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6" r:id="rId6"/>
    <p:sldId id="479" r:id="rId7"/>
    <p:sldId id="480" r:id="rId8"/>
    <p:sldId id="488" r:id="rId9"/>
    <p:sldId id="489" r:id="rId10"/>
    <p:sldId id="490" r:id="rId11"/>
    <p:sldId id="491" r:id="rId12"/>
    <p:sldId id="492" r:id="rId13"/>
    <p:sldId id="493" r:id="rId14"/>
    <p:sldId id="494" r:id="rId15"/>
    <p:sldId id="495" r:id="rId16"/>
    <p:sldId id="496" r:id="rId17"/>
    <p:sldId id="372" r:id="rId18"/>
    <p:sldId id="272" r:id="rId19"/>
    <p:sldId id="308" r:id="rId20"/>
    <p:sldId id="403" r:id="rId21"/>
    <p:sldId id="447" r:id="rId22"/>
    <p:sldId id="464" r:id="rId23"/>
    <p:sldId id="486" r:id="rId24"/>
    <p:sldId id="487" r:id="rId25"/>
    <p:sldId id="268" r:id="rId26"/>
    <p:sldId id="271" r:id="rId27"/>
    <p:sldId id="451" r:id="rId28"/>
    <p:sldId id="45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7.xml"/><Relationship Id="rId4" Type="http://schemas.openxmlformats.org/officeDocument/2006/relationships/slide" Target="slide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8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5" Type="http://schemas.openxmlformats.org/officeDocument/2006/relationships/slide" Target="slide26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介    词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962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地点、方位的介词。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571203"/>
              </p:ext>
            </p:extLst>
          </p:nvPr>
        </p:nvGraphicFramePr>
        <p:xfrm>
          <a:off x="952346" y="2662776"/>
          <a:ext cx="10206498" cy="22287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163"/>
                <a:gridCol w="2504924"/>
                <a:gridCol w="64654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表示地理位置关系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范围之内”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69573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表示两个不同的个体相邻或接壤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6186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表示两个个体之间有一段距离或隔海相望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1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866375"/>
              </p:ext>
            </p:extLst>
          </p:nvPr>
        </p:nvGraphicFramePr>
        <p:xfrm>
          <a:off x="952346" y="2233115"/>
          <a:ext cx="10206498" cy="2685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163"/>
                <a:gridCol w="2504924"/>
                <a:gridCol w="64654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above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表示一个事物高于另一个事物，译作“在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上面”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表示位置高于某事物，在其上方，并不表示在正上方，反义词是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below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69573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over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表示在正上方，指垂直方向，反义词是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6186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指两个物体表面接触，一个在另一个的上面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1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143811"/>
              </p:ext>
            </p:extLst>
          </p:nvPr>
        </p:nvGraphicFramePr>
        <p:xfrm>
          <a:off x="952346" y="2255148"/>
          <a:ext cx="10141640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905"/>
                <a:gridCol w="831773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between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一般指两人或两事物之间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among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指三个或三个以上的人或物之间，其宾语可以是名词（包括集合名词）或代词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60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through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811050"/>
              </p:ext>
            </p:extLst>
          </p:nvPr>
        </p:nvGraphicFramePr>
        <p:xfrm>
          <a:off x="952346" y="2255148"/>
          <a:ext cx="1014164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905"/>
                <a:gridCol w="831773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past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强调从某事物的一旁经过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over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强调从一边到另一边或越过某一高度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through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强调从某一空间内通过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across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指“从一边到另一边”，横过或越过事物的表面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68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front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front 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front of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912621"/>
              </p:ext>
            </p:extLst>
          </p:nvPr>
        </p:nvGraphicFramePr>
        <p:xfrm>
          <a:off x="952346" y="2255148"/>
          <a:ext cx="10141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9495"/>
                <a:gridCol w="793214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front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表示位置“在前面”，后面不跟其他名词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front of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前面”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52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front of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的前部”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，指某一结构自身的前部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77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方式的介词。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这一意义时，常用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介词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方式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（方法、手段）”和“乘某种交通工具”；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借助于具体的手段、工具或身体某一部位；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“以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方式”“用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（语言或文字）为媒介”“用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（材料）”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9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“除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……”</a:t>
            </a:r>
            <a:r>
              <a:rPr lang="zh-CN" altLang="en-US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的介词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见“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年级下册 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Units 1~2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的介词短语（详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见附录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37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误用。考生应根据句子的具体情况而选择相应的介词，如表示“在早上”时，用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，但表示“具体某一天的早上”时，则用介词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，例如：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Saturday morning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。考生切忌不认真审题而选错答案。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考生因为没有熟练掌握介词的用法，不了解中英文语言习惯的不同，会出现遗漏介词的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现象。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短语的固定搭配在考试中也经常出现，搭配不同，意思也就不同。不能熟记的话，考生容易在这类题目上丢分。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86277"/>
            <a:ext cx="109634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cousin was born 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Shenzhen,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south of China.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   B. on                 C. at                  D. 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lunch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from Monday to Friday.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                B. at                 C. with                D. 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said that the Hong Kong-Zhuhai-Macao Bridge was put into use in 2018.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That’s true! It connects the Chinese mainland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Hong Kong and Macao.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with               B. over               C. from                 D. between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311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65235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55580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5092"/>
            <a:ext cx="107423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Hangzhou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east of China.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               B. in               C. of                D. from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near our school was built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1998.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up               B. of               C. in      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going to be an English movie in our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evening of June 30th.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at                B. in               C. for     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arriving?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pick you up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station.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at                B. to               C. on                D. off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When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joys, you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share them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friends.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for              B. in                C. with              D. on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6208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57835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4820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40259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8" y="5320684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核心语法概述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语法知识导览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33968"/>
            <a:ext cx="1087458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uncle’s reviews on the four great classical Chinese novels may be published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summer of 2021.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   B. on              C. at              D. for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only city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China to be named after salt.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at               B. on              C. in                D.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 Nancy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way home yesterday.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in               B. at               C. by     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last few months the teachers have given lessons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Internet 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web-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casters(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主播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for              B. at               C. in    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987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900041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81379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70731"/>
            <a:ext cx="107644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town, Kunming,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fresh flowers. No matter when you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it,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catch your eye.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as                 B. for                C. of                 D. by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More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more people in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Huangshi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choose to go to 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bike.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in                B. with                C. on               D. by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 Although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man is in 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eighties,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grows vegetables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his garden.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in public            B. in person             C. in silence              D.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is your uncle?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big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man, smartly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dressed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suit and tie.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on              B. with               C. for               D. in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5373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03645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394840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5329" y="486614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8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740510"/>
            <a:ext cx="104402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want to watch TV the whole day after the long journey.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shouldn’t watch TV too much. It’s bad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eyes.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on               B. in               C. for               D. 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 —Sorry,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do a good job.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Never mind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______, you’ve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tried your best.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As for            B. In total              C. In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case              D. After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think washing hands every day is good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health.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—Yes,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to;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B. with;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C. for;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            D. 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81762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329" y="319641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568859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98139"/>
            <a:ext cx="10742385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—Jack,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swim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river?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think I can. It’s too wide for me.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over             B. across              C. through              D. under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29" y="155322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2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619326"/>
            <a:ext cx="107423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restaurant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后面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the bookstore.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在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外面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 gate at eight tomorrow morning. 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your mobile phone when you go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横穿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road. It’s dangerous.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us helped to clean up the old people’s home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除了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Eric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He had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cold.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You’d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not hang out after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telling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parents.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may worry about you.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72011" y="2599980"/>
            <a:ext cx="1311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65943" y="3063922"/>
            <a:ext cx="1311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62170" y="3505826"/>
            <a:ext cx="1311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26079" y="3952625"/>
            <a:ext cx="1311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26937" y="4889652"/>
            <a:ext cx="13110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5" y="2022357"/>
            <a:ext cx="9599097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here improve their English  listening and speaking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              B. through               C. with              D. by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95440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128788"/>
            <a:ext cx="9452008" cy="30296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题考查介词。句意：这里的孩子们每天通过听和说来提高他们的英语水平。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“在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上面”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through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意为“通过”，表示通过某人、物或方式时，其后接表示人、物、方式的名词或名词短语；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with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“和</a:t>
            </a: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一起”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意为“通过”，表示通过某种手段或方法，其后常接动名词。根据句意可知，空格处应填入意为“通过”的介词，结合空后“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listening and speaking”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可知此处用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through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介词的定义及作用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32656"/>
            <a:ext cx="9968755" cy="36495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90036"/>
            <a:ext cx="909690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a writing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brush, do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know?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writing and drawing.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with             B. to             C. for              D. by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English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widely used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travellers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business people all over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world.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             B. for            C. as             D. by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24377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8287" y="439514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Usually I make breakfast for my family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Saturdays.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     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in               C. on               D. 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99444"/>
            <a:ext cx="9452008" cy="206865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本题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考查表示时间的介词。句意：通常我在星期六为我的家人做早餐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At 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钟点，表示在几点钟；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in+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月，表示在某年或某月；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on+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星期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的日子，表示在星期几或某一天；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意为“向”。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 Saturdays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意为“在星期六，每逢周六”。</a:t>
            </a: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常用介词的基本用法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36882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40523"/>
            <a:ext cx="90969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travelled overnight to Paris and arrived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o’clock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the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morning.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B. 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            C. at;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            D. in;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library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post office. You won’t miss it.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 B. beside               C. across              D. behind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7352" y="2973428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7352" y="4347941"/>
            <a:ext cx="4076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核心语法概述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3108" y="2527224"/>
            <a:ext cx="10125777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中考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主要在单项选择和完形填空中考查介词的基本用法，选词填空和单词拼写也会有所涉及。其中，表时间、地点、方式等介词的用法，介词短语及介词与其他词的搭配使用，以及同义或近义介词辨析是考查的重点。</a:t>
            </a:r>
          </a:p>
        </p:txBody>
      </p:sp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62661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26355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4" name="动作按钮: 后退或前一项 23">
            <a:hlinkClick r:id="rId6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3140" y="2740607"/>
            <a:ext cx="7485714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311007"/>
            <a:ext cx="11018955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的定义及作用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介词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是一种虚词，用来表明名词、代词或相当于名词的部分与句中其他词的关系，不能单独使用。介词在句中表示时间、地点、方位、原因、目的、方式、属性等概念。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介词的基本用法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时间的介词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973854"/>
              </p:ext>
            </p:extLst>
          </p:nvPr>
        </p:nvGraphicFramePr>
        <p:xfrm>
          <a:off x="1106582" y="3078818"/>
          <a:ext cx="10071632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577"/>
                <a:gridCol w="857605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表示具体时刻、时间点以及年龄。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表示一周中的各天、日期以及特定某一天的早上、下午或晚上。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与表示世纪、年代、年份、季节、月份以及早上、下午或晚上等时间意义的词连用。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42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882061"/>
              </p:ext>
            </p:extLst>
          </p:nvPr>
        </p:nvGraphicFramePr>
        <p:xfrm>
          <a:off x="952346" y="2255148"/>
          <a:ext cx="10206498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163"/>
                <a:gridCol w="2504924"/>
                <a:gridCol w="64654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after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之后”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表示“过去的一段时间之后”，常用于过去时态的句子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表示“将来一段时间以后”，常用于将来时态的句子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1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451574"/>
              </p:ext>
            </p:extLst>
          </p:nvPr>
        </p:nvGraphicFramePr>
        <p:xfrm>
          <a:off x="952345" y="2255148"/>
          <a:ext cx="10163673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1349"/>
                <a:gridCol w="853232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during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表示在某一特定的一段时间内，常与一般过去时连用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指时间上的延续，常用于完成时态。“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 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时间段”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表示“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之久”，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作现在完成时的状语时表示延续到现在的一段时间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6576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since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表示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“从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到现在”，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后接时间起点，结构为“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since 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时间点”，常用于完成时态中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8288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from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只表示时间的起点，与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连用时指动作的起始时间与结束时间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989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59877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749614"/>
              </p:ext>
            </p:extLst>
          </p:nvPr>
        </p:nvGraphicFramePr>
        <p:xfrm>
          <a:off x="952346" y="2255148"/>
          <a:ext cx="10206498" cy="256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163"/>
                <a:gridCol w="2504924"/>
                <a:gridCol w="646541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介词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before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表示“在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之前”</a:t>
                      </a:r>
                      <a:endParaRPr lang="zh-CN" altLang="en-US" sz="2000" b="1" dirty="0"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含有“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最晚不迟于</a:t>
                      </a: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altLang="en-US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的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意思。如果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之后是将来的时间，则句子用一般将来时或将来完成时；如果 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by 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之后是过去的时间，则句子用过去完成时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5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9559</TotalTime>
  <Words>2301</Words>
  <Application>Microsoft Office PowerPoint</Application>
  <PresentationFormat>宽屏</PresentationFormat>
  <Paragraphs>257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728</cp:revision>
  <dcterms:created xsi:type="dcterms:W3CDTF">2021-01-09T07:33:53Z</dcterms:created>
  <dcterms:modified xsi:type="dcterms:W3CDTF">2021-02-10T14:24:22Z</dcterms:modified>
</cp:coreProperties>
</file>