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6"/>
  </p:notesMasterIdLst>
  <p:handoutMasterIdLst>
    <p:handoutMasterId r:id="rId67"/>
  </p:handoutMasterIdLst>
  <p:sldIdLst>
    <p:sldId id="277" r:id="rId4"/>
    <p:sldId id="293" r:id="rId5"/>
    <p:sldId id="304" r:id="rId6"/>
    <p:sldId id="302" r:id="rId7"/>
    <p:sldId id="539" r:id="rId8"/>
    <p:sldId id="540" r:id="rId9"/>
    <p:sldId id="541" r:id="rId10"/>
    <p:sldId id="542" r:id="rId11"/>
    <p:sldId id="543" r:id="rId12"/>
    <p:sldId id="544" r:id="rId13"/>
    <p:sldId id="314" r:id="rId14"/>
    <p:sldId id="423" r:id="rId15"/>
    <p:sldId id="545" r:id="rId16"/>
    <p:sldId id="317" r:id="rId17"/>
    <p:sldId id="546" r:id="rId18"/>
    <p:sldId id="550" r:id="rId19"/>
    <p:sldId id="474" r:id="rId20"/>
    <p:sldId id="310" r:id="rId21"/>
    <p:sldId id="309" r:id="rId22"/>
    <p:sldId id="547" r:id="rId23"/>
    <p:sldId id="548" r:id="rId24"/>
    <p:sldId id="549" r:id="rId25"/>
    <p:sldId id="308" r:id="rId26"/>
    <p:sldId id="334" r:id="rId27"/>
    <p:sldId id="306" r:id="rId28"/>
    <p:sldId id="295" r:id="rId29"/>
    <p:sldId id="332" r:id="rId30"/>
    <p:sldId id="551" r:id="rId31"/>
    <p:sldId id="337" r:id="rId32"/>
    <p:sldId id="483" r:id="rId33"/>
    <p:sldId id="339" r:id="rId34"/>
    <p:sldId id="552" r:id="rId35"/>
    <p:sldId id="341" r:id="rId36"/>
    <p:sldId id="553" r:id="rId37"/>
    <p:sldId id="347" r:id="rId38"/>
    <p:sldId id="554" r:id="rId39"/>
    <p:sldId id="555" r:id="rId40"/>
    <p:sldId id="345" r:id="rId41"/>
    <p:sldId id="556" r:id="rId42"/>
    <p:sldId id="557" r:id="rId43"/>
    <p:sldId id="489" r:id="rId44"/>
    <p:sldId id="343" r:id="rId45"/>
    <p:sldId id="558" r:id="rId46"/>
    <p:sldId id="559" r:id="rId47"/>
    <p:sldId id="350" r:id="rId48"/>
    <p:sldId id="560" r:id="rId49"/>
    <p:sldId id="561" r:id="rId50"/>
    <p:sldId id="562" r:id="rId51"/>
    <p:sldId id="354" r:id="rId52"/>
    <p:sldId id="563" r:id="rId53"/>
    <p:sldId id="564" r:id="rId54"/>
    <p:sldId id="565" r:id="rId55"/>
    <p:sldId id="360" r:id="rId56"/>
    <p:sldId id="566" r:id="rId57"/>
    <p:sldId id="567" r:id="rId58"/>
    <p:sldId id="568" r:id="rId59"/>
    <p:sldId id="364" r:id="rId60"/>
    <p:sldId id="569" r:id="rId61"/>
    <p:sldId id="570" r:id="rId62"/>
    <p:sldId id="571" r:id="rId63"/>
    <p:sldId id="572" r:id="rId64"/>
    <p:sldId id="573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ags" Target="tags/tag1.xml"/><Relationship Id="rId7" Type="http://schemas.openxmlformats.org/officeDocument/2006/relationships/slide" Target="slides/slide4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.xml"/><Relationship Id="rId5" Type="http://schemas.openxmlformats.org/officeDocument/2006/relationships/tags" Target="../tags/tag6.xml"/><Relationship Id="rId15" Type="http://schemas.openxmlformats.org/officeDocument/2006/relationships/slide" Target="slide24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slide" Target="slide25.xml"/><Relationship Id="rId11" Type="http://schemas.openxmlformats.org/officeDocument/2006/relationships/slide" Target="slide57.xml"/><Relationship Id="rId5" Type="http://schemas.openxmlformats.org/officeDocument/2006/relationships/slide" Target="slide38.xml"/><Relationship Id="rId10" Type="http://schemas.openxmlformats.org/officeDocument/2006/relationships/slide" Target="slide53.xml"/><Relationship Id="rId4" Type="http://schemas.openxmlformats.org/officeDocument/2006/relationships/slide" Target="slide33.xml"/><Relationship Id="rId9" Type="http://schemas.openxmlformats.org/officeDocument/2006/relationships/slide" Target="slide4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" Target="slide2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slide" Target="slide24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slide" Target="slide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2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4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八年级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上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(2021·唐山滦州一模) carefully, the, are, students, studying, how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(2021·衡水一模)does, she, get up, what time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(2021·石家庄四区联考)me, give, some, oranges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______________________________________________________.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04925" y="2127250"/>
            <a:ext cx="7425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carefully the students are studying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2075" y="3413125"/>
            <a:ext cx="5949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time does she get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86535" y="4695825"/>
            <a:ext cx="6267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Give me some oranges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01015" y="1844040"/>
          <a:ext cx="11176000" cy="4872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4872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爱交际的;友好的;外向的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hard-working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competition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极好的;了不起的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严肃的;稳重的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necessary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谚语;格言;警句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伸手;到达;抵达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感动;触摸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laugh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25040" y="1898650"/>
            <a:ext cx="1362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outgoing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502785" y="2374265"/>
            <a:ext cx="2827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工作努力的;辛勤的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065270" y="2884170"/>
            <a:ext cx="256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比赛;竞赛;竞争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032000" y="3338830"/>
            <a:ext cx="168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fantastic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111375" y="3861435"/>
            <a:ext cx="1703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seriou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94150" y="4290695"/>
            <a:ext cx="226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必需的;必要的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11375" y="4725035"/>
            <a:ext cx="1475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saying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190750" y="5269865"/>
            <a:ext cx="1226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reach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47265" y="5760085"/>
            <a:ext cx="1385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touch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05505" y="6202045"/>
            <a:ext cx="1328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笑;发笑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1758950"/>
          <a:ext cx="1117600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分享;共享;共用;分摊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similar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信息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使人舒服的;舒适的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seat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ticket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选择;挑选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接待;服务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相当 adj. 漂亮的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creative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　　　 　　　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435860" y="1873250"/>
            <a:ext cx="1362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share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635375" y="2305050"/>
            <a:ext cx="2338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相像的;类似的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13610" y="2817495"/>
            <a:ext cx="1748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information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83460" y="3317240"/>
            <a:ext cx="1878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comfortable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96615" y="3751580"/>
            <a:ext cx="1430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座位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71900" y="4239895"/>
            <a:ext cx="1397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25700" y="4736465"/>
            <a:ext cx="154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choose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360295" y="5192395"/>
            <a:ext cx="1510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service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17445" y="5627370"/>
            <a:ext cx="1430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pretty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697605" y="6098540"/>
            <a:ext cx="3484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有创造力的;创造性的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2262505"/>
          <a:ext cx="11176000" cy="3575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3575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talent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魔术师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作用;职能;角色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example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提供;给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everybody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　　　 　　　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28365" y="2633345"/>
            <a:ext cx="1907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天资;天赋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04415" y="310007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magician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50490" y="3625215"/>
            <a:ext cx="1419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role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46500" y="4067810"/>
            <a:ext cx="1872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实例;范例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74290" y="4511040"/>
            <a:ext cx="1214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give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69460" y="5020310"/>
            <a:ext cx="296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每人;人人;所有人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1520825"/>
          <a:ext cx="10358755" cy="5053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5053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loud(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)喧闹地;大声地;响亮地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quiet(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)轻声地;轻柔地;安静地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compete(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)比赛;竞赛;竞争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)参赛者;竞争者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clear(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)清楚地,清晰地,明白地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win(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(过去式/过去分词)获胜;赢;赢得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)获胜者;优胜者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talent(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)有才能的;有才干的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true(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)真实地;真正地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serious(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)严重地;严肃地;认真地 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4200525" y="1656715"/>
            <a:ext cx="1475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loudly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02760" y="2128520"/>
            <a:ext cx="1442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quietly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73220" y="2618105"/>
            <a:ext cx="1907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ompetition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27985" y="3103880"/>
            <a:ext cx="2009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competitor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377055" y="3582670"/>
            <a:ext cx="1544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clearly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99230" y="4110355"/>
            <a:ext cx="1282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081020" y="4565650"/>
            <a:ext cx="1146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winner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086860" y="5031105"/>
            <a:ext cx="1487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talented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05960" y="5476875"/>
            <a:ext cx="1544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truly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528820" y="5932805"/>
            <a:ext cx="1351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seriously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530350"/>
          <a:ext cx="10561955" cy="5031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50317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say(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)谚语;格言;警句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break(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(过去分词)(使)破;裂;碎;损坏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cheap(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)便宜地;低廉地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_______(反义词)昂贵的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report(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)记者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comfort(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)使人舒服的;舒适的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)舒服地;舒适地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)使人不舒服的;令人不舒适的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serve(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)接待;服务 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891280" y="1658620"/>
            <a:ext cx="1646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saying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01820" y="2203450"/>
            <a:ext cx="1612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broke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09290" y="2656205"/>
            <a:ext cx="1180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broken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4540" y="3078480"/>
            <a:ext cx="1397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cheaply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26105" y="3554095"/>
            <a:ext cx="2633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expensive/dear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79900" y="4017010"/>
            <a:ext cx="1487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reporter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15535" y="4569460"/>
            <a:ext cx="1930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comfortable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27020" y="4996815"/>
            <a:ext cx="2066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comfortably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07995" y="5467350"/>
            <a:ext cx="2191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uncomfortable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67200" y="5964555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service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530350"/>
          <a:ext cx="10561955" cy="5031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50317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create(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)有创造力的;创造性的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)创造力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)创造者;创作者;发明者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perform(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)表现,表演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magic(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&amp; 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)魔术师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poor(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(反义词)富有的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give(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(过去分词)提供;给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crowded(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(反义词)不拥挤的 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211955" y="1941830"/>
            <a:ext cx="1452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creative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88260" y="2386965"/>
            <a:ext cx="1430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creativity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553970" y="2919095"/>
            <a:ext cx="1555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creator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70400" y="3329940"/>
            <a:ext cx="1965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performance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87950" y="3808730"/>
            <a:ext cx="1532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magician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78985" y="4336415"/>
            <a:ext cx="988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rich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189095" y="4759325"/>
            <a:ext cx="998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gave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79065" y="5235575"/>
            <a:ext cx="1056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given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59020" y="5722620"/>
            <a:ext cx="1669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uncrowded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504950"/>
          <a:ext cx="10347325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7735"/>
                <a:gridCol w="941959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关心,在意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  2. 只要,既然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3.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与……不同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4. 使显现;使表现出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5.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和……相同,与……一致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确切地说,事实上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7.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与……相像的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8. 小学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9. 到目前为止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10. 感谢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                  11. 多远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12. 有相同特征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　　　　　　 　　　　 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3632835" y="1827530"/>
            <a:ext cx="1657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care about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28380" y="1814195"/>
            <a:ext cx="1521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long as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82390" y="2372360"/>
            <a:ext cx="2895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different from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559925" y="2334895"/>
            <a:ext cx="1441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bring out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506085" y="2906395"/>
            <a:ext cx="1896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same as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54550" y="3442970"/>
            <a:ext cx="1521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fact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97645" y="3430270"/>
            <a:ext cx="2020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similar to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905760" y="3953510"/>
            <a:ext cx="3019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primary school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80805" y="4022725"/>
            <a:ext cx="1373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 far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144520" y="4568190"/>
            <a:ext cx="1623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thanks for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094980" y="4553585"/>
            <a:ext cx="148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far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45255" y="5057140"/>
            <a:ext cx="2872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have … in common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678305"/>
          <a:ext cx="10403205" cy="415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815"/>
                <a:gridCol w="9470390"/>
              </a:tblGrid>
              <a:tr h="41529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各种各样的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由……决定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发挥作用,有影响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编造(故事、谎言等)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例如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认真对待……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　　　　　　　　　　　　  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68445" y="1882775"/>
            <a:ext cx="1975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 kinds of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54805" y="2421890"/>
            <a:ext cx="1521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up to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58690" y="2988945"/>
            <a:ext cx="200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 a role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35905" y="3522345"/>
            <a:ext cx="135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up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33090" y="4077335"/>
            <a:ext cx="2315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example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14190" y="4592320"/>
            <a:ext cx="2453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… seriously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44272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Is Tom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汤姆比萨姆更聪明吗?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The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thing is to learn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最重要的事情是学到一些新东西并享受快乐。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Are you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sister?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你像你妹妹那样友好吗?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Does Tara work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Tina?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塔拉像蒂娜那样努力吗?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I think a good friend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我认为一个好朋友能使我笑。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74085" y="1486535"/>
            <a:ext cx="1329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smarter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68545" y="1512570"/>
            <a:ext cx="1065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65145" y="2422525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22725" y="2397125"/>
            <a:ext cx="2201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important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700645" y="2388870"/>
            <a:ext cx="169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something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30385" y="2432050"/>
            <a:ext cx="71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70125" y="2940050"/>
            <a:ext cx="86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35070" y="2940050"/>
            <a:ext cx="726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fun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46500" y="3859530"/>
            <a:ext cx="70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36465" y="3827145"/>
            <a:ext cx="1756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friendly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91910" y="3861435"/>
            <a:ext cx="737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56785" y="4824730"/>
            <a:ext cx="715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007100" y="4823460"/>
            <a:ext cx="942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hard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13625" y="4801870"/>
            <a:ext cx="737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304155" y="5761355"/>
            <a:ext cx="1043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makes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49440" y="5702300"/>
            <a:ext cx="1248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laugh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36" grpId="0"/>
      <p:bldP spid="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1135380" y="2369820"/>
          <a:ext cx="9572625" cy="421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9185"/>
                <a:gridCol w="1398270"/>
                <a:gridCol w="1536065"/>
                <a:gridCol w="1488440"/>
                <a:gridCol w="1198880"/>
                <a:gridCol w="2851785"/>
              </a:tblGrid>
              <a:tr h="594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根据近年河北中考真题卷分析,本课时的话题中个人特征较重要,预计考查形式多为完形填空或书面表达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547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2019-2021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助人为乐的男孩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(对应话题:个人特征)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2012-2017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44270" y="2387600"/>
            <a:ext cx="1099820" cy="5943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605280" y="2402205"/>
            <a:ext cx="8775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30935" y="2640330"/>
            <a:ext cx="1010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44272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me, a good friend likes to do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things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对于我而言,好朋友和我喜欢做同样的事情。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I think good friends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books — you don’t need a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lot of them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they’re good.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我认为朋友就像书一样——不在多贵在好。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My best friend Larry is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我的好朋友拉里和我很不一样。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Larry often helps to 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拉里经常帮助我发挥出最好的一面。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65400" y="1486535"/>
            <a:ext cx="1101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47610" y="150050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12225" y="1498600"/>
            <a:ext cx="86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same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25090" y="1977390"/>
            <a:ext cx="828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67960" y="2907665"/>
            <a:ext cx="612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71285" y="2905760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49090" y="3394075"/>
            <a:ext cx="70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79720" y="3354705"/>
            <a:ext cx="806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51015" y="3405505"/>
            <a:ext cx="64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90870" y="4271645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quite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16725" y="4338320"/>
            <a:ext cx="1459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different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09305" y="4338320"/>
            <a:ext cx="1055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56530" y="524065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23075" y="531812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981950" y="5290185"/>
            <a:ext cx="760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389110" y="5301615"/>
            <a:ext cx="727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649855" y="572198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431925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A true friend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hand and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heart.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一个真正的朋友握着你的手,触动你的心。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the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clothes store in town?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镇上最差的服装店是哪一家?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970AM?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你认为970AM怎么样?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That’s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to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那由你来决定。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shows are getting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选秀节目变得越来越流行。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326255" y="1497965"/>
            <a:ext cx="1351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reaches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50915" y="1490345"/>
            <a:ext cx="590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86190" y="1468755"/>
            <a:ext cx="1372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touches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21915" y="2883535"/>
            <a:ext cx="1339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Which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12335" y="2904490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worst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26995" y="382651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17770" y="3848100"/>
            <a:ext cx="908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05575" y="3859530"/>
            <a:ext cx="70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89350" y="4751070"/>
            <a:ext cx="727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84115" y="4756785"/>
            <a:ext cx="794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16115" y="4793615"/>
            <a:ext cx="1021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decide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01925" y="5754370"/>
            <a:ext cx="1383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Talent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34760" y="5756910"/>
            <a:ext cx="998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43190" y="5755640"/>
            <a:ext cx="692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00795" y="5715635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508250" y="5807710"/>
            <a:ext cx="13055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popular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431925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When people watch the show, they usually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deciding the winner.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人们看这些节目时,通常承担着评判优胜者的角色。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One great thing about them is that they give people a way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 dream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最棒的是它们给了人们一种实现梦想的途径。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Greenwood Park is the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on weekends.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绿林公园是周末最好的去处。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274685" y="1737360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43770" y="1804670"/>
            <a:ext cx="64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18460" y="2249805"/>
            <a:ext cx="794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role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79900" y="225869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43555" y="3651885"/>
            <a:ext cx="794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82720" y="3645535"/>
            <a:ext cx="1043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60870" y="3679825"/>
            <a:ext cx="86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161655" y="3678555"/>
            <a:ext cx="919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true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35650" y="4598035"/>
            <a:ext cx="1214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75500" y="4565015"/>
            <a:ext cx="1134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place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46770" y="4586605"/>
            <a:ext cx="692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832340" y="4576445"/>
            <a:ext cx="72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190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0447" y="9675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119505" y="1546225"/>
          <a:ext cx="9717405" cy="44938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9279890"/>
              </a:tblGrid>
              <a:tr h="2743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形容词比较级的用法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形容词最高级的用法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形容词比较级和最高级的规则和不规则变化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3 Personal traits(个人特征)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4 Your town(你的城镇)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7660" y="66357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59450" y="1719580"/>
            <a:ext cx="480695" cy="4544695"/>
            <a:chOff x="9277" y="2889"/>
            <a:chExt cx="757" cy="7157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294" y="928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645195" y="1703705"/>
            <a:ext cx="7373450" cy="4914799"/>
            <a:chOff x="6854" y="2995"/>
            <a:chExt cx="10828" cy="7123"/>
          </a:xfrm>
        </p:grpSpPr>
        <p:grpSp>
          <p:nvGrpSpPr>
            <p:cNvPr id="14" name="组合 13"/>
            <p:cNvGrpSpPr/>
            <p:nvPr/>
          </p:nvGrpSpPr>
          <p:grpSpPr>
            <a:xfrm>
              <a:off x="6854" y="2995"/>
              <a:ext cx="10828" cy="4924"/>
              <a:chOff x="3175667" y="1843939"/>
              <a:chExt cx="6875284" cy="312649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197397" y="1843939"/>
                <a:ext cx="6853554" cy="2045627"/>
                <a:chOff x="3197397" y="1843939"/>
                <a:chExt cx="6853554" cy="2045627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197397" y="2941536"/>
                  <a:ext cx="5148292" cy="4236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both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219859" y="3465922"/>
                  <a:ext cx="5177897" cy="4236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as...as...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 rot="10800000" flipV="1">
                  <a:off x="3321165" y="1843939"/>
                  <a:ext cx="6729786" cy="4236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win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beat</a:t>
                  </a:r>
                  <a:endParaRPr lang="en-US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84225" y="2403262"/>
                  <a:ext cx="6405880" cy="4236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arrive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reach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get to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       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175667" y="3987623"/>
                <a:ext cx="4838313" cy="4236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l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close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的用法</a:t>
                </a: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183423" y="4546778"/>
                <a:ext cx="6233961" cy="4236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care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278" y="81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be up to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</a:p>
          </p:txBody>
        </p:sp>
        <p:sp>
          <p:nvSpPr>
            <p:cNvPr id="31" name="文本框 30">
              <a:hlinkClick r:id="rId11" action="ppaction://hlinksldjump"/>
            </p:cNvPr>
            <p:cNvSpPr txBox="1"/>
            <p:nvPr/>
          </p:nvSpPr>
          <p:spPr>
            <a:xfrm>
              <a:off x="7305" y="8915"/>
              <a:ext cx="8564" cy="1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What do you think of?/How do </a:t>
              </a:r>
            </a:p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                  you like...?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44525" y="3614420"/>
          <a:ext cx="9991090" cy="2561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win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意为“赢”,后接比赛、战争、奖品、游戏等表示事物的名词或代词,但不可接表示人的名词作宾语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 Yan won the Nobel Prize for Literature in 2012. 莫言于2012年获得诺贝尔文学奖。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257425" y="2156460"/>
            <a:ext cx="412940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辨析win与beat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5630" y="185420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0915"/>
                <a:gridCol w="4150360"/>
                <a:gridCol w="5368290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意为“打败,击打,跳动”等,在表示“打败”时,后接比赛对手或竞争对象,表示在游戏或比赛中打败、战胜某人或某队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are sure to beat their team.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我们一定能打败他们队。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(原创)Our school always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different kinds of competitions in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our city. How amazing!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beat　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compete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compare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(2021·河北省中考模拟经典三)Henry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all the players and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 first prize in the tennis competition last month.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beat;won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beats;wins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beat;win	D. win;beat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6710" y="2198370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20585" y="414337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432093" y="5129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(原创)Helen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three gold medals since 2009.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won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has won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beat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beaten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18535" y="1583055"/>
            <a:ext cx="409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57746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arrive、reach 与get to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66445" y="2581275"/>
          <a:ext cx="10385425" cy="3865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9715"/>
                <a:gridCol w="2809240"/>
                <a:gridCol w="6046470"/>
              </a:tblGrid>
              <a:tr h="859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6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arrive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arrive是不及物动词,后面接表示地点的名词作宾语时需在宾语前加介词in或at(在国家和较大的城市或地区前用in,较小的地方或单位前用at)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Greens will arrive in Shanghai in three days. 格林一家将于三天后到达上海。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041525"/>
            <a:ext cx="112998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(2015·河北) Grace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game every time we play.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wins　　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will win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 won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(2013·河北) 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sorry 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late. I should get here 10 minutes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early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earlier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 earlier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earliest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14190" y="2838450"/>
            <a:ext cx="47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02265" y="4782820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584960" y="1515110"/>
          <a:ext cx="9234170" cy="4906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9850"/>
                <a:gridCol w="2562225"/>
                <a:gridCol w="5332095"/>
              </a:tblGrid>
              <a:tr h="772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0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reach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reach是及物动词,后面可以直接跟表示地点的名词作宾语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did you reach Xi’an?你什么时候到达西安的?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3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 to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 to表示“到达”,多用于口语中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do you get to school every day?你每天怎样到校?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32560"/>
            <a:ext cx="110236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(2021·邯郸复兴区一模)With the help of the new media,information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can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every corner of the world quickly.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get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reach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arrive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return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(原创)Be quick,or we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school on time.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reach in	B. get to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arrive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arrive in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(原创)When did you arrive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Shanghai?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/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70125" y="2903220"/>
            <a:ext cx="47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05830" y="416242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12790" y="544957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32560"/>
            <a:ext cx="110236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(原创)My cousin will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airport at 8:00 tomorrow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morning and I will go there to pick him up.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arrive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arrive at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reach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get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(原创)— When will the train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Sorry, 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know. You may ask the man over there.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get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reach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arrive 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arrive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45050" y="1617980"/>
            <a:ext cx="51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70270" y="4208145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788795"/>
            <a:ext cx="112160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both可用作形容词、副词和代词,意为“两个;两个都”。具体用法如下: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both与动词连用时,应放在 be动词、助动词和情态动词之后,行为动词之前。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parents are both doctors. 我父母都是医生。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two sisters can both drive cars. 这两姐妹都会开汽车。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both可直接放在名词前作定语。但如果名词前有其他限定词,如the、these、my或two等,则应放在这些词前面,也可以用both of加上这些词。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both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788795"/>
            <a:ext cx="1121600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Both (of) his hands were hurt. 他的两只手都受伤了。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both和代词连用时,应说they both(作主语),both of them(作主语或宾语)。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Both of us are from Canada. 我们俩都来自加拿大。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both …and …构成并列连词,连接两个性质相同并在句中作相同成分的平行结构。若连接的两个成分作主语,谓语动词用复数。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Both she and I are good at English. 她和我都擅长英语。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607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(2021·邯郸新兴中学一模)To celebrate Chinese New Year, workers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have put many lanterns on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sides of the road.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each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	D. another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(2021·沧州第十三中学一模)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brother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sister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like pop songs very much.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Neither; nor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Not only; but also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/; as well 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Both; and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4030" y="290004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24220" y="4205605"/>
            <a:ext cx="431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 Wow! The two dresses look so beautiful.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them are in fashion now.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both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none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 Will you take the blue coat or the red one?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afraid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take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like them.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both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either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none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9065" y="225996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01870" y="4176395"/>
            <a:ext cx="51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parents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sister like Super Brain.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think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interesting and educational.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Both; and　 	B. Either; or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Neither; nor　 	D. Not only; but also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6650" y="1567180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 … as … 意为“与……一样”。其中,第一个as为副词,其后通常接形容词或副词(用原级),第二个as可用作介词(后接名词或代词)或连词(后接从句)。否定形式: not as/so …as …,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意为“……不如……”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boy is as tall as his father. 这个男孩和他爸爸一样高。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write as carefully as his sister. 他不及他妹妹写得仔细。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as...as...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13815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①as soon as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“一……就…… ”,引导时间状语从句。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call you as soon as I finish my homework.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我一完成我的作业,就给你打电话。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②as long as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意为“长达……之久;只要……”。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has searched the information about dinosaurs on the Internet as long as three hours.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她在因特网上搜索有关恐龙的信息已经长达三个小时了。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(2020·河北)Helen is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person in her family. Her two elder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sisters are both married.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older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oldest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younger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youngest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(2021·承德一模)Lucy is friendly to her classmates, so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her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class likes her.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somebody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anybody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nobody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everybody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06340" y="1543050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00540" y="4082415"/>
            <a:ext cx="579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1" grpId="0"/>
      <p:bldP spid="1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1381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③as much as意为“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高达……;与……一样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多”,是用来表达极其多的语气。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of the stones weigh as much as fifteen tons.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有些石头重达15吨。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 as well as 意为“也;与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一样好”。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dances as well as a professional dancer.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她跳得和专业舞者一样好。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②luckily副词,意为“幸运地”。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Luckily, I got the last ticket to the concert. 幸运的是,我得到了音乐会的最后一张票。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①try one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luck 碰运气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②for luck 为了带来好运;无缘无故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③be in (out of) luck运气好(不走运)</a:t>
            </a: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Peter, which do you prefer, swimming or cycling?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Cycling. I think swimming isn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cycling.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as; so　	B. as; than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more; as　	D. so; as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(2021·张家口宣化区二模)—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painting is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asTony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Well, it is hard to decide the winner.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good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better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best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best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77990" y="2722245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48750" y="466598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(原创)The mind exercise is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 body exercise.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important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more important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most important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most important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Who can run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Li Ming or Li Hua?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Actually, they can run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 each other.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faster; fast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 fastest; faster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faster; faster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fastest; fast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15025" y="1450340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06340" y="3358515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" y="1259840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give up, your dream will come true some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day.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As long 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As soon as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As well 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As much as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(原创)On such rainy days, drivers must drive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possible.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more carefully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careful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carefully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more careful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36800" y="142557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19185" y="3950335"/>
            <a:ext cx="408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close可用作动词和形容词。具体用法如下: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用作动词时,意为“关闭”,反义词是open“打开”;其形容词形式为closed(adj.)“关闭的”,反义词是open“开着的,公开的”。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Close the window, please. 请把窗户关上。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Keep your eyes closed, please. 请闭着眼睛。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close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用作形容词时,意为“靠近的,亲密的”。be close to意为“与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关系密切”;get close to意为“靠近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is my close friend. 他是我的密友。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are close to our teacher. 我们与我们老师的关系密切。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320" y="1293495"/>
            <a:ext cx="1110297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 Tim,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fire or you will get burnt.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All right.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look forward to　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pay attention to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get close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belong to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(原创)We heard a loud noise just now. It sounded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just a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few blocks away.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clear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clearly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close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closely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3745" y="197485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91600" y="435927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8320" y="1520190"/>
            <a:ext cx="1110297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cold today. Please keep the windows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close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closed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closing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to close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06665" y="1634490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02628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care用作动词,意为“在意;担忧;关心”;用作名词,意为“关怀,照料”,相关短语如下: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care about 在意;关心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care about it. 我对此不感兴趣。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care for 喜欢;照顾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care much for music. 他不大喜欢音乐。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370776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care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(2021·石家庄十八县重点中学摸底联考)—Manager, all the machines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just now.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—What? Call the engineer at once.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put down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broke down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turned down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came down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(2021·保定第十七中学一模)Just go down the road and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the school next to the library.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see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will see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have seen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saw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8217" y="9453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18590" y="215709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97795" y="472503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739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281430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take care 小心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Take care!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fall off!小心!别掉下去!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take care of 照顾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worry. I can take care of myself. 别担心,我可以照顾自己。【拓展】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①careful形容词,意为“小心的,仔细的”,反义词是careless。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careful! A car is coming!小心点!小汽车来了!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②carefully副词,意为“仔细地”,反义词是carelessly。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often does his homework carelessly. 他做作业总是粗心大意。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89380"/>
            <a:ext cx="1088707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Mary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handwriting?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Very good. Nobody writes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 she.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more careful　　　	B. most careful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more carefully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most carefully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(原创)He thinks only of himself; he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other people.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care about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care for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care of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care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5860" y="2724150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57540" y="4516755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1985" y="1281430"/>
            <a:ext cx="1081849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Can you tell me how to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flowers?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Yes. This kind of flowers must be watered often.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take after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look for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 care of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look up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(2021·廊坊第四中学一模)—We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 already grown up, so we should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learn to depend on ourselves.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Yes. And we also should learn to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others.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care about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look for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get on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worry about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96380" y="142875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48170" y="5016500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up to sb. 的使用有如下几种情况: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sth. be up to sb. 表示“某事由某人决定”。多用于口语中。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Shall we eat out or stay in? 咱们是到外面吃饭还是待在家里?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up to you. 你决定吧。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sb. be up to sth. 意为“某人(忙于)做某事”, be up to中的to是介词,后需接名词性结构。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14245" y="1288415"/>
            <a:ext cx="43103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up to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0812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were you up to last week?你上周在做什么?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sb. be up to sth. 还可以表示“胜任某事”。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 far, they appear to be up to the task. 到目前为止,他们看来能承担这一任务。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up to可表示“多达”。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has collected up to 3,000 stamps. 他已经收藏了多达3000张邮票。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08125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(原创)It is up to parents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their children manners.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teach　　　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teaching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taught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teaches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Shall we offer the new position to Jack?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You are the boss.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agree more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 problem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It depends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up to you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52060" y="224345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06905" y="4655820"/>
            <a:ext cx="41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03020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(2021·沧州第十三中学一模)—Mr. Black, which subject should I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take, art or music?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Either of them is very interesting.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Take it easy.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up to you.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Enjoy yourself.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No problem.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 When shall we meet at the school gate?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can be there any time this afternoon.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Sounds great.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love to.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up to you.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settled.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93240" y="264350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38960" y="5040630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74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3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“What do you think of …?/How do you like …?”都表示“你觉得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怎么样?”后接名词、代词或动名词。用来询问某人对某人/物或对某一事件的看法,回答自己的感受即可。这一知识点常用于考查学生听力问答或单选中的情景交际。</a:t>
            </a:r>
          </a:p>
          <a:p>
            <a:pPr fontAlgn="auto">
              <a:lnSpc>
                <a:spcPct val="13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What do you think of the movie?/How do you like the movie?你认为这部电影怎么样?</a:t>
            </a:r>
          </a:p>
          <a:p>
            <a:pPr fontAlgn="auto">
              <a:lnSpc>
                <a:spcPct val="13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 think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wonderful. 我认为它很精彩。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444625"/>
            <a:ext cx="710120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What do you think of...</a:t>
            </a:r>
            <a:r>
              <a:rPr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How do you like...?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2455" y="1422930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01352" y="163068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think of是动词短语,意思是“想起;想出”。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Last night, before I went to bed, I thought of my grandparents. 昨晚在我睡觉前,我想起了我的祖父母。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Who thought of the good idea?谁想出的这个好主意?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1315" y="1454150"/>
            <a:ext cx="108534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of last night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match?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was really fantastic, especially when David scored in the last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minute.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What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When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Where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9065" y="225869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(2021·唐山滦州一模)Alice can sing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a professional singer.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 are so proud of her.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happily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sadly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beautifully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finally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(2021·保定定兴县二模)On Jack􀆳s birthday, many gifts and love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to him.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was given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is given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are given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were given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10730" y="1520825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27785" y="4735830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54150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(2021·唐山第九中学二模)—What do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price of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these computers?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—They are not cheaper than those at the other companies.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think over　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think of 　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look over　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make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74610" y="159766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5415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 How do you like your new home?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really big and comfortable.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 like it very much.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Haven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 seen it?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My parents bought it for me.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 chose it from one hundred.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48155" y="2221865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5415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 What do you think of your headmaster?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　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 hate him.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Yes, he is a kind-hearted man.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 is a bit nervous.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No, he is strict with us.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6715" y="2257425"/>
            <a:ext cx="45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(2021·承德平泉一模)You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ve done a good job, and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‘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 sure you can do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better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harder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further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more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(2021·邢台一模)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 work hard together, nothing can stop us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from realizing the Chinese dream.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Unless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Although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As long 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Even if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34490" y="218059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21150" y="4091305"/>
            <a:ext cx="544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 (2017·河北)Our team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(win) two competitions last term.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(2021·唐山路南区一模)When she wore it, she looked much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(pretty) than before.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13. (2021·唐山滦州一模) So you have to be very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(care) when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picking them.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 (2021·河北九地市联考一模)What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(bad), I was influenced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by these difficulties and my brain went empty.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5820" y="2153285"/>
            <a:ext cx="1066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57435" y="2756535"/>
            <a:ext cx="1520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prettier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49870" y="4098925"/>
            <a:ext cx="1486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careful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92570" y="5396865"/>
            <a:ext cx="119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worse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 (2021·河北中考模拟一)A few weeks ago, all the students were talking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the coming trip at the winter camp. For me, it was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piece of terrible news.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三、连词成句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(2014·河北) gift, him, birthday, gave, a, I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17. (2021·河北)sang ,to, they, me, a birthday song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_________________________________________.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15855" y="2180590"/>
            <a:ext cx="942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79220" y="4693920"/>
            <a:ext cx="6278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gave him a birthday gift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72870" y="5953125"/>
            <a:ext cx="5154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sang a birthday song to me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281"/>
  <p:tag name="TABLE_ENDDRAG_RECT" val="40*185*880*28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97"/>
  <p:tag name="TABLE_ENDDRAG_RECT" val="76*129*815*39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396"/>
  <p:tag name="TABLE_ENDDRAG_RECT" val="73*123*831*3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396"/>
  <p:tag name="TABLE_ENDDRAG_RECT" val="73*123*831*39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9*326"/>
  <p:tag name="TABLE_ENDDRAG_RECT" val="74*132*819*32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08675cf-5230-431c-a87c-1ddb8af8bed0}"/>
  <p:tag name="TABLE_ENDDRAG_ORIGIN_RECT" val="587*145"/>
  <p:tag name="TABLE_ENDDRAG_RECT" val="150*146*587*14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dbe09f-d408-4a5b-8254-1e12424b5159}"/>
  <p:tag name="TABLE_ENDDRAG_ORIGIN_RECT" val="817*304"/>
  <p:tag name="TABLE_ENDDRAG_RECT" val="60*203*817*30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3e11998-5380-41ce-93f9-fc2c41f738c5}"/>
  <p:tag name="TABLE_ENDDRAG_ORIGIN_RECT" val="727*406"/>
  <p:tag name="TABLE_ENDDRAG_RECT" val="101*129*727*40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3333</Words>
  <Application>WPS 演示</Application>
  <PresentationFormat>自定义</PresentationFormat>
  <Paragraphs>875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62</vt:i4>
      </vt:variant>
    </vt:vector>
  </HeadingPairs>
  <TitlesOfParts>
    <vt:vector size="6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160</cp:revision>
  <dcterms:created xsi:type="dcterms:W3CDTF">2020-07-19T08:35:00Z</dcterms:created>
  <dcterms:modified xsi:type="dcterms:W3CDTF">2022-02-26T03:17:48Z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1788E7AB08034EDBABA8D2B099F0CA14</vt:lpwstr>
  </property>
  <property fmtid="{D5CDD505-2E9C-101B-9397-08002B2CF9AE}" pid="3" name="KSOProductBuildVer">
    <vt:lpwstr>2052-11.1.0.11045</vt:lpwstr>
  </property>
</Properties>
</file>