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6" r:id="rId2"/>
    <p:sldId id="257" r:id="rId3"/>
    <p:sldId id="517" r:id="rId4"/>
    <p:sldId id="520" r:id="rId5"/>
    <p:sldId id="521" r:id="rId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A85C3"/>
    <a:srgbClr val="2A91D7"/>
    <a:srgbClr val="2D9BDC"/>
    <a:srgbClr val="4286CA"/>
    <a:srgbClr val="2A96E1"/>
    <a:srgbClr val="2A96D7"/>
    <a:srgbClr val="0B8CE6"/>
    <a:srgbClr val="1EA5FF"/>
    <a:srgbClr val="1EAFFF"/>
    <a:srgbClr val="1E9B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652" autoAdjust="0"/>
    <p:restoredTop sz="94660"/>
  </p:normalViewPr>
  <p:slideViewPr>
    <p:cSldViewPr snapToGrid="0">
      <p:cViewPr>
        <p:scale>
          <a:sx n="75" d="100"/>
          <a:sy n="75" d="100"/>
        </p:scale>
        <p:origin x="184" y="-4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8E5EFCF-C600-4FAE-A74C-FD797B2170AC}" type="datetimeFigureOut">
              <a:rPr lang="zh-CN" altLang="en-US" smtClean="0"/>
              <a:t>2021/2/16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F8747E6-3816-4FC8-9CB3-51C4FB20F3F9}" type="slidenum">
              <a:rPr lang="zh-CN" altLang="en-US" smtClean="0"/>
              <a:t>‹#›</a:t>
            </a:fld>
            <a:endParaRPr lang="zh-CN" altLang="en-US"/>
          </a:p>
        </p:txBody>
      </p:sp>
    </p:spTree>
    <p:extLst>
      <p:ext uri="{BB962C8B-B14F-4D97-AF65-F5344CB8AC3E}">
        <p14:creationId xmlns:p14="http://schemas.microsoft.com/office/powerpoint/2010/main" val="31513497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BF7F3CB-9A04-435F-AF85-FFBBEB6E7AFC}" type="datetimeFigureOut">
              <a:rPr lang="zh-CN" altLang="en-US" smtClean="0"/>
              <a:t>2021/2/16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6849D6A-310D-42E0-8918-42062D9CEB0B}" type="slidenum">
              <a:rPr lang="zh-CN" altLang="en-US" smtClean="0"/>
              <a:t>‹#›</a:t>
            </a:fld>
            <a:endParaRPr lang="zh-CN" altLang="en-US"/>
          </a:p>
        </p:txBody>
      </p:sp>
    </p:spTree>
    <p:extLst>
      <p:ext uri="{BB962C8B-B14F-4D97-AF65-F5344CB8AC3E}">
        <p14:creationId xmlns:p14="http://schemas.microsoft.com/office/powerpoint/2010/main" val="30064840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BF7F3CB-9A04-435F-AF85-FFBBEB6E7AFC}" type="datetimeFigureOut">
              <a:rPr lang="zh-CN" altLang="en-US" smtClean="0"/>
              <a:t>2021/2/16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6849D6A-310D-42E0-8918-42062D9CEB0B}" type="slidenum">
              <a:rPr lang="zh-CN" altLang="en-US" smtClean="0"/>
              <a:t>‹#›</a:t>
            </a:fld>
            <a:endParaRPr lang="zh-CN" altLang="en-US"/>
          </a:p>
        </p:txBody>
      </p:sp>
    </p:spTree>
    <p:extLst>
      <p:ext uri="{BB962C8B-B14F-4D97-AF65-F5344CB8AC3E}">
        <p14:creationId xmlns:p14="http://schemas.microsoft.com/office/powerpoint/2010/main" val="36805710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BF7F3CB-9A04-435F-AF85-FFBBEB6E7AFC}" type="datetimeFigureOut">
              <a:rPr lang="zh-CN" altLang="en-US" smtClean="0"/>
              <a:t>2021/2/16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6849D6A-310D-42E0-8918-42062D9CEB0B}" type="slidenum">
              <a:rPr lang="zh-CN" altLang="en-US" smtClean="0"/>
              <a:t>‹#›</a:t>
            </a:fld>
            <a:endParaRPr lang="zh-CN" altLang="en-US"/>
          </a:p>
        </p:txBody>
      </p:sp>
    </p:spTree>
    <p:extLst>
      <p:ext uri="{BB962C8B-B14F-4D97-AF65-F5344CB8AC3E}">
        <p14:creationId xmlns:p14="http://schemas.microsoft.com/office/powerpoint/2010/main" val="1231279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BF7F3CB-9A04-435F-AF85-FFBBEB6E7AFC}" type="datetimeFigureOut">
              <a:rPr lang="zh-CN" altLang="en-US" smtClean="0"/>
              <a:t>2021/2/16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6849D6A-310D-42E0-8918-42062D9CEB0B}" type="slidenum">
              <a:rPr lang="zh-CN" altLang="en-US" smtClean="0"/>
              <a:t>‹#›</a:t>
            </a:fld>
            <a:endParaRPr lang="zh-CN" altLang="en-US"/>
          </a:p>
        </p:txBody>
      </p:sp>
    </p:spTree>
    <p:extLst>
      <p:ext uri="{BB962C8B-B14F-4D97-AF65-F5344CB8AC3E}">
        <p14:creationId xmlns:p14="http://schemas.microsoft.com/office/powerpoint/2010/main" val="23403712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BF7F3CB-9A04-435F-AF85-FFBBEB6E7AFC}" type="datetimeFigureOut">
              <a:rPr lang="zh-CN" altLang="en-US" smtClean="0"/>
              <a:t>2021/2/16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6849D6A-310D-42E0-8918-42062D9CEB0B}" type="slidenum">
              <a:rPr lang="zh-CN" altLang="en-US" smtClean="0"/>
              <a:t>‹#›</a:t>
            </a:fld>
            <a:endParaRPr lang="zh-CN" altLang="en-US"/>
          </a:p>
        </p:txBody>
      </p:sp>
    </p:spTree>
    <p:extLst>
      <p:ext uri="{BB962C8B-B14F-4D97-AF65-F5344CB8AC3E}">
        <p14:creationId xmlns:p14="http://schemas.microsoft.com/office/powerpoint/2010/main" val="32413821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BF7F3CB-9A04-435F-AF85-FFBBEB6E7AFC}" type="datetimeFigureOut">
              <a:rPr lang="zh-CN" altLang="en-US" smtClean="0"/>
              <a:t>2021/2/16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6849D6A-310D-42E0-8918-42062D9CEB0B}" type="slidenum">
              <a:rPr lang="zh-CN" altLang="en-US" smtClean="0"/>
              <a:t>‹#›</a:t>
            </a:fld>
            <a:endParaRPr lang="zh-CN" altLang="en-US"/>
          </a:p>
        </p:txBody>
      </p:sp>
    </p:spTree>
    <p:extLst>
      <p:ext uri="{BB962C8B-B14F-4D97-AF65-F5344CB8AC3E}">
        <p14:creationId xmlns:p14="http://schemas.microsoft.com/office/powerpoint/2010/main" val="28707355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BF7F3CB-9A04-435F-AF85-FFBBEB6E7AFC}" type="datetimeFigureOut">
              <a:rPr lang="zh-CN" altLang="en-US" smtClean="0"/>
              <a:t>2021/2/16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6849D6A-310D-42E0-8918-42062D9CEB0B}" type="slidenum">
              <a:rPr lang="zh-CN" altLang="en-US" smtClean="0"/>
              <a:t>‹#›</a:t>
            </a:fld>
            <a:endParaRPr lang="zh-CN" altLang="en-US"/>
          </a:p>
        </p:txBody>
      </p:sp>
    </p:spTree>
    <p:extLst>
      <p:ext uri="{BB962C8B-B14F-4D97-AF65-F5344CB8AC3E}">
        <p14:creationId xmlns:p14="http://schemas.microsoft.com/office/powerpoint/2010/main" val="10963754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BF7F3CB-9A04-435F-AF85-FFBBEB6E7AFC}" type="datetimeFigureOut">
              <a:rPr lang="zh-CN" altLang="en-US" smtClean="0"/>
              <a:t>2021/2/16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6849D6A-310D-42E0-8918-42062D9CEB0B}" type="slidenum">
              <a:rPr lang="zh-CN" altLang="en-US" smtClean="0"/>
              <a:t>‹#›</a:t>
            </a:fld>
            <a:endParaRPr lang="zh-CN" altLang="en-US"/>
          </a:p>
        </p:txBody>
      </p:sp>
    </p:spTree>
    <p:extLst>
      <p:ext uri="{BB962C8B-B14F-4D97-AF65-F5344CB8AC3E}">
        <p14:creationId xmlns:p14="http://schemas.microsoft.com/office/powerpoint/2010/main" val="38832217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BF7F3CB-9A04-435F-AF85-FFBBEB6E7AFC}" type="datetimeFigureOut">
              <a:rPr lang="zh-CN" altLang="en-US" smtClean="0"/>
              <a:t>2021/2/16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6849D6A-310D-42E0-8918-42062D9CEB0B}" type="slidenum">
              <a:rPr lang="zh-CN" altLang="en-US" smtClean="0"/>
              <a:t>‹#›</a:t>
            </a:fld>
            <a:endParaRPr lang="zh-CN" altLang="en-US"/>
          </a:p>
        </p:txBody>
      </p:sp>
    </p:spTree>
    <p:extLst>
      <p:ext uri="{BB962C8B-B14F-4D97-AF65-F5344CB8AC3E}">
        <p14:creationId xmlns:p14="http://schemas.microsoft.com/office/powerpoint/2010/main" val="2595466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BF7F3CB-9A04-435F-AF85-FFBBEB6E7AFC}" type="datetimeFigureOut">
              <a:rPr lang="zh-CN" altLang="en-US" smtClean="0"/>
              <a:t>2021/2/16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6849D6A-310D-42E0-8918-42062D9CEB0B}" type="slidenum">
              <a:rPr lang="zh-CN" altLang="en-US" smtClean="0"/>
              <a:t>‹#›</a:t>
            </a:fld>
            <a:endParaRPr lang="zh-CN" altLang="en-US"/>
          </a:p>
        </p:txBody>
      </p:sp>
    </p:spTree>
    <p:extLst>
      <p:ext uri="{BB962C8B-B14F-4D97-AF65-F5344CB8AC3E}">
        <p14:creationId xmlns:p14="http://schemas.microsoft.com/office/powerpoint/2010/main" val="39779609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BF7F3CB-9A04-435F-AF85-FFBBEB6E7AFC}" type="datetimeFigureOut">
              <a:rPr lang="zh-CN" altLang="en-US" smtClean="0"/>
              <a:t>2021/2/16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6849D6A-310D-42E0-8918-42062D9CEB0B}" type="slidenum">
              <a:rPr lang="zh-CN" altLang="en-US" smtClean="0"/>
              <a:t>‹#›</a:t>
            </a:fld>
            <a:endParaRPr lang="zh-CN" altLang="en-US"/>
          </a:p>
        </p:txBody>
      </p:sp>
    </p:spTree>
    <p:extLst>
      <p:ext uri="{BB962C8B-B14F-4D97-AF65-F5344CB8AC3E}">
        <p14:creationId xmlns:p14="http://schemas.microsoft.com/office/powerpoint/2010/main" val="27484914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BF7F3CB-9A04-435F-AF85-FFBBEB6E7AFC}" type="datetimeFigureOut">
              <a:rPr lang="zh-CN" altLang="en-US" smtClean="0"/>
              <a:t>2021/2/16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6849D6A-310D-42E0-8918-42062D9CEB0B}" type="slidenum">
              <a:rPr lang="zh-CN" altLang="en-US" smtClean="0"/>
              <a:t>‹#›</a:t>
            </a:fld>
            <a:endParaRPr lang="zh-CN" altLang="en-US"/>
          </a:p>
        </p:txBody>
      </p:sp>
    </p:spTree>
    <p:extLst>
      <p:ext uri="{BB962C8B-B14F-4D97-AF65-F5344CB8AC3E}">
        <p14:creationId xmlns:p14="http://schemas.microsoft.com/office/powerpoint/2010/main" val="28977483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slide" Target="slide2.xml"/><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178515" y="1850340"/>
            <a:ext cx="7834965" cy="923330"/>
          </a:xfrm>
          <a:prstGeom prst="rect">
            <a:avLst/>
          </a:prstGeom>
          <a:noFill/>
        </p:spPr>
        <p:txBody>
          <a:bodyPr wrap="square" rtlCol="0">
            <a:spAutoFit/>
          </a:bodyPr>
          <a:lstStyle/>
          <a:p>
            <a:r>
              <a:rPr lang="zh-CN" altLang="en-US" sz="5400" dirty="0" smtClean="0">
                <a:latin typeface="黑体" panose="02010609060101010101" pitchFamily="49" charset="-122"/>
                <a:ea typeface="黑体" panose="02010609060101010101" pitchFamily="49" charset="-122"/>
              </a:rPr>
              <a:t>第三部分  题型专项</a:t>
            </a:r>
            <a:r>
              <a:rPr lang="zh-CN" altLang="en-US" sz="5400" dirty="0" smtClean="0">
                <a:latin typeface="黑体" panose="02010609060101010101" pitchFamily="49" charset="-122"/>
                <a:ea typeface="黑体" panose="02010609060101010101" pitchFamily="49" charset="-122"/>
              </a:rPr>
              <a:t>复习</a:t>
            </a:r>
            <a:endParaRPr lang="zh-CN" altLang="en-US" sz="5400" dirty="0">
              <a:latin typeface="黑体" panose="02010609060101010101" pitchFamily="49" charset="-122"/>
              <a:ea typeface="黑体" panose="02010609060101010101" pitchFamily="49" charset="-122"/>
            </a:endParaRPr>
          </a:p>
        </p:txBody>
      </p:sp>
      <p:sp>
        <p:nvSpPr>
          <p:cNvPr id="6" name="文本框 5"/>
          <p:cNvSpPr txBox="1"/>
          <p:nvPr/>
        </p:nvSpPr>
        <p:spPr>
          <a:xfrm>
            <a:off x="3043986" y="3440928"/>
            <a:ext cx="6104022" cy="830997"/>
          </a:xfrm>
          <a:prstGeom prst="rect">
            <a:avLst/>
          </a:prstGeom>
          <a:noFill/>
        </p:spPr>
        <p:txBody>
          <a:bodyPr wrap="square" rtlCol="0">
            <a:spAutoFit/>
          </a:bodyPr>
          <a:lstStyle/>
          <a:p>
            <a:pPr algn="ctr"/>
            <a:r>
              <a:rPr lang="zh-CN" altLang="en-US" sz="4800" dirty="0" smtClean="0">
                <a:solidFill>
                  <a:srgbClr val="2A85C3"/>
                </a:solidFill>
                <a:latin typeface="华文中宋" panose="02010600040101010101" pitchFamily="2" charset="-122"/>
                <a:ea typeface="华文中宋" panose="02010600040101010101" pitchFamily="2" charset="-122"/>
                <a:cs typeface="Times New Roman" panose="02020603050405020304" pitchFamily="18" charset="0"/>
              </a:rPr>
              <a:t>专题</a:t>
            </a:r>
            <a:r>
              <a:rPr lang="zh-CN" altLang="en-US" sz="4800" dirty="0">
                <a:solidFill>
                  <a:srgbClr val="2A85C3"/>
                </a:solidFill>
                <a:latin typeface="华文中宋" panose="02010600040101010101" pitchFamily="2" charset="-122"/>
                <a:ea typeface="华文中宋" panose="02010600040101010101" pitchFamily="2" charset="-122"/>
                <a:cs typeface="Times New Roman" panose="02020603050405020304" pitchFamily="18" charset="0"/>
              </a:rPr>
              <a:t>二</a:t>
            </a:r>
            <a:r>
              <a:rPr lang="zh-CN" altLang="en-US" sz="4800" dirty="0" smtClean="0">
                <a:solidFill>
                  <a:srgbClr val="2A85C3"/>
                </a:solidFill>
                <a:latin typeface="华文中宋" panose="02010600040101010101" pitchFamily="2" charset="-122"/>
                <a:ea typeface="华文中宋" panose="02010600040101010101" pitchFamily="2" charset="-122"/>
                <a:cs typeface="Times New Roman" panose="02020603050405020304" pitchFamily="18" charset="0"/>
              </a:rPr>
              <a:t>    完形填空</a:t>
            </a:r>
            <a:endParaRPr lang="zh-CN" altLang="en-US" sz="4800" dirty="0">
              <a:solidFill>
                <a:srgbClr val="2A85C3"/>
              </a:solidFill>
              <a:latin typeface="华文中宋" panose="02010600040101010101" pitchFamily="2" charset="-122"/>
              <a:ea typeface="华文中宋" panose="02010600040101010101" pitchFamily="2" charset="-122"/>
              <a:cs typeface="Times New Roman" panose="02020603050405020304" pitchFamily="18" charset="0"/>
            </a:endParaRPr>
          </a:p>
        </p:txBody>
      </p:sp>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Tree>
    <p:extLst>
      <p:ext uri="{BB962C8B-B14F-4D97-AF65-F5344CB8AC3E}">
        <p14:creationId xmlns:p14="http://schemas.microsoft.com/office/powerpoint/2010/main" val="95678787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1588168" y="2425564"/>
            <a:ext cx="779646" cy="789272"/>
          </a:xfrm>
          <a:prstGeom prst="ellipse">
            <a:avLst/>
          </a:prstGeom>
          <a:solidFill>
            <a:srgbClr val="2D9BDC"/>
          </a:solidFill>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771047" y="2477784"/>
            <a:ext cx="471638" cy="646331"/>
          </a:xfrm>
          <a:prstGeom prst="rect">
            <a:avLst/>
          </a:prstGeom>
          <a:noFill/>
        </p:spPr>
        <p:txBody>
          <a:bodyPr wrap="square" rtlCol="0">
            <a:spAutoFit/>
          </a:bodyPr>
          <a:lstStyle/>
          <a:p>
            <a:r>
              <a:rPr lang="en-US" altLang="zh-CN" sz="3600" dirty="0">
                <a:solidFill>
                  <a:schemeClr val="bg1"/>
                </a:solidFill>
              </a:rPr>
              <a:t>1</a:t>
            </a:r>
            <a:endParaRPr lang="zh-CN" altLang="en-US" sz="3600" dirty="0">
              <a:solidFill>
                <a:schemeClr val="bg1"/>
              </a:solidFill>
            </a:endParaRPr>
          </a:p>
        </p:txBody>
      </p:sp>
      <p:sp>
        <p:nvSpPr>
          <p:cNvPr id="8" name="文本框 7"/>
          <p:cNvSpPr txBox="1"/>
          <p:nvPr/>
        </p:nvSpPr>
        <p:spPr>
          <a:xfrm>
            <a:off x="2550693" y="2477783"/>
            <a:ext cx="3388092" cy="646331"/>
          </a:xfrm>
          <a:prstGeom prst="rect">
            <a:avLst/>
          </a:prstGeom>
          <a:noFill/>
        </p:spPr>
        <p:txBody>
          <a:bodyPr wrap="square" rtlCol="0">
            <a:spAutoFit/>
          </a:bodyPr>
          <a:lstStyle/>
          <a:p>
            <a:r>
              <a:rPr lang="zh-CN" altLang="en-US" sz="3600" dirty="0" smtClean="0">
                <a:latin typeface="黑体" panose="02010609060101010101" pitchFamily="49" charset="-122"/>
                <a:ea typeface="黑体" panose="02010609060101010101" pitchFamily="49" charset="-122"/>
                <a:hlinkClick r:id="rId2" action="ppaction://hlinksldjump"/>
              </a:rPr>
              <a:t>专题复习航标</a:t>
            </a:r>
            <a:endParaRPr lang="zh-CN" altLang="en-US" sz="3600" dirty="0">
              <a:latin typeface="黑体" panose="02010609060101010101" pitchFamily="49" charset="-122"/>
              <a:ea typeface="黑体" panose="02010609060101010101" pitchFamily="49" charset="-122"/>
            </a:endParaRPr>
          </a:p>
        </p:txBody>
      </p:sp>
      <p:sp>
        <p:nvSpPr>
          <p:cNvPr id="12" name="椭圆 11"/>
          <p:cNvSpPr/>
          <p:nvPr/>
        </p:nvSpPr>
        <p:spPr>
          <a:xfrm>
            <a:off x="6870834" y="2425564"/>
            <a:ext cx="779646" cy="789272"/>
          </a:xfrm>
          <a:prstGeom prst="ellipse">
            <a:avLst/>
          </a:prstGeom>
          <a:solidFill>
            <a:srgbClr val="2D9BDC"/>
          </a:solidFill>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7053713" y="2477784"/>
            <a:ext cx="471638" cy="646331"/>
          </a:xfrm>
          <a:prstGeom prst="rect">
            <a:avLst/>
          </a:prstGeom>
          <a:noFill/>
        </p:spPr>
        <p:txBody>
          <a:bodyPr wrap="square" rtlCol="0">
            <a:spAutoFit/>
          </a:bodyPr>
          <a:lstStyle/>
          <a:p>
            <a:r>
              <a:rPr lang="en-US" altLang="zh-CN" sz="3600" dirty="0" smtClean="0">
                <a:solidFill>
                  <a:schemeClr val="bg1"/>
                </a:solidFill>
              </a:rPr>
              <a:t>2</a:t>
            </a:r>
            <a:endParaRPr lang="zh-CN" altLang="en-US" sz="3600" dirty="0">
              <a:solidFill>
                <a:schemeClr val="bg1"/>
              </a:solidFill>
            </a:endParaRPr>
          </a:p>
        </p:txBody>
      </p:sp>
      <p:sp>
        <p:nvSpPr>
          <p:cNvPr id="14" name="文本框 13"/>
          <p:cNvSpPr txBox="1"/>
          <p:nvPr/>
        </p:nvSpPr>
        <p:spPr>
          <a:xfrm>
            <a:off x="7833359" y="2477783"/>
            <a:ext cx="3388092" cy="646331"/>
          </a:xfrm>
          <a:prstGeom prst="rect">
            <a:avLst/>
          </a:prstGeom>
          <a:noFill/>
        </p:spPr>
        <p:txBody>
          <a:bodyPr wrap="square" rtlCol="0">
            <a:spAutoFit/>
          </a:bodyPr>
          <a:lstStyle/>
          <a:p>
            <a:r>
              <a:rPr lang="zh-CN" altLang="en-US" sz="3600" dirty="0" smtClean="0">
                <a:latin typeface="黑体" panose="02010609060101010101" pitchFamily="49" charset="-122"/>
                <a:ea typeface="黑体" panose="02010609060101010101" pitchFamily="49" charset="-122"/>
                <a:hlinkClick r:id="rId3" action="ppaction://hlinksldjump"/>
              </a:rPr>
              <a:t>解题技巧点拨</a:t>
            </a:r>
            <a:endParaRPr lang="zh-CN" altLang="en-US" sz="3600" dirty="0">
              <a:latin typeface="黑体" panose="02010609060101010101" pitchFamily="49" charset="-122"/>
              <a:ea typeface="黑体" panose="02010609060101010101" pitchFamily="49" charset="-122"/>
            </a:endParaRPr>
          </a:p>
        </p:txBody>
      </p:sp>
      <p:pic>
        <p:nvPicPr>
          <p:cNvPr id="22" name="图片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2" name="文本框 1"/>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1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2934596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1479004"/>
            <a:ext cx="3955984" cy="821436"/>
          </a:xfrm>
          <a:prstGeom prst="rect">
            <a:avLst/>
          </a:prstGeom>
        </p:spPr>
      </p:pic>
      <p:sp>
        <p:nvSpPr>
          <p:cNvPr id="3" name="文本框 2"/>
          <p:cNvSpPr txBox="1"/>
          <p:nvPr/>
        </p:nvSpPr>
        <p:spPr>
          <a:xfrm>
            <a:off x="1058779" y="1742698"/>
            <a:ext cx="2050181" cy="430887"/>
          </a:xfrm>
          <a:prstGeom prst="rect">
            <a:avLst/>
          </a:prstGeom>
          <a:noFill/>
        </p:spPr>
        <p:txBody>
          <a:bodyPr wrap="square" rtlCol="0">
            <a:spAutoFit/>
          </a:bodyPr>
          <a:lstStyle/>
          <a:p>
            <a:r>
              <a:rPr lang="zh-CN" altLang="en-US" sz="2200" dirty="0" smtClean="0">
                <a:solidFill>
                  <a:schemeClr val="bg1"/>
                </a:solidFill>
                <a:latin typeface="黑体" panose="02010609060101010101" pitchFamily="49" charset="-122"/>
                <a:ea typeface="黑体" panose="02010609060101010101" pitchFamily="49" charset="-122"/>
              </a:rPr>
              <a:t>专题复习航标</a:t>
            </a:r>
            <a:endParaRPr lang="zh-CN" altLang="en-US" sz="2200" dirty="0">
              <a:solidFill>
                <a:schemeClr val="bg1"/>
              </a:solidFill>
              <a:latin typeface="黑体" panose="02010609060101010101" pitchFamily="49" charset="-122"/>
              <a:ea typeface="黑体" panose="02010609060101010101" pitchFamily="49" charset="-122"/>
            </a:endParaRPr>
          </a:p>
        </p:txBody>
      </p:sp>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12" name="文本框 11"/>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2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
        <p:nvSpPr>
          <p:cNvPr id="6" name="文本框 5"/>
          <p:cNvSpPr txBox="1"/>
          <p:nvPr/>
        </p:nvSpPr>
        <p:spPr>
          <a:xfrm>
            <a:off x="542047" y="2317524"/>
            <a:ext cx="11019011" cy="2400657"/>
          </a:xfrm>
          <a:prstGeom prst="rect">
            <a:avLst/>
          </a:prstGeom>
          <a:noFill/>
        </p:spPr>
        <p:txBody>
          <a:bodyPr wrap="square" rtlCol="0">
            <a:spAutoFit/>
          </a:bodyPr>
          <a:lstStyle/>
          <a:p>
            <a:pPr>
              <a:lnSpc>
                <a:spcPts val="3600"/>
              </a:lnSpc>
            </a:pPr>
            <a:r>
              <a:rPr lang="zh-CN" altLang="en-US" sz="2200" b="1" dirty="0" smtClean="0">
                <a:latin typeface="Times New Roman" panose="02020603050405020304" pitchFamily="18" charset="0"/>
                <a:cs typeface="Times New Roman" panose="02020603050405020304" pitchFamily="18" charset="0"/>
              </a:rPr>
              <a:t>        完</a:t>
            </a:r>
            <a:r>
              <a:rPr lang="zh-CN" altLang="en-US" sz="2200" b="1" dirty="0">
                <a:latin typeface="Times New Roman" panose="02020603050405020304" pitchFamily="18" charset="0"/>
                <a:cs typeface="Times New Roman" panose="02020603050405020304" pitchFamily="18" charset="0"/>
              </a:rPr>
              <a:t>形填空主要通过语篇综合考查学生的英语基础知识和运用语言的能力</a:t>
            </a:r>
            <a:r>
              <a:rPr lang="zh-CN" altLang="en-US" sz="2200" b="1" dirty="0" smtClean="0">
                <a:latin typeface="Times New Roman" panose="02020603050405020304" pitchFamily="18" charset="0"/>
                <a:cs typeface="Times New Roman" panose="02020603050405020304" pitchFamily="18" charset="0"/>
              </a:rPr>
              <a:t>。</a:t>
            </a:r>
            <a:endParaRPr lang="en-US" altLang="zh-CN" sz="2200" b="1" dirty="0" smtClean="0">
              <a:latin typeface="Times New Roman" panose="02020603050405020304" pitchFamily="18" charset="0"/>
              <a:cs typeface="Times New Roman" panose="02020603050405020304" pitchFamily="18" charset="0"/>
            </a:endParaRPr>
          </a:p>
          <a:p>
            <a:pPr>
              <a:lnSpc>
                <a:spcPts val="3600"/>
              </a:lnSpc>
            </a:pPr>
            <a:r>
              <a:rPr lang="en-US" altLang="zh-CN" sz="2200" b="1" dirty="0">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       </a:t>
            </a:r>
            <a:r>
              <a:rPr lang="zh-CN" altLang="en-US" sz="2200" b="1" dirty="0" smtClean="0">
                <a:latin typeface="Times New Roman" panose="02020603050405020304" pitchFamily="18" charset="0"/>
                <a:cs typeface="Times New Roman" panose="02020603050405020304" pitchFamily="18" charset="0"/>
              </a:rPr>
              <a:t>该</a:t>
            </a:r>
            <a:r>
              <a:rPr lang="zh-CN" altLang="en-US" sz="2200" b="1" dirty="0">
                <a:latin typeface="Times New Roman" panose="02020603050405020304" pitchFamily="18" charset="0"/>
                <a:cs typeface="Times New Roman" panose="02020603050405020304" pitchFamily="18" charset="0"/>
              </a:rPr>
              <a:t>题型包括单词、词组、句型、语法、时态等方面综合知识的运用</a:t>
            </a:r>
            <a:r>
              <a:rPr lang="zh-CN" altLang="en-US" sz="2200" b="1" dirty="0" smtClean="0">
                <a:latin typeface="Times New Roman" panose="02020603050405020304" pitchFamily="18" charset="0"/>
                <a:cs typeface="Times New Roman" panose="02020603050405020304" pitchFamily="18" charset="0"/>
              </a:rPr>
              <a:t>。</a:t>
            </a:r>
            <a:endParaRPr lang="en-US" altLang="zh-CN" sz="2200" b="1" dirty="0" smtClean="0">
              <a:latin typeface="Times New Roman" panose="02020603050405020304" pitchFamily="18" charset="0"/>
              <a:cs typeface="Times New Roman" panose="02020603050405020304" pitchFamily="18" charset="0"/>
            </a:endParaRPr>
          </a:p>
          <a:p>
            <a:pPr>
              <a:lnSpc>
                <a:spcPts val="3600"/>
              </a:lnSpc>
            </a:pPr>
            <a:r>
              <a:rPr lang="en-US" altLang="zh-CN" sz="2200" b="1" dirty="0">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       </a:t>
            </a:r>
            <a:r>
              <a:rPr lang="zh-CN" altLang="en-US" sz="2200" b="1" dirty="0" smtClean="0">
                <a:latin typeface="Times New Roman" panose="02020603050405020304" pitchFamily="18" charset="0"/>
                <a:cs typeface="Times New Roman" panose="02020603050405020304" pitchFamily="18" charset="0"/>
              </a:rPr>
              <a:t>完</a:t>
            </a:r>
            <a:r>
              <a:rPr lang="zh-CN" altLang="en-US" sz="2200" b="1" dirty="0">
                <a:latin typeface="Times New Roman" panose="02020603050405020304" pitchFamily="18" charset="0"/>
                <a:cs typeface="Times New Roman" panose="02020603050405020304" pitchFamily="18" charset="0"/>
              </a:rPr>
              <a:t>形填空中短文的题材多为记叙文，篇幅较短、结构严谨、层次分明。备选项多以单词为主，集中于名词、动词、形容词、副词等实词上。干扰项在语法上不一定有错误，主要是与特定的语境不吻合。</a:t>
            </a:r>
          </a:p>
        </p:txBody>
      </p:sp>
      <p:sp>
        <p:nvSpPr>
          <p:cNvPr id="14" name="动作按钮: 后退或前一项 13">
            <a:hlinkClick r:id="rId5" action="ppaction://hlinksldjump" highlightClick="1"/>
          </p:cNvPr>
          <p:cNvSpPr/>
          <p:nvPr/>
        </p:nvSpPr>
        <p:spPr>
          <a:xfrm>
            <a:off x="11408652" y="5818817"/>
            <a:ext cx="403619" cy="416729"/>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6455945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1479004"/>
            <a:ext cx="3955984" cy="821436"/>
          </a:xfrm>
          <a:prstGeom prst="rect">
            <a:avLst/>
          </a:prstGeom>
        </p:spPr>
      </p:pic>
      <p:sp>
        <p:nvSpPr>
          <p:cNvPr id="3" name="文本框 2"/>
          <p:cNvSpPr txBox="1"/>
          <p:nvPr/>
        </p:nvSpPr>
        <p:spPr>
          <a:xfrm>
            <a:off x="1058779" y="1742698"/>
            <a:ext cx="2050181" cy="430887"/>
          </a:xfrm>
          <a:prstGeom prst="rect">
            <a:avLst/>
          </a:prstGeom>
          <a:noFill/>
        </p:spPr>
        <p:txBody>
          <a:bodyPr wrap="square" rtlCol="0">
            <a:spAutoFit/>
          </a:bodyPr>
          <a:lstStyle/>
          <a:p>
            <a:r>
              <a:rPr lang="zh-CN" altLang="en-US" sz="2200" dirty="0" smtClean="0">
                <a:solidFill>
                  <a:schemeClr val="bg1"/>
                </a:solidFill>
                <a:latin typeface="黑体" panose="02010609060101010101" pitchFamily="49" charset="-122"/>
                <a:ea typeface="黑体" panose="02010609060101010101" pitchFamily="49" charset="-122"/>
              </a:rPr>
              <a:t>解题技巧点拨</a:t>
            </a:r>
            <a:endParaRPr lang="zh-CN" altLang="en-US" sz="2200" dirty="0">
              <a:solidFill>
                <a:schemeClr val="bg1"/>
              </a:solidFill>
              <a:latin typeface="黑体" panose="02010609060101010101" pitchFamily="49" charset="-122"/>
              <a:ea typeface="黑体" panose="02010609060101010101" pitchFamily="49" charset="-122"/>
            </a:endParaRPr>
          </a:p>
        </p:txBody>
      </p:sp>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12" name="文本框 11"/>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a:t>
            </a:r>
            <a:r>
              <a:rPr lang="en-US" altLang="zh-CN" sz="2000" b="1" dirty="0" smtClean="0">
                <a:latin typeface="Times New Roman" panose="02020603050405020304" pitchFamily="18" charset="0"/>
                <a:cs typeface="Times New Roman" panose="02020603050405020304" pitchFamily="18" charset="0"/>
              </a:rPr>
              <a:t>3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
        <p:nvSpPr>
          <p:cNvPr id="6" name="文本框 5"/>
          <p:cNvSpPr txBox="1"/>
          <p:nvPr/>
        </p:nvSpPr>
        <p:spPr>
          <a:xfrm>
            <a:off x="542047" y="2317524"/>
            <a:ext cx="11019011" cy="3785652"/>
          </a:xfrm>
          <a:prstGeom prst="rect">
            <a:avLst/>
          </a:prstGeom>
          <a:noFill/>
        </p:spPr>
        <p:txBody>
          <a:bodyPr wrap="square" rtlCol="0">
            <a:spAutoFit/>
          </a:bodyPr>
          <a:lstStyle/>
          <a:p>
            <a:pPr>
              <a:lnSpc>
                <a:spcPts val="3600"/>
              </a:lnSpc>
            </a:pPr>
            <a:r>
              <a:rPr lang="zh-CN" altLang="en-US" sz="2200" b="1" dirty="0" smtClean="0">
                <a:latin typeface="Times New Roman" panose="02020603050405020304" pitchFamily="18" charset="0"/>
                <a:cs typeface="Times New Roman" panose="02020603050405020304" pitchFamily="18" charset="0"/>
              </a:rPr>
              <a:t>        完</a:t>
            </a:r>
            <a:r>
              <a:rPr lang="zh-CN" altLang="en-US" sz="2200" b="1" dirty="0">
                <a:latin typeface="Times New Roman" panose="02020603050405020304" pitchFamily="18" charset="0"/>
                <a:cs typeface="Times New Roman" panose="02020603050405020304" pitchFamily="18" charset="0"/>
              </a:rPr>
              <a:t>形</a:t>
            </a:r>
            <a:r>
              <a:rPr lang="zh-CN" altLang="en-US" sz="2200" b="1" dirty="0" smtClean="0">
                <a:latin typeface="Times New Roman" panose="02020603050405020304" pitchFamily="18" charset="0"/>
                <a:cs typeface="Times New Roman" panose="02020603050405020304" pitchFamily="18" charset="0"/>
              </a:rPr>
              <a:t>填空解题四</a:t>
            </a:r>
            <a:r>
              <a:rPr lang="zh-CN" altLang="en-US" sz="2200" b="1" dirty="0">
                <a:latin typeface="Times New Roman" panose="02020603050405020304" pitchFamily="18" charset="0"/>
                <a:cs typeface="Times New Roman" panose="02020603050405020304" pitchFamily="18" charset="0"/>
              </a:rPr>
              <a:t>个步骤：</a:t>
            </a:r>
          </a:p>
          <a:p>
            <a:pPr>
              <a:lnSpc>
                <a:spcPts val="3600"/>
              </a:lnSpc>
            </a:pPr>
            <a:r>
              <a:rPr lang="en-US" altLang="zh-CN" sz="2200" b="1" dirty="0" smtClean="0">
                <a:latin typeface="Times New Roman" panose="02020603050405020304" pitchFamily="18" charset="0"/>
                <a:cs typeface="Times New Roman" panose="02020603050405020304" pitchFamily="18" charset="0"/>
              </a:rPr>
              <a:t>        1. </a:t>
            </a:r>
            <a:r>
              <a:rPr lang="zh-CN" altLang="en-US" sz="2200" b="1" dirty="0" smtClean="0">
                <a:latin typeface="Times New Roman" panose="02020603050405020304" pitchFamily="18" charset="0"/>
                <a:cs typeface="Times New Roman" panose="02020603050405020304" pitchFamily="18" charset="0"/>
              </a:rPr>
              <a:t>通读</a:t>
            </a:r>
            <a:r>
              <a:rPr lang="zh-CN" altLang="en-US" sz="2200" b="1" dirty="0">
                <a:latin typeface="Times New Roman" panose="02020603050405020304" pitchFamily="18" charset="0"/>
                <a:cs typeface="Times New Roman" panose="02020603050405020304" pitchFamily="18" charset="0"/>
              </a:rPr>
              <a:t>全文</a:t>
            </a:r>
            <a:r>
              <a:rPr lang="zh-CN" altLang="en-US" sz="2200" b="1" dirty="0" smtClean="0">
                <a:latin typeface="Times New Roman" panose="02020603050405020304" pitchFamily="18" charset="0"/>
                <a:cs typeface="Times New Roman" panose="02020603050405020304" pitchFamily="18" charset="0"/>
              </a:rPr>
              <a:t>。</a:t>
            </a:r>
            <a:endParaRPr lang="en-US" altLang="zh-CN" sz="2200" b="1" dirty="0" smtClean="0">
              <a:latin typeface="Times New Roman" panose="02020603050405020304" pitchFamily="18" charset="0"/>
              <a:cs typeface="Times New Roman" panose="02020603050405020304" pitchFamily="18" charset="0"/>
            </a:endParaRPr>
          </a:p>
          <a:p>
            <a:pPr>
              <a:lnSpc>
                <a:spcPts val="3600"/>
              </a:lnSpc>
            </a:pPr>
            <a:r>
              <a:rPr lang="en-US" altLang="zh-CN" sz="2200" b="1" dirty="0">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       </a:t>
            </a:r>
            <a:r>
              <a:rPr lang="zh-CN" altLang="en-US" sz="2200" b="1" dirty="0" smtClean="0">
                <a:latin typeface="Times New Roman" panose="02020603050405020304" pitchFamily="18" charset="0"/>
                <a:cs typeface="Times New Roman" panose="02020603050405020304" pitchFamily="18" charset="0"/>
              </a:rPr>
              <a:t>迅速</a:t>
            </a:r>
            <a:r>
              <a:rPr lang="zh-CN" altLang="en-US" sz="2200" b="1" dirty="0">
                <a:latin typeface="Times New Roman" panose="02020603050405020304" pitchFamily="18" charset="0"/>
                <a:cs typeface="Times New Roman" panose="02020603050405020304" pitchFamily="18" charset="0"/>
              </a:rPr>
              <a:t>浏览全文，从题材、文体、内容、结构、语言等方面吃透命题者的意图和考点。</a:t>
            </a:r>
          </a:p>
          <a:p>
            <a:pPr>
              <a:lnSpc>
                <a:spcPts val="3600"/>
              </a:lnSpc>
            </a:pPr>
            <a:r>
              <a:rPr lang="en-US" altLang="zh-CN" sz="2200" b="1" dirty="0" smtClean="0">
                <a:latin typeface="Times New Roman" panose="02020603050405020304" pitchFamily="18" charset="0"/>
                <a:cs typeface="Times New Roman" panose="02020603050405020304" pitchFamily="18" charset="0"/>
              </a:rPr>
              <a:t>        2. </a:t>
            </a:r>
            <a:r>
              <a:rPr lang="zh-CN" altLang="en-US" sz="2200" b="1" dirty="0" smtClean="0">
                <a:latin typeface="Times New Roman" panose="02020603050405020304" pitchFamily="18" charset="0"/>
                <a:cs typeface="Times New Roman" panose="02020603050405020304" pitchFamily="18" charset="0"/>
              </a:rPr>
              <a:t>前后</a:t>
            </a:r>
            <a:r>
              <a:rPr lang="zh-CN" altLang="en-US" sz="2200" b="1" dirty="0">
                <a:latin typeface="Times New Roman" panose="02020603050405020304" pitchFamily="18" charset="0"/>
                <a:cs typeface="Times New Roman" panose="02020603050405020304" pitchFamily="18" charset="0"/>
              </a:rPr>
              <a:t>照应，逻辑推理分析</a:t>
            </a:r>
            <a:r>
              <a:rPr lang="zh-CN" altLang="en-US" sz="2200" b="1" dirty="0" smtClean="0">
                <a:latin typeface="Times New Roman" panose="02020603050405020304" pitchFamily="18" charset="0"/>
                <a:cs typeface="Times New Roman" panose="02020603050405020304" pitchFamily="18" charset="0"/>
              </a:rPr>
              <a:t>。</a:t>
            </a:r>
            <a:endParaRPr lang="en-US" altLang="zh-CN" sz="2200" b="1" dirty="0" smtClean="0">
              <a:latin typeface="Times New Roman" panose="02020603050405020304" pitchFamily="18" charset="0"/>
              <a:cs typeface="Times New Roman" panose="02020603050405020304" pitchFamily="18" charset="0"/>
            </a:endParaRPr>
          </a:p>
          <a:p>
            <a:pPr>
              <a:lnSpc>
                <a:spcPts val="3600"/>
              </a:lnSpc>
            </a:pPr>
            <a:r>
              <a:rPr lang="en-US" altLang="zh-CN" sz="2200" b="1" dirty="0">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       </a:t>
            </a:r>
            <a:r>
              <a:rPr lang="zh-CN" altLang="en-US" sz="2200" b="1" dirty="0" smtClean="0">
                <a:latin typeface="Times New Roman" panose="02020603050405020304" pitchFamily="18" charset="0"/>
                <a:cs typeface="Times New Roman" panose="02020603050405020304" pitchFamily="18" charset="0"/>
              </a:rPr>
              <a:t>兼顾</a:t>
            </a:r>
            <a:r>
              <a:rPr lang="zh-CN" altLang="en-US" sz="2200" b="1" dirty="0">
                <a:latin typeface="Times New Roman" panose="02020603050405020304" pitchFamily="18" charset="0"/>
                <a:cs typeface="Times New Roman" panose="02020603050405020304" pitchFamily="18" charset="0"/>
              </a:rPr>
              <a:t>上下句及全文，借助文中事实，通过逻辑推理得出结论。从整体出发，紧扣故事发展脉络，根据上下文参照，仔细推敲，选出最恰当的选项。</a:t>
            </a:r>
          </a:p>
          <a:p>
            <a:pPr>
              <a:lnSpc>
                <a:spcPts val="3600"/>
              </a:lnSpc>
            </a:pPr>
            <a:r>
              <a:rPr lang="en-US" altLang="zh-CN" sz="2200" b="1" dirty="0" smtClean="0">
                <a:latin typeface="Times New Roman" panose="02020603050405020304" pitchFamily="18" charset="0"/>
                <a:cs typeface="Times New Roman" panose="02020603050405020304" pitchFamily="18" charset="0"/>
              </a:rPr>
              <a:t>        3. </a:t>
            </a:r>
            <a:r>
              <a:rPr lang="zh-CN" altLang="en-US" sz="2200" b="1" dirty="0" smtClean="0">
                <a:latin typeface="Times New Roman" panose="02020603050405020304" pitchFamily="18" charset="0"/>
                <a:cs typeface="Times New Roman" panose="02020603050405020304" pitchFamily="18" charset="0"/>
              </a:rPr>
              <a:t>先</a:t>
            </a:r>
            <a:r>
              <a:rPr lang="zh-CN" altLang="en-US" sz="2200" b="1" dirty="0">
                <a:latin typeface="Times New Roman" panose="02020603050405020304" pitchFamily="18" charset="0"/>
                <a:cs typeface="Times New Roman" panose="02020603050405020304" pitchFamily="18" charset="0"/>
              </a:rPr>
              <a:t>易后难，步步深入</a:t>
            </a:r>
            <a:r>
              <a:rPr lang="zh-CN" altLang="en-US" sz="2200" b="1" dirty="0" smtClean="0">
                <a:latin typeface="Times New Roman" panose="02020603050405020304" pitchFamily="18" charset="0"/>
                <a:cs typeface="Times New Roman" panose="02020603050405020304" pitchFamily="18" charset="0"/>
              </a:rPr>
              <a:t>。</a:t>
            </a:r>
            <a:endParaRPr lang="en-US" altLang="zh-CN" sz="2200" b="1" dirty="0" smtClean="0">
              <a:latin typeface="Times New Roman" panose="02020603050405020304" pitchFamily="18" charset="0"/>
              <a:cs typeface="Times New Roman" panose="02020603050405020304" pitchFamily="18" charset="0"/>
            </a:endParaRPr>
          </a:p>
          <a:p>
            <a:pPr>
              <a:lnSpc>
                <a:spcPts val="3600"/>
              </a:lnSpc>
            </a:pPr>
            <a:r>
              <a:rPr lang="en-US" altLang="zh-CN" sz="2200" b="1" dirty="0">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       </a:t>
            </a:r>
            <a:r>
              <a:rPr lang="zh-CN" altLang="en-US" sz="2200" b="1" dirty="0" smtClean="0">
                <a:latin typeface="Times New Roman" panose="02020603050405020304" pitchFamily="18" charset="0"/>
                <a:cs typeface="Times New Roman" panose="02020603050405020304" pitchFamily="18" charset="0"/>
              </a:rPr>
              <a:t>善于</a:t>
            </a:r>
            <a:r>
              <a:rPr lang="zh-CN" altLang="en-US" sz="2200" b="1" dirty="0">
                <a:latin typeface="Times New Roman" panose="02020603050405020304" pitchFamily="18" charset="0"/>
                <a:cs typeface="Times New Roman" panose="02020603050405020304" pitchFamily="18" charset="0"/>
              </a:rPr>
              <a:t>捕捉词语，全盘考虑，选择要有依据，合乎逻辑和语境</a:t>
            </a:r>
            <a:r>
              <a:rPr lang="zh-CN" altLang="en-US" sz="2200" b="1" dirty="0" smtClean="0">
                <a:latin typeface="Times New Roman" panose="02020603050405020304" pitchFamily="18" charset="0"/>
                <a:cs typeface="Times New Roman" panose="02020603050405020304" pitchFamily="18" charset="0"/>
              </a:rPr>
              <a:t>。</a:t>
            </a:r>
            <a:endParaRPr lang="zh-CN" altLang="en-US" sz="22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0383582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sp>
        <p:nvSpPr>
          <p:cNvPr id="3" name="文本框 2"/>
          <p:cNvSpPr txBox="1"/>
          <p:nvPr/>
        </p:nvSpPr>
        <p:spPr>
          <a:xfrm>
            <a:off x="1058779" y="1742698"/>
            <a:ext cx="2050181" cy="430887"/>
          </a:xfrm>
          <a:prstGeom prst="rect">
            <a:avLst/>
          </a:prstGeom>
          <a:noFill/>
        </p:spPr>
        <p:txBody>
          <a:bodyPr wrap="square" rtlCol="0">
            <a:spAutoFit/>
          </a:bodyPr>
          <a:lstStyle/>
          <a:p>
            <a:r>
              <a:rPr lang="zh-CN" altLang="en-US" sz="2200" dirty="0" smtClean="0">
                <a:solidFill>
                  <a:schemeClr val="bg1"/>
                </a:solidFill>
                <a:latin typeface="黑体" panose="02010609060101010101" pitchFamily="49" charset="-122"/>
                <a:ea typeface="黑体" panose="02010609060101010101" pitchFamily="49" charset="-122"/>
              </a:rPr>
              <a:t>解题技巧点拨</a:t>
            </a:r>
            <a:endParaRPr lang="zh-CN" altLang="en-US" sz="2200" dirty="0">
              <a:solidFill>
                <a:schemeClr val="bg1"/>
              </a:solidFill>
              <a:latin typeface="黑体" panose="02010609060101010101" pitchFamily="49" charset="-122"/>
              <a:ea typeface="黑体" panose="02010609060101010101" pitchFamily="49" charset="-122"/>
            </a:endParaRPr>
          </a:p>
        </p:txBody>
      </p:sp>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12" name="文本框 11"/>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a:t>
            </a:r>
            <a:r>
              <a:rPr lang="en-US" altLang="zh-CN" sz="2000" b="1" dirty="0" smtClean="0">
                <a:latin typeface="Times New Roman" panose="02020603050405020304" pitchFamily="18" charset="0"/>
                <a:cs typeface="Times New Roman" panose="02020603050405020304" pitchFamily="18" charset="0"/>
              </a:rPr>
              <a:t>4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
        <p:nvSpPr>
          <p:cNvPr id="6" name="文本框 5"/>
          <p:cNvSpPr txBox="1"/>
          <p:nvPr/>
        </p:nvSpPr>
        <p:spPr>
          <a:xfrm>
            <a:off x="542047" y="1623257"/>
            <a:ext cx="11019011" cy="1424621"/>
          </a:xfrm>
          <a:prstGeom prst="rect">
            <a:avLst/>
          </a:prstGeom>
          <a:noFill/>
        </p:spPr>
        <p:txBody>
          <a:bodyPr wrap="square" rtlCol="0">
            <a:spAutoFit/>
          </a:bodyPr>
          <a:lstStyle/>
          <a:p>
            <a:pPr>
              <a:lnSpc>
                <a:spcPts val="3600"/>
              </a:lnSpc>
            </a:pPr>
            <a:r>
              <a:rPr lang="en-US" altLang="zh-CN" sz="2200" b="1" dirty="0" smtClean="0">
                <a:latin typeface="Times New Roman" panose="02020603050405020304" pitchFamily="18" charset="0"/>
                <a:cs typeface="Times New Roman" panose="02020603050405020304" pitchFamily="18" charset="0"/>
              </a:rPr>
              <a:t>        4. </a:t>
            </a:r>
            <a:r>
              <a:rPr lang="zh-CN" altLang="en-US" sz="2200" b="1" dirty="0" smtClean="0">
                <a:latin typeface="Times New Roman" panose="02020603050405020304" pitchFamily="18" charset="0"/>
                <a:cs typeface="Times New Roman" panose="02020603050405020304" pitchFamily="18" charset="0"/>
              </a:rPr>
              <a:t>复查</a:t>
            </a:r>
            <a:r>
              <a:rPr lang="zh-CN" altLang="en-US" sz="2200" b="1" dirty="0">
                <a:latin typeface="Times New Roman" panose="02020603050405020304" pitchFamily="18" charset="0"/>
                <a:cs typeface="Times New Roman" panose="02020603050405020304" pitchFamily="18" charset="0"/>
              </a:rPr>
              <a:t>验证</a:t>
            </a:r>
            <a:r>
              <a:rPr lang="zh-CN" altLang="en-US" sz="2200" b="1" dirty="0" smtClean="0">
                <a:latin typeface="Times New Roman" panose="02020603050405020304" pitchFamily="18" charset="0"/>
                <a:cs typeface="Times New Roman" panose="02020603050405020304" pitchFamily="18" charset="0"/>
              </a:rPr>
              <a:t>。</a:t>
            </a:r>
            <a:endParaRPr lang="en-US" altLang="zh-CN" sz="2200" b="1" dirty="0" smtClean="0">
              <a:latin typeface="Times New Roman" panose="02020603050405020304" pitchFamily="18" charset="0"/>
              <a:cs typeface="Times New Roman" panose="02020603050405020304" pitchFamily="18" charset="0"/>
            </a:endParaRPr>
          </a:p>
          <a:p>
            <a:pPr>
              <a:lnSpc>
                <a:spcPts val="3600"/>
              </a:lnSpc>
            </a:pPr>
            <a:r>
              <a:rPr lang="en-US" altLang="zh-CN" sz="2200" b="1" dirty="0">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       </a:t>
            </a:r>
            <a:r>
              <a:rPr lang="zh-CN" altLang="en-US" sz="2200" b="1" dirty="0" smtClean="0">
                <a:latin typeface="Times New Roman" panose="02020603050405020304" pitchFamily="18" charset="0"/>
                <a:cs typeface="Times New Roman" panose="02020603050405020304" pitchFamily="18" charset="0"/>
              </a:rPr>
              <a:t>选项</a:t>
            </a:r>
            <a:r>
              <a:rPr lang="zh-CN" altLang="en-US" sz="2200" b="1" dirty="0">
                <a:latin typeface="Times New Roman" panose="02020603050405020304" pitchFamily="18" charset="0"/>
                <a:cs typeface="Times New Roman" panose="02020603050405020304" pitchFamily="18" charset="0"/>
              </a:rPr>
              <a:t>填入后要再次通读全文，从语感、逻辑、结构、搭配等诸多方面综合考虑所填选项是否贴切。</a:t>
            </a:r>
          </a:p>
        </p:txBody>
      </p:sp>
      <p:sp>
        <p:nvSpPr>
          <p:cNvPr id="9" name="动作按钮: 后退或前一项 8">
            <a:hlinkClick r:id="" action="ppaction://hlinkshowjump?jump=endshow" highlightClick="1"/>
          </p:cNvPr>
          <p:cNvSpPr/>
          <p:nvPr/>
        </p:nvSpPr>
        <p:spPr>
          <a:xfrm>
            <a:off x="11408652" y="5818817"/>
            <a:ext cx="403619" cy="416729"/>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901354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10130</TotalTime>
  <Words>292</Words>
  <Application>Microsoft Office PowerPoint</Application>
  <PresentationFormat>宽屏</PresentationFormat>
  <Paragraphs>25</Paragraphs>
  <Slides>5</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5</vt:i4>
      </vt:variant>
    </vt:vector>
  </HeadingPairs>
  <TitlesOfParts>
    <vt:vector size="13" baseType="lpstr">
      <vt:lpstr>黑体</vt:lpstr>
      <vt:lpstr>华文中宋</vt:lpstr>
      <vt:lpstr>宋体</vt:lpstr>
      <vt:lpstr>Arial</vt:lpstr>
      <vt:lpstr>Calibri</vt:lpstr>
      <vt:lpstr>Calibri Light</vt:lpstr>
      <vt:lpstr>Times New Roman</vt:lpstr>
      <vt:lpstr>Office 主题</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DELL</dc:creator>
  <cp:lastModifiedBy>DELL</cp:lastModifiedBy>
  <cp:revision>784</cp:revision>
  <dcterms:created xsi:type="dcterms:W3CDTF">2021-01-09T07:33:53Z</dcterms:created>
  <dcterms:modified xsi:type="dcterms:W3CDTF">2021-02-16T13:38:00Z</dcterms:modified>
</cp:coreProperties>
</file>