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70"/>
  </p:notesMasterIdLst>
  <p:handoutMasterIdLst>
    <p:handoutMasterId r:id="rId71"/>
  </p:handoutMasterIdLst>
  <p:sldIdLst>
    <p:sldId id="277" r:id="rId4"/>
    <p:sldId id="293" r:id="rId5"/>
    <p:sldId id="301" r:id="rId6"/>
    <p:sldId id="304" r:id="rId7"/>
    <p:sldId id="302" r:id="rId8"/>
    <p:sldId id="417" r:id="rId9"/>
    <p:sldId id="418" r:id="rId10"/>
    <p:sldId id="419" r:id="rId11"/>
    <p:sldId id="420" r:id="rId12"/>
    <p:sldId id="421" r:id="rId13"/>
    <p:sldId id="422" r:id="rId14"/>
    <p:sldId id="314" r:id="rId15"/>
    <p:sldId id="423" r:id="rId16"/>
    <p:sldId id="317" r:id="rId17"/>
    <p:sldId id="424" r:id="rId18"/>
    <p:sldId id="425" r:id="rId19"/>
    <p:sldId id="473" r:id="rId20"/>
    <p:sldId id="474" r:id="rId21"/>
    <p:sldId id="310" r:id="rId22"/>
    <p:sldId id="475" r:id="rId23"/>
    <p:sldId id="309" r:id="rId24"/>
    <p:sldId id="476" r:id="rId25"/>
    <p:sldId id="477" r:id="rId26"/>
    <p:sldId id="478" r:id="rId27"/>
    <p:sldId id="479" r:id="rId28"/>
    <p:sldId id="308" r:id="rId29"/>
    <p:sldId id="334" r:id="rId30"/>
    <p:sldId id="306" r:id="rId31"/>
    <p:sldId id="295" r:id="rId32"/>
    <p:sldId id="480" r:id="rId33"/>
    <p:sldId id="332" r:id="rId34"/>
    <p:sldId id="481" r:id="rId35"/>
    <p:sldId id="482" r:id="rId36"/>
    <p:sldId id="337" r:id="rId37"/>
    <p:sldId id="483" r:id="rId38"/>
    <p:sldId id="339" r:id="rId39"/>
    <p:sldId id="484" r:id="rId40"/>
    <p:sldId id="485" r:id="rId41"/>
    <p:sldId id="341" r:id="rId42"/>
    <p:sldId id="486" r:id="rId43"/>
    <p:sldId id="347" r:id="rId44"/>
    <p:sldId id="487" r:id="rId45"/>
    <p:sldId id="488" r:id="rId46"/>
    <p:sldId id="345" r:id="rId47"/>
    <p:sldId id="489" r:id="rId48"/>
    <p:sldId id="343" r:id="rId49"/>
    <p:sldId id="490" r:id="rId50"/>
    <p:sldId id="350" r:id="rId51"/>
    <p:sldId id="491" r:id="rId52"/>
    <p:sldId id="352" r:id="rId53"/>
    <p:sldId id="492" r:id="rId54"/>
    <p:sldId id="493" r:id="rId55"/>
    <p:sldId id="354" r:id="rId56"/>
    <p:sldId id="524" r:id="rId57"/>
    <p:sldId id="526" r:id="rId58"/>
    <p:sldId id="527" r:id="rId59"/>
    <p:sldId id="528" r:id="rId60"/>
    <p:sldId id="360" r:id="rId61"/>
    <p:sldId id="529" r:id="rId62"/>
    <p:sldId id="530" r:id="rId63"/>
    <p:sldId id="531" r:id="rId64"/>
    <p:sldId id="364" r:id="rId65"/>
    <p:sldId id="532" r:id="rId66"/>
    <p:sldId id="533" r:id="rId67"/>
    <p:sldId id="534" r:id="rId68"/>
    <p:sldId id="535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notesMaster" Target="notesMasters/notesMaster1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1.xml"/><Relationship Id="rId5" Type="http://schemas.openxmlformats.org/officeDocument/2006/relationships/tags" Target="../tags/tag6.xml"/><Relationship Id="rId15" Type="http://schemas.openxmlformats.org/officeDocument/2006/relationships/slide" Target="slide27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slide" Target="slide1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6" Type="http://schemas.openxmlformats.org/officeDocument/2006/relationships/slide" Target="slide28.xml"/><Relationship Id="rId11" Type="http://schemas.openxmlformats.org/officeDocument/2006/relationships/slide" Target="slide62.xml"/><Relationship Id="rId5" Type="http://schemas.openxmlformats.org/officeDocument/2006/relationships/slide" Target="slide44.xml"/><Relationship Id="rId10" Type="http://schemas.openxmlformats.org/officeDocument/2006/relationships/slide" Target="slide58.xml"/><Relationship Id="rId4" Type="http://schemas.openxmlformats.org/officeDocument/2006/relationships/slide" Target="slide39.xml"/><Relationship Id="rId9" Type="http://schemas.openxmlformats.org/officeDocument/2006/relationships/slide" Target="slide5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7" Type="http://schemas.openxmlformats.org/officeDocument/2006/relationships/slide" Target="slide27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" Target="slide27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slide" Target="slide27.xml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slide" Target="slide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slide" Target="slide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" Target="slide2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7.xml"/><Relationship Id="rId4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slide" Target="slide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" Target="slide2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slide" Target="slide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4" Type="http://schemas.openxmlformats.org/officeDocument/2006/relationships/slide" Target="slide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" Target="slide2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2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2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" Target="slide2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4" Type="http://schemas.openxmlformats.org/officeDocument/2006/relationships/slide" Target="slide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2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2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Relationship Id="rId4" Type="http://schemas.openxmlformats.org/officeDocument/2006/relationships/slide" Target="slide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" Target="slide2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Relationship Id="rId4" Type="http://schemas.openxmlformats.org/officeDocument/2006/relationships/slide" Target="slide2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4" Type="http://schemas.openxmlformats.org/officeDocument/2006/relationships/slide" Target="slide2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Relationship Id="rId4" Type="http://schemas.openxmlformats.org/officeDocument/2006/relationships/slide" Target="slide2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Relationship Id="rId4" Type="http://schemas.openxmlformats.org/officeDocument/2006/relationships/slide" Target="slide2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" Target="slide2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Relationship Id="rId4" Type="http://schemas.openxmlformats.org/officeDocument/2006/relationships/slide" Target="slide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Relationship Id="rId4" Type="http://schemas.openxmlformats.org/officeDocument/2006/relationships/slide" Target="slide2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Relationship Id="rId4" Type="http://schemas.openxmlformats.org/officeDocument/2006/relationships/slide" Target="slide2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slide" Target="slide2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0.xml"/><Relationship Id="rId4" Type="http://schemas.openxmlformats.org/officeDocument/2006/relationships/slide" Target="slide2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1.xml"/><Relationship Id="rId4" Type="http://schemas.openxmlformats.org/officeDocument/2006/relationships/slide" Target="slide2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2.xml"/><Relationship Id="rId4" Type="http://schemas.openxmlformats.org/officeDocument/2006/relationships/slide" Target="slide2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3.xml"/><Relationship Id="rId4" Type="http://schemas.openxmlformats.org/officeDocument/2006/relationships/slide" Target="slide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067175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859020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七年级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Units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9—12</a:t>
            </a:r>
            <a:endParaRPr lang="en-US" altLang="zh-CN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74103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01445"/>
            <a:ext cx="11399520" cy="3752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三、连词成句</a:t>
            </a:r>
          </a:p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16. (2021·河北)my, it, birthday, was, yesterday</a:t>
            </a:r>
          </a:p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________________________________________________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 </a:t>
            </a:r>
          </a:p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17. (2021·石家庄40中二模) take, may, order, I, your</a:t>
            </a:r>
          </a:p>
          <a:p>
            <a:pPr fontAlgn="auto">
              <a:lnSpc>
                <a:spcPct val="17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_________________________________________________?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18335" y="3037840"/>
            <a:ext cx="664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was my birthday yesterday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2000" y="4505960"/>
            <a:ext cx="6449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May I take your order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01445"/>
            <a:ext cx="11399520" cy="4485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18. (2021·承德平泉一模)kids, lovely, what, are, they</a:t>
            </a:r>
          </a:p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_____________________________________________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! </a:t>
            </a:r>
          </a:p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19. (2021·河北九地市联考一模)it, try, may, I, on</a:t>
            </a:r>
          </a:p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_____________________________________________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 </a:t>
            </a:r>
          </a:p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20. (2021·石家庄裕华区一模)hospital,is, here, there, a, near</a:t>
            </a:r>
          </a:p>
          <a:p>
            <a:pPr fontAlgn="auto">
              <a:lnSpc>
                <a:spcPct val="17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_______________________________________________.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99945" y="2301240"/>
            <a:ext cx="546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lovely kids they are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67890" y="3792855"/>
            <a:ext cx="4973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May I try it on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02180" y="5199380"/>
            <a:ext cx="5290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there a hospital near here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0013" y="7168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9861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1519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18160" y="1758950"/>
          <a:ext cx="11176000" cy="4913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3405"/>
                <a:gridCol w="571500"/>
                <a:gridCol w="10031095"/>
              </a:tblGrid>
              <a:tr h="49136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straight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        2.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高度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重的                           4. handsome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嘴                                 6. artist n.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描述                             8.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土豆;马铃薯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special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  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&amp; n.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点菜;命令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大小;尺码                  12. large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世界                           14.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答案　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回答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吹                               16. popular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17.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喂养;饲养                  18.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幸运的 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93820" y="2084705"/>
            <a:ext cx="1225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直的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17995" y="2042160"/>
            <a:ext cx="122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height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46300" y="2545715"/>
            <a:ext cx="1170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heavy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86495" y="2565400"/>
            <a:ext cx="1123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英俊的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135505" y="3076575"/>
            <a:ext cx="1148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mouth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37500" y="3076575"/>
            <a:ext cx="1316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艺术家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70405" y="3542030"/>
            <a:ext cx="1433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describe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25310" y="3510280"/>
            <a:ext cx="1078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potato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558540" y="3954145"/>
            <a:ext cx="2437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特别的；特殊的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044055" y="4017010"/>
            <a:ext cx="1050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order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304415" y="4472940"/>
            <a:ext cx="919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size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242300" y="4495800"/>
            <a:ext cx="8407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大的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225040" y="4994910"/>
            <a:ext cx="998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world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938645" y="4970780"/>
            <a:ext cx="1271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answer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383790" y="5461635"/>
            <a:ext cx="93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blow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561705" y="5363210"/>
            <a:ext cx="2657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受欢迎的；普遍的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372360" y="5942330"/>
            <a:ext cx="726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feed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46900" y="5894705"/>
            <a:ext cx="1084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lucky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0013" y="7168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9861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1519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18160" y="1758950"/>
          <a:ext cx="11176000" cy="4913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3405"/>
                <a:gridCol w="571500"/>
                <a:gridCol w="10031095"/>
              </a:tblGrid>
              <a:tr h="49136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countryside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 20.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&amp; n.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担心;担忧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museum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      22.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昂贵的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感兴趣的           24.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海滩;沙滩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 natural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　　　     26. shout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语言                     28.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使惊讶 n. 惊讶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弄醒;醒                     30. forest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 stay 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79240" y="2588260"/>
            <a:ext cx="171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乡村；农村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02450" y="2599690"/>
            <a:ext cx="1124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worry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40150" y="3057525"/>
            <a:ext cx="1464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博物馆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08470" y="3010535"/>
            <a:ext cx="1682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expensive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125980" y="3549015"/>
            <a:ext cx="176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interested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06895" y="3575685"/>
            <a:ext cx="113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beach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30955" y="4018915"/>
            <a:ext cx="1419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自然的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55280" y="3975100"/>
            <a:ext cx="2019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呼叫；喊叫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235835" y="4431665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language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925310" y="4451350"/>
            <a:ext cx="1362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surprise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258695" y="4984750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wake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151495" y="497268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森林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999105" y="5394960"/>
            <a:ext cx="1816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停留；待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72185" y="1434465"/>
          <a:ext cx="10358755" cy="5224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465"/>
                <a:gridCol w="543560"/>
                <a:gridCol w="9269730"/>
              </a:tblGrid>
              <a:tr h="52247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high(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&amp; 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)身高;高度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thin(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(比较级)较瘦的;较薄的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(最高级)最瘦的;最薄的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heavy(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(adv.)重地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(反义词)轻的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little(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(比较级)较少的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(最高级)最少的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act(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)男演员 →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)女演员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art(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)艺术家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put(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(过去式/过去分词)放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describe(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)描写;形容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potato(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)土豆;马铃薯  </a:t>
                      </a:r>
                      <a:r>
                        <a:rPr lang="en-US" sz="20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043805" y="1692910"/>
            <a:ext cx="1067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height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7475" y="2145030"/>
            <a:ext cx="1158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thinner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719820" y="2164715"/>
            <a:ext cx="1316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thinnest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60215" y="3110865"/>
            <a:ext cx="1157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heavily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11390" y="3089275"/>
            <a:ext cx="930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light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79900" y="3625850"/>
            <a:ext cx="862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less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958455" y="3621405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least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37305" y="4110990"/>
            <a:ext cx="1207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actor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753225" y="4088130"/>
            <a:ext cx="1124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actress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56025" y="4578350"/>
            <a:ext cx="1067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artist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90950" y="4993005"/>
            <a:ext cx="647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put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43705" y="5470525"/>
            <a:ext cx="1974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desription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10025" y="5956300"/>
            <a:ext cx="1327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potatoes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27100" y="1434465"/>
          <a:ext cx="10561955" cy="5224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6260"/>
                <a:gridCol w="553720"/>
                <a:gridCol w="9451975"/>
              </a:tblGrid>
              <a:tr h="52247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special(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&amp; 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)专门的;特意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)尤其;特别;格外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blow(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(过去分词)吹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feed(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(过去式/过去分词)喂养;饲养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farm(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&amp; 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)农人;农场主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grow(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(过去分词)种植;生长;发育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worry(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&amp; 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)担心的;担忧的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paint(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)油漆匠;画家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)油画;绘画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love(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&amp; 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)可爱的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slow(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)慢速地;缓慢地 </a:t>
                      </a:r>
                      <a:r>
                        <a:rPr lang="en-US" sz="20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152390" y="1652905"/>
            <a:ext cx="1668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specially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237980" y="1648460"/>
            <a:ext cx="168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especially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50665" y="2632075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blew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48475" y="2655570"/>
            <a:ext cx="1157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blown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84320" y="3155950"/>
            <a:ext cx="782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fed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663440" y="3633470"/>
            <a:ext cx="1418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farmer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43375" y="4044950"/>
            <a:ext cx="1009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grew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97040" y="4046855"/>
            <a:ext cx="1248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grown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74565" y="4575175"/>
            <a:ext cx="1338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worried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69715" y="4988560"/>
            <a:ext cx="1226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painter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774305" y="4977765"/>
            <a:ext cx="1271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painting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518660" y="5476240"/>
            <a:ext cx="1089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lovely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302760" y="5932805"/>
            <a:ext cx="1123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slowly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27100" y="1434465"/>
          <a:ext cx="10561955" cy="5224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6260"/>
                <a:gridCol w="553720"/>
                <a:gridCol w="9451975"/>
              </a:tblGrid>
              <a:tr h="52247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hear(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(过去式/过去分词)听到;听见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sheep(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(pl.)羊;绵羊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nature(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(adj.)自然的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(adv.)顺理成章地;自然地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 tire(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(adj.)疲倦的;疲劳的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)令人困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倦的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 mouse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(pl.)老鼠;耗子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 baby(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&amp; 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(pl.)婴儿 </a:t>
                      </a:r>
                      <a:endParaRPr lang="en-US" sz="2000" b="0" u="sng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25. fly(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)→________(过去式) →________ (过去分词)飞 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07485" y="1720850"/>
            <a:ext cx="1192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45610" y="2195830"/>
            <a:ext cx="1169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sheep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87920" y="2680335"/>
            <a:ext cx="1417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naturally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42105" y="2705735"/>
            <a:ext cx="1304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natural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61765" y="3667760"/>
            <a:ext cx="851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tired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25460" y="3624580"/>
            <a:ext cx="1145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tiring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302760" y="4608830"/>
            <a:ext cx="794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mice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25060" y="5100320"/>
            <a:ext cx="1089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babies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14445" y="5565140"/>
            <a:ext cx="760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flew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39230" y="5562600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flown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2981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837055"/>
            <a:ext cx="1080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27100" y="1434465"/>
          <a:ext cx="10561955" cy="44411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6260"/>
                <a:gridCol w="553720"/>
                <a:gridCol w="9451975"/>
              </a:tblGrid>
              <a:tr h="44411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 India(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)印度的(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)印度人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 surprise(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 &amp; 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(adj.)惊奇的 →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)使人吃惊的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 wake(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(过去分词)弄醒;醒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)醒着的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 different(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)不同的 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64000" y="2044065"/>
            <a:ext cx="1181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Indian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5080000" y="2459355"/>
            <a:ext cx="1497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2224405" y="2924175"/>
            <a:ext cx="1543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surprising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4158615" y="3464560"/>
            <a:ext cx="862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woke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2576830" y="3916680"/>
            <a:ext cx="1191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woken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2486025" y="440626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awake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33290" y="4817745"/>
            <a:ext cx="1941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differently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944880" y="1645285"/>
          <a:ext cx="10347325" cy="47840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7735"/>
                <a:gridCol w="9419590"/>
              </a:tblGrid>
              <a:tr h="4784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中等身高____________________　　 2. 最后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3. (表示意愿)愿意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4. 点菜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5. 一(大)碗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  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世界各地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_______________________________ 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许愿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   8. 吹灭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9. 受欢迎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  10. 切碎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11. 给 ……带来好运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给奶牛挤奶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骑马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14. 喂鸡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4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559810" y="1706880"/>
            <a:ext cx="3281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of medium height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26145" y="1758950"/>
            <a:ext cx="2157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end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52315" y="2315845"/>
            <a:ext cx="1975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would like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423910" y="2304415"/>
            <a:ext cx="2305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one’s order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88055" y="2849245"/>
            <a:ext cx="284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one (large) bowl of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62655" y="3382645"/>
            <a:ext cx="4948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around the world/all over the world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42285" y="3935095"/>
            <a:ext cx="2191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 a wish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60435" y="3957955"/>
            <a:ext cx="1555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blow out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507740" y="4434840"/>
            <a:ext cx="1851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 popular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776335" y="4491990"/>
            <a:ext cx="1771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cut up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688840" y="4991100"/>
            <a:ext cx="2871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bring good luck to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44645" y="5532755"/>
            <a:ext cx="1851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milk a cow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473450" y="6069965"/>
            <a:ext cx="1998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ride a horse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26145" y="6077585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feed chickens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944880" y="1450975"/>
          <a:ext cx="10403205" cy="5024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815"/>
                <a:gridCol w="9470390"/>
              </a:tblGrid>
              <a:tr h="50247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许多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在乡村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总的来说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 ……感兴趣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深夜不睡,熬夜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跑开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21.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冲……大声叫嚷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 放风筝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　　　　　　　 　  </a:t>
                      </a:r>
                      <a:r>
                        <a:rPr lang="en-US" sz="24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3239135" y="1824355"/>
            <a:ext cx="2100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quite a lot (of)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369945" y="2353310"/>
            <a:ext cx="2940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countryside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837305" y="2943860"/>
            <a:ext cx="2089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all in all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78045" y="3480435"/>
            <a:ext cx="2179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interested in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518025" y="4016375"/>
            <a:ext cx="2055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stay up late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178810" y="4590415"/>
            <a:ext cx="1952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run away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813300" y="5158105"/>
            <a:ext cx="1680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shout at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564255" y="5691505"/>
            <a:ext cx="1816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fly a kite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276225" y="59118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4677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6630" y="1795145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0" name="表格 19"/>
          <p:cNvGraphicFramePr/>
          <p:nvPr>
            <p:custDataLst>
              <p:tags r:id="rId2"/>
            </p:custDataLst>
          </p:nvPr>
        </p:nvGraphicFramePr>
        <p:xfrm>
          <a:off x="1135380" y="2445385"/>
          <a:ext cx="9572625" cy="42075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9185"/>
                <a:gridCol w="1398270"/>
                <a:gridCol w="1536065"/>
                <a:gridCol w="1488440"/>
                <a:gridCol w="1198880"/>
                <a:gridCol w="2851785"/>
              </a:tblGrid>
              <a:tr h="609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4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2022预测</a:t>
                      </a:r>
                      <a:endParaRPr lang="en-US" altLang="en-US" sz="20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根据近年河北中考真题卷分析,本课时的话题一周末活动是命题热点,另外关于食物、外貌特征是听力对话中常见的话题,所以在复习时相关的重点短语、句式要熟记于心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547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2020-2021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2019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以戏剧形式表演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野餐后的场景(对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应话题:周末活动)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157605" y="2463165"/>
            <a:ext cx="1089660" cy="6019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623060" y="2454275"/>
            <a:ext cx="7493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题型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02690" y="2747010"/>
            <a:ext cx="817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年份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7299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944880" y="1450975"/>
          <a:ext cx="10403205" cy="5024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815"/>
                <a:gridCol w="9470390"/>
              </a:tblGrid>
              <a:tr h="50247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 去沙滩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 去露营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 搭起;举起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 生火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 吃惊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向……外看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 上上下下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把……弄醒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 　　　　　　　　　　　　　　 　  </a:t>
                      </a:r>
                      <a:r>
                        <a:rPr lang="en-US" sz="2400" b="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587115" y="1561465"/>
            <a:ext cx="2316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 to the beach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07740" y="2094230"/>
            <a:ext cx="2179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 camping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96055" y="2660015"/>
            <a:ext cx="1782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put up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89605" y="3204845"/>
            <a:ext cx="2191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 a fire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12465" y="374269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 a surprise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86860" y="4295140"/>
            <a:ext cx="2509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out of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80155" y="4897120"/>
            <a:ext cx="1964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up and down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31945" y="543306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wake … up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53745" y="1680210"/>
          <a:ext cx="10307955" cy="485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005"/>
                <a:gridCol w="8997950"/>
              </a:tblGrid>
              <a:tr h="48590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—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does he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 He’s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tall.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——他长得怎么样?——他长得真的很高。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Is she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她长得是高还是矮?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He’s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他是中等身材。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She has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hair. 她有着长长的直发。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5. They tell him what the criminal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. 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他们告诉他罪犯长什么样。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3019425" y="1780540"/>
            <a:ext cx="1033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419090" y="1780540"/>
            <a:ext cx="1146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885305" y="1795145"/>
            <a:ext cx="68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like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458845" y="2227580"/>
            <a:ext cx="1066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really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462655" y="3155950"/>
            <a:ext cx="805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tall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893310" y="318960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or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039485" y="3214370"/>
            <a:ext cx="953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short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280410" y="4144645"/>
            <a:ext cx="647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282440" y="4159885"/>
            <a:ext cx="1386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medium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690235" y="4110990"/>
            <a:ext cx="1151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height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530600" y="4592955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long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722495" y="4612640"/>
            <a:ext cx="1487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stragiht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712585" y="5120640"/>
            <a:ext cx="1077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looks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208645" y="5123180"/>
            <a:ext cx="840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like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577215" y="1433830"/>
          <a:ext cx="10307955" cy="5224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9020"/>
                <a:gridCol w="9258935"/>
              </a:tblGrid>
              <a:tr h="52247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— What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 I’d like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please.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——你想要什么?——我想要牛肉面。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—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would you like?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—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please.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——您想要多大碗的?——大碗的。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May I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您现在点菜吗?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9. The birthday person must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and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the candles. 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过生日的人必须先许愿然后吹灭蜡烛。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234690" y="1488440"/>
            <a:ext cx="1238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would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14315" y="1479550"/>
            <a:ext cx="1010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like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19805" y="1959610"/>
            <a:ext cx="772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beef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98365" y="1946910"/>
            <a:ext cx="1169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noodle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44445" y="2907030"/>
            <a:ext cx="964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37330" y="2898140"/>
            <a:ext cx="908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size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56815" y="3352800"/>
            <a:ext cx="1192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Large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152140" y="4337050"/>
            <a:ext cx="885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57065" y="4287520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your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629275" y="4328160"/>
            <a:ext cx="1155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order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676265" y="5290185"/>
            <a:ext cx="1010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164070" y="5288915"/>
            <a:ext cx="601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16595" y="5288915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wish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066925" y="5744845"/>
            <a:ext cx="998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blow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418840" y="5780405"/>
            <a:ext cx="74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76605" y="1554480"/>
          <a:ext cx="10307955" cy="485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005"/>
                <a:gridCol w="8997950"/>
              </a:tblGrid>
              <a:tr h="46913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If he or she blows out all the candles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the wish will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如果他或她一次把所有的蜡烛都吹灭了,所许的愿望就会实现。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— Did you see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cows?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— Yes, I did. I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quite a lot.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——你看到一些奶牛吗?——是的,我看到了。看到很多。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12. —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was your trip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? 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— It was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. 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——你上周的旅行怎么样?——很棒。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618095" y="1801495"/>
            <a:ext cx="805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010015" y="1779905"/>
            <a:ext cx="692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21000" y="2240280"/>
            <a:ext cx="74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44540" y="2304415"/>
            <a:ext cx="862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90740" y="2298065"/>
            <a:ext cx="965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true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01870" y="3212465"/>
            <a:ext cx="885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73905" y="3714115"/>
            <a:ext cx="817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saw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67075" y="4631690"/>
            <a:ext cx="976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232525" y="4631690"/>
            <a:ext cx="738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last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50785" y="4665980"/>
            <a:ext cx="953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week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00475" y="5155565"/>
            <a:ext cx="1497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excellent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53745" y="1550670"/>
          <a:ext cx="10307955" cy="485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005"/>
                <a:gridCol w="8997950"/>
              </a:tblGrid>
              <a:tr h="48590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!多有趣呀!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— What did you do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— I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grandma.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——你上周末做什么了?——我去看望了奶奶。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Then the guide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us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model robot.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然后导游教我们如何制作机器人模型。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16.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, it was an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day. 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总之,这是令人兴奋的一天。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58440" y="1879600"/>
            <a:ext cx="885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48735" y="1851025"/>
            <a:ext cx="1929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interesting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92420" y="2357755"/>
            <a:ext cx="897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last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439535" y="2374265"/>
            <a:ext cx="1397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weekend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30550" y="2850515"/>
            <a:ext cx="1146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visited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89475" y="3770630"/>
            <a:ext cx="1066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taught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62725" y="3783965"/>
            <a:ext cx="795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879080" y="3769995"/>
            <a:ext cx="635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75090" y="3768090"/>
            <a:ext cx="998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03525" y="5233670"/>
            <a:ext cx="71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All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11955" y="5210810"/>
            <a:ext cx="601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528945" y="5222240"/>
            <a:ext cx="726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all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732395" y="5177790"/>
            <a:ext cx="1316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exciting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942975" y="1455420"/>
          <a:ext cx="10307955" cy="485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965"/>
                <a:gridCol w="9190990"/>
              </a:tblGrid>
              <a:tr h="48590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I didn’t like the trip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我一点也不喜欢这次旅游。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There we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our tents and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keep us warm and cook food on.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在那里我们搭起了帐篷,生火取暖并做饭。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I was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couldn’t move.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我太害怕了,以至于无法动弹。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We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our parents to let them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 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danger. 我们对着父母大喊为了让他们知道危险。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546090" y="1793240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57365" y="1804670"/>
            <a:ext cx="68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all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51935" y="2704465"/>
            <a:ext cx="840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put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38140" y="2727325"/>
            <a:ext cx="612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up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99450" y="2748280"/>
            <a:ext cx="1010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made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52330" y="2747010"/>
            <a:ext cx="499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34640" y="3213735"/>
            <a:ext cx="78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fire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57295" y="4200525"/>
            <a:ext cx="669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32325" y="4166870"/>
            <a:ext cx="1259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scared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58560" y="4154805"/>
            <a:ext cx="873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with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53080" y="5132070"/>
            <a:ext cx="1282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shouted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43120" y="5118100"/>
            <a:ext cx="74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707755" y="5142865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know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690495" y="5612130"/>
            <a:ext cx="1066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about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190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119505" y="1546225"/>
          <a:ext cx="9717405" cy="44938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515"/>
                <a:gridCol w="9279890"/>
              </a:tblGrid>
              <a:tr h="27432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语法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选择疑问句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would like句型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some与any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一般过去时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06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话题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9 Physical appearance(外貌特征)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10 Food(食物)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11 School trips(校游)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 12 Weekend activities(周末活动)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7660" y="663575"/>
            <a:ext cx="1157795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-6858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" y="181610"/>
            <a:ext cx="109861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9—12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59450" y="1719580"/>
            <a:ext cx="480695" cy="4544695"/>
            <a:chOff x="9277" y="2889"/>
            <a:chExt cx="757" cy="7157"/>
          </a:xfrm>
        </p:grpSpPr>
        <p:sp>
          <p:nvSpPr>
            <p:cNvPr id="24" name="椭圆 23"/>
            <p:cNvSpPr/>
            <p:nvPr/>
          </p:nvSpPr>
          <p:spPr>
            <a:xfrm>
              <a:off x="9294" y="386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9294" y="831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294" y="2889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9294" y="4735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277" y="6493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294" y="5592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294" y="9288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294" y="7440"/>
              <a:ext cx="740" cy="758"/>
            </a:xfrm>
            <a:prstGeom prst="ellipse">
              <a:avLst/>
            </a:prstGeom>
            <a:solidFill>
              <a:srgbClr val="FAB5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062355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15415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297680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0510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645195" y="1703705"/>
            <a:ext cx="7373450" cy="4544964"/>
            <a:chOff x="6854" y="2995"/>
            <a:chExt cx="10828" cy="6587"/>
          </a:xfrm>
        </p:grpSpPr>
        <p:grpSp>
          <p:nvGrpSpPr>
            <p:cNvPr id="14" name="组合 13"/>
            <p:cNvGrpSpPr/>
            <p:nvPr/>
          </p:nvGrpSpPr>
          <p:grpSpPr>
            <a:xfrm>
              <a:off x="6854" y="2995"/>
              <a:ext cx="10828" cy="4924"/>
              <a:chOff x="3175667" y="1843939"/>
              <a:chExt cx="6875284" cy="3126564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197397" y="1843939"/>
                <a:ext cx="6853554" cy="2045708"/>
                <a:chOff x="3197397" y="1843939"/>
                <a:chExt cx="6853554" cy="2045708"/>
              </a:xfrm>
            </p:grpSpPr>
            <p:sp>
              <p:nvSpPr>
                <p:cNvPr id="21" name="文本框 2">
                  <a:hlinkClick r:id="rId4" action="ppaction://hlinksldjump"/>
                </p:cNvPr>
                <p:cNvSpPr txBox="1"/>
                <p:nvPr/>
              </p:nvSpPr>
              <p:spPr>
                <a:xfrm>
                  <a:off x="3197397" y="2941536"/>
                  <a:ext cx="5148292" cy="423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三</a:t>
                  </a:r>
                  <a:r>
                    <a:rPr lang="en-US" altLang="zh-CN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height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的用法</a:t>
                  </a:r>
                </a:p>
              </p:txBody>
            </p:sp>
            <p:sp>
              <p:nvSpPr>
                <p:cNvPr id="22" name="文本框 2">
                  <a:hlinkClick r:id="rId5" action="ppaction://hlinksldjump"/>
                </p:cNvPr>
                <p:cNvSpPr txBox="1"/>
                <p:nvPr/>
              </p:nvSpPr>
              <p:spPr>
                <a:xfrm>
                  <a:off x="3219859" y="3465922"/>
                  <a:ext cx="5177897" cy="423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四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luck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的用法</a:t>
                  </a:r>
                </a:p>
              </p:txBody>
            </p:sp>
            <p:sp>
              <p:nvSpPr>
                <p:cNvPr id="17" name="文本框 2">
                  <a:hlinkClick r:id="rId6" action="ppaction://hlinksldjump"/>
                </p:cNvPr>
                <p:cNvSpPr txBox="1"/>
                <p:nvPr/>
              </p:nvSpPr>
              <p:spPr>
                <a:xfrm rot="10800000" flipV="1">
                  <a:off x="3321165" y="1843939"/>
                  <a:ext cx="6729786" cy="423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一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  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other、others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the others 与</a:t>
                  </a:r>
                  <a:r>
                    <a:rPr 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another </a:t>
                  </a:r>
                  <a:endParaRPr lang="en-US" sz="2400" dirty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" name="文本框 2">
                  <a:hlinkClick r:id="rId7" action="ppaction://hlinksldjump"/>
                </p:cNvPr>
                <p:cNvSpPr txBox="1"/>
                <p:nvPr/>
              </p:nvSpPr>
              <p:spPr>
                <a:xfrm>
                  <a:off x="3484225" y="2403262"/>
                  <a:ext cx="6405880" cy="423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考点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二</a:t>
                  </a:r>
                  <a:r>
                    <a:rPr 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辨析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would like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、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feel like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与</a:t>
                  </a: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  <a:sym typeface="宋体" panose="02010600030101010101" pitchFamily="2" charset="-122"/>
                    </a:rPr>
                    <a:t>want</a:t>
                  </a:r>
                  <a:r>
                    <a:rPr lang="en-US" altLang="zh-CN" sz="24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rPr>
                    <a:t>         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5" name="文本框 2">
                <a:hlinkClick r:id="rId8" action="ppaction://hlinksldjump"/>
              </p:cNvPr>
              <p:cNvSpPr txBox="1"/>
              <p:nvPr/>
            </p:nvSpPr>
            <p:spPr>
              <a:xfrm>
                <a:off x="3175667" y="3987623"/>
                <a:ext cx="4838313" cy="423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l"/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考点</a:t>
                </a: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五</a:t>
                </a:r>
                <a:r>
                  <a:rPr 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other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的用法</a:t>
                </a:r>
              </a:p>
            </p:txBody>
          </p:sp>
          <p:sp>
            <p:nvSpPr>
              <p:cNvPr id="27" name="文本框 2">
                <a:hlinkClick r:id="rId9" action="ppaction://hlinksldjump"/>
              </p:cNvPr>
              <p:cNvSpPr txBox="1"/>
              <p:nvPr/>
            </p:nvSpPr>
            <p:spPr>
              <a:xfrm>
                <a:off x="3183423" y="4546778"/>
                <a:ext cx="6233961" cy="423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六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 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surprise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的用法</a:t>
                </a:r>
              </a:p>
            </p:txBody>
          </p:sp>
        </p:grpSp>
        <p:sp>
          <p:nvSpPr>
            <p:cNvPr id="29" name="文本框 28">
              <a:hlinkClick r:id="rId10" action="ppaction://hlinksldjump"/>
            </p:cNvPr>
            <p:cNvSpPr txBox="1"/>
            <p:nvPr/>
          </p:nvSpPr>
          <p:spPr>
            <a:xfrm>
              <a:off x="7278" y="8111"/>
              <a:ext cx="9068" cy="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wake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的用法</a:t>
              </a:r>
            </a:p>
          </p:txBody>
        </p:sp>
        <p:sp>
          <p:nvSpPr>
            <p:cNvPr id="31" name="文本框 30">
              <a:hlinkClick r:id="rId11" action="ppaction://hlinksldjump"/>
            </p:cNvPr>
            <p:cNvSpPr txBox="1"/>
            <p:nvPr/>
          </p:nvSpPr>
          <p:spPr>
            <a:xfrm>
              <a:off x="7305" y="8915"/>
              <a:ext cx="8564" cy="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 anchor="t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八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What does sb. look like?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565" y="74422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34335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644525" y="3614420"/>
          <a:ext cx="9991090" cy="25615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185"/>
                <a:gridCol w="3540125"/>
                <a:gridCol w="5478780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other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可用作限定词或代词,作限定词时,意为“别的;其他的”,泛指“其他的(人或物)”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you have any other questions? 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你有一些其他的问题吗?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圆角矩形 6">
            <a:hlinkClick r:id=""/>
          </p:cNvPr>
          <p:cNvSpPr/>
          <p:nvPr>
            <p:custDataLst>
              <p:tags r:id="rId3"/>
            </p:custDataLst>
          </p:nvPr>
        </p:nvSpPr>
        <p:spPr>
          <a:xfrm flipH="1">
            <a:off x="2257425" y="2156460"/>
            <a:ext cx="862457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辨析other、others、the other、the others与another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44525" y="211772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210902" y="239586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62860" y="14820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7865" y="14820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2862887" y="13692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95630" y="1508760"/>
          <a:ext cx="10489565" cy="4893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0915"/>
                <a:gridCol w="4150360"/>
                <a:gridCol w="5368290"/>
              </a:tblGrid>
              <a:tr h="3860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6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泛指“其他的人或物”,在句中可作主语、宾语。常用句式: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 … others …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,意为“一些……另一些……”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There are many people in the park. Some are walking, and others are doing exercise. 公园里有很多人。一些人在散步,其他人在锻炼。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0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the other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意为“另一个”,常用于两个人或物中的另一个。常用句式: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… the other…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have two dogs. One is black,and the other is white. 我有两只狗,一只黑的,一只白的。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8378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2607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242695" y="1887855"/>
          <a:ext cx="9631680" cy="28168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6325"/>
                <a:gridCol w="1593215"/>
                <a:gridCol w="1643380"/>
                <a:gridCol w="1590675"/>
                <a:gridCol w="1282700"/>
                <a:gridCol w="2445385"/>
              </a:tblGrid>
              <a:tr h="7213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完形填空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阅读理解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任务型阅读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词语运用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书面表达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2016-2018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2015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周末活动计划(对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应话题:周末活动)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FZ-S92" charset="0"/>
                        </a:rPr>
                        <a:t>2012-2014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—</a:t>
                      </a:r>
                      <a:endParaRPr lang="en-US" altLang="en-US" sz="2000" b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1236980" y="1906905"/>
            <a:ext cx="1078865" cy="6813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706245" y="1885950"/>
            <a:ext cx="794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题型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27785" y="2281555"/>
            <a:ext cx="793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年份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95630" y="1508760"/>
          <a:ext cx="10489565" cy="4893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6815"/>
                <a:gridCol w="3934460"/>
                <a:gridCol w="5368290"/>
              </a:tblGrid>
              <a:tr h="3860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6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others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意为“其他东西;其余的人”,特指某一范围内的“其他的人或物”,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others=the other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+名词复数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two boys will go to the zoo, and the others will stay home. 这两个男孩将去动物园,其余的将待在家里。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0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another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“另一个”(指多者中的另一个)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don’t like this dress. Please show me another one. 我不喜欢这件连衣裙。请给我看看另一件。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" y="1410970"/>
            <a:ext cx="109556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(原创)Tony is taller than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boy in his class.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other 　　　　　　　　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the other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any other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another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(原创)The bus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on the half way and we had to wait for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fifteen minutes yesterday.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calmed down; the other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broke down; another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broke down; other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fell down; other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24475" y="2235835"/>
            <a:ext cx="521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68725" y="4131310"/>
            <a:ext cx="488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" y="1410970"/>
            <a:ext cx="109556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(2021·邯郸新兴中学一模)The man can write with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and draw with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at the same time.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one; another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one; the other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first; second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one; it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 Some students are doing their homework in the classroom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while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are reading.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another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the other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other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others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207500" y="1577340"/>
            <a:ext cx="556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86025" y="4800600"/>
            <a:ext cx="510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" y="1443355"/>
            <a:ext cx="109556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(原创)Sixty percent of the cranes live in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parts of the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world.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the other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other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others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 others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(原创)My mother is a kind doctor. She often helps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other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others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the other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the others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95235" y="1607820"/>
            <a:ext cx="511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128125" y="4196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77800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577469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辨析would like、feel like与want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766445" y="2581275"/>
          <a:ext cx="10385425" cy="38652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9715"/>
                <a:gridCol w="2071370"/>
                <a:gridCol w="6784340"/>
              </a:tblGrid>
              <a:tr h="8591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841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would like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+名词或代词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Would you like some dumplings?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你想要些饺子吗?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+todosth.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Would you like to go with me?你想和我一起去吗?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91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sb.+todosth.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I’d like Tom to work with me.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我想让汤姆和我一起工作。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1584960" y="1461135"/>
          <a:ext cx="9234170" cy="4906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9850"/>
                <a:gridCol w="1732915"/>
                <a:gridCol w="6161405"/>
              </a:tblGrid>
              <a:tr h="7727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00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feellike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+doing sth.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don’t feel like saying anything.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我什么都不想说。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003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want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+to do sth.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I’m thirsty, and I want to drink some water.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我渴了,想要喝些水。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37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+sb. to do sth.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want Helen to clean the room.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我想让海伦打扫房间。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32560"/>
            <a:ext cx="110236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(原创)When summer comes, more and more people feel like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have fun.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to swim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swim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swam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swimming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(原创)— Would you like to play games with me?— Yes,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like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like to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 like to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 would like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81640" y="2222500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070465" y="4200525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12240"/>
            <a:ext cx="110236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(原创)I want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box to my room.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take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 have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to take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about doing some shopping this afternoon, Jessica?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Sorry, I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feel like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out. I would like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movie at home instead.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going; to watch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to go; watching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go; to watch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going; watch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42030" y="1604010"/>
            <a:ext cx="521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34990" y="3507105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426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450" y="1412240"/>
            <a:ext cx="110236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some more noodles, Jack?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 full.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Yes, please 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Not at all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With pleasure 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No, thanks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97710" y="2215515"/>
            <a:ext cx="499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821180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height用作名词,意为“身高;高度”。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常见短语: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in height高度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is 1.8 meters in height. 他身高1.8米。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be of medium height 中等身材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Jim is of medium height. 吉姆是中等身材。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30022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h</a:t>
            </a:r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eight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463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2041525"/>
            <a:ext cx="110566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1. (2016·河北) You bought the last ticket for the concert. How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 are!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sweet　　　　　B. lucky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strange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funny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(2014·河北) How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Cindy grows! She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almost as tall as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mother now.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cute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strong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fast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straight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199130" y="128587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74135" y="128587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99157" y="117308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52075" y="2855595"/>
            <a:ext cx="601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52570" y="4777105"/>
            <a:ext cx="556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0245" y="1518920"/>
            <a:ext cx="1060386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a fear of heights 恐高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have a fear of heights. I must overcome it. 我恐高,我必须要克服。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①high 可用作形容词或副词。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high is the mountain?这座山多高?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This kind of bird can fly very high. 这种鸟可以飞得很高。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②highly副词,意为“高度地;非常”,如: speak/think highly of sb. 高度评价某人。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5" y="146621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(原创)Look! The kite is flying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high and high　　　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higher and higher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highly and highly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more and more highly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(原创)Try this skirt on. Many customers speak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it.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tall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high　　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height　　D. highly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06135" y="2277110"/>
            <a:ext cx="511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537575" y="5497195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5" y="146621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(2021·承德平泉一模)—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Did the Chinese surveying team reach the top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of Mount Qomolangma successfully?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—Yes. They are aiming to measure 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the mountain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again.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height　　　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width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shape　 	D. weight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(原创)— What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the mountain?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about 4,000 meters.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high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tall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height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weight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3445" y="2900680"/>
            <a:ext cx="556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18025" y="4823460"/>
            <a:ext cx="443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6885" y="1509395"/>
            <a:ext cx="112382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(原创)The coach thinks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Mary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sports talents, for she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jumped very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at the sports meeting.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high; high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highly; highly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high; highly	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highly; high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60690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49825" y="1663700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luck用作名词,意为“运气”。good luck“好运气”;bad luck“坏运气”。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Good luck to you!祝你好运!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①lucky形容词, 意为“幸运的”,反义词是unlucky。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feel very lucky to be your friend. 成为你的朋友,我感到很幸运。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luck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②luckily副词,意为“幸运地”。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Luckily, I got the last ticket to the concert. 幸运的是,我得到了音乐会的最后一张票。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常见搭配: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①try one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luck 碰运气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②for luck 为了带来好运;无缘无故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③be in (out of) luck运气好(不走运)</a:t>
            </a: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(原创)Many cultures also do special things to get rid of(摆脱)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bad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at the beginning of a new year.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lucky　　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luckily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unlucky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luck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(原创)I fell off the bike on my way to school.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I wasn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hurt.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Luckily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Suddenly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Quietly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Recently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87500" y="2707640"/>
            <a:ext cx="419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40065" y="4620260"/>
            <a:ext cx="488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374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270635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(原创)—There will be a football game between our class and Class 2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tomorrow.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all right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Let me see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Wish you good luck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 love volleyball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(原创)Li Lei is very lucky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chance to Canada for the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summer holiday.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to have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having　　	C. has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93240" y="2697480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69560" y="4631690"/>
            <a:ext cx="43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853565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order用作名词,意为“顺序、秩序、命令、订单等”。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four seasons follow in order. 四个季节依次轮换。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Our lab is kept in good order. 我们的实验室保持整齐。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gave an order to all his workers.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他给所有的工人下达了一个命令。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May I take your order?您现在可以点菜了吗?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order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4680" y="1292225"/>
            <a:ext cx="1108011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order用作动词,意为“命令,订购”。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①order sb. to do意为“命令某人去做”。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teacher ordered all the students to stand up.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老师命令所有的学生站起来。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ordered some flowers online. 我在网上订了一些花。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②in order to do 与in order that 都可表示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“为了……, 目的是……”。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got up early in order to catch the early bus. (in order to引导目的状语)= I got up early in order that I could catch the early bus. (引导目的状语从句)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我早起是为了赶上早班公共汽车。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35699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(2013·河北) Ken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his jacket in the gym. He has to get it back.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left	B. leaves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is leaving	D. was leaving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(2021·石家庄十八县重点中学摸底联考)The Smiths have moved into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new house. They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at a low price.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buy	B. will buy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bought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is buying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(2021·唐山路南区一模)How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David jumps! He will be the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winner.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cute	B. strong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high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straight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98265" y="1528445"/>
            <a:ext cx="669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93565" y="3486150"/>
            <a:ext cx="521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29275" y="4732655"/>
            <a:ext cx="522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75740"/>
            <a:ext cx="112382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(2021·邢台第三中学二模)The father came home early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see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before they went to bed.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in order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in order to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such that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so that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(原创)She shut the window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she might keep the insects out.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in order to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so as to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in order that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in order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741535" y="2256155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51805" y="4801870"/>
            <a:ext cx="521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2765" y="1475740"/>
            <a:ext cx="1123823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(原创)He went carefully through his homework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mistakes.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as a result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in order that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in order not to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in order to not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(2021·邢台第一中学一模)—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Excuse me, is the interesting magazine on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the sofa yours? I want to buy one.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Yes,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online.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took　 	B. brought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had 　	D. ordered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74100" y="1631315"/>
            <a:ext cx="44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14955" y="5471795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98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2216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745" y="1574165"/>
            <a:ext cx="112382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(原创)— Good evening, sir! May I take your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now?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Yes, please.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menu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dishes　　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order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food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08645" y="1743075"/>
            <a:ext cx="499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2026285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surprise用作名词,意为“意想不到的事”;用作动词,意为“使惊奇”。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a surprise to see you here. 在这儿看到你真意外!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 surprise me!你吓了我一跳!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常用短语: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①in surprise惊讶地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They all looked at me in surprise. 他们都惊讶地看着我。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23770" y="1320800"/>
            <a:ext cx="49453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surprise的用法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2146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324610"/>
            <a:ext cx="1060386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②to one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surprise令某人吃惊的是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our surprise, the young man is our new teacher.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令我们惊讶的是,这个年轻人是我们的新老师。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①surprised意为“惊讶的”,用于形容人,常见用法为be surprised at sth.和be surprised to do sth.。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was surprised at the news. 我对这个消息感到惊讶。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②surprising意为“令人惊讶的”,用于形容事物。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result is surprising. 这个结果令人惊讶。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464945"/>
            <a:ext cx="1079690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 Grace lost the game?!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Yes. We were surprised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the results.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with　　	B. for　　	C. at　　	D. on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(原创)He looked at me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surprise when he heard the news.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for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on</a:t>
            </a: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7070" y="2801620"/>
            <a:ext cx="53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85715" y="4007485"/>
            <a:ext cx="511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464945"/>
            <a:ext cx="1079690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(原创)Daming as well as his parents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rock music. That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sounds really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likes; surprised　　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like; surprising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likes; surprising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like; surprised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 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hear the news.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surprised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surprising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surprise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interesting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29780" y="1572260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56610" y="3983990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1440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015" y="1464945"/>
            <a:ext cx="1079690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(原创)To my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the man bought the picture at such a high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price.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surprising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surprised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surprise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surprises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30600" y="1565910"/>
            <a:ext cx="476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wake用作动词,意为“叫醒;醒来”,过去式是woke,过去分词是woken。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wake up醒来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often wake up at 6:00 in the morning. 我经常在早上六点钟醒来。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wake sb. up叫醒某人, 如果宾语为名词,可置于短语中间,也可以置于短语之后;如果宾语是代词,必须放在wake和up中间。</a:t>
            </a: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14245" y="1288415"/>
            <a:ext cx="43103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wake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372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63550" y="1983105"/>
            <a:ext cx="1060386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Mom, please wake me up earlier tomorrow morning.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妈妈,明天早上请早点叫醒我。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awake是形容词,意为“醒着的”。awake为表语形容词,不能作定语。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midnight, but the man is awake.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现在是午夜了,但是这个人还醒着。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21765"/>
            <a:ext cx="1139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(2021·唐山路南区一模)Eddie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slow, but at least he doesn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 stupid mistakes.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needn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may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shall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(2021·保定第十七中学一模)—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Diana, I forget new words quickly. How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can I remember them?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worry.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forget new words. I suggest you read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the words and try to use them.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exciting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rude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natural	D. perfect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69305" y="1539875"/>
            <a:ext cx="488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75175" y="4754245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63550" y="1702435"/>
            <a:ext cx="1098994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(原创)Eddie barks at anyone who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before 11 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clock.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wake him up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wakes him up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wakes up him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wake up him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(原创)— When does your son usually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 the morning?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At about 6:30.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set up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wake up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take up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give up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96380" y="2437130"/>
            <a:ext cx="37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71030" y="4245610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63550" y="1702435"/>
            <a:ext cx="1098994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(原创)— Mom,please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at six 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clock tomorrow morning.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OK.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wake I up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wake up I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wake me up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wake up me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(原创)This morning,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up with a terrible headache.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wake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woke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woken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awake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88840" y="1823720"/>
            <a:ext cx="396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26965" y="4243070"/>
            <a:ext cx="488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2037080"/>
            <a:ext cx="10603865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“What does/do +主语 + look like?”询问某人的外貌特征,“看上去什么样?”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does your friend look like?你的朋友长得怎样?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常用答语: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①主语+be +描述外貌特征的形容词.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is tall and handsome. 他长得又高又帅。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066159" y="1347542"/>
            <a:ext cx="5761486" cy="523563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What does sb. look like?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考点八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1659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00175"/>
            <a:ext cx="1098994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②主语+have/has +名词.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She has two big eyes and a small mouth. 她有两只大眼睛和一张小嘴。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注意: 形容头发时, 可按照先长短,后曲直, 最后是颜色的顺序。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She has long curly black hair. 她留着长长的黑色卷发。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易混句型: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“What is/are sb. like?”常用于询问某人的性格或人品等。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What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Mary like? 玛丽是个什么样的人?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She is a bit shy. 她有些内向。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00175"/>
            <a:ext cx="1125093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Kim, will you have dinner with your old friend John tonight?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Yes.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about 12 years since we met last time. I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wonder ________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now.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what does he look like	　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what he looks like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how does he look like	　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how he looks like</a:t>
            </a: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63505" y="2745105"/>
            <a:ext cx="488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00175"/>
            <a:ext cx="11250930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(原创)—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?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He has big eyes and a small nose.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What does he look like	　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What does he do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What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he like	　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How is he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35580" y="1540510"/>
            <a:ext cx="499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</a:t>
            </a: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43355"/>
            <a:ext cx="1125093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(原创)— What does Sally look like?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She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of medium height,and she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long straight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hair.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is; is　　　　B. is; has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has; has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has; is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is your sister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?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She is very active.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How; like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How; feeling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What; feeling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What; like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40305" y="2177415"/>
            <a:ext cx="443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701925" y="3949700"/>
            <a:ext cx="499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21765"/>
            <a:ext cx="113995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(2021·保定定兴县二模)Imported (进口) cars sell at a(n)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price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but are not necessarily of good quality.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cheap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expensive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high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low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9. (2021·张家口二模) What a beautiful dress! You look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ugly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friendly　　 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lonely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lovely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958070" y="1584325"/>
            <a:ext cx="546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286875" y="4159885"/>
            <a:ext cx="545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01445"/>
            <a:ext cx="113995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10. (2021·张家口一模)Just as we know, most of the rice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south of our country.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grew	B. is grown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was grown	D. has grown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二、词语运用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11. (2021·河北)I have two little brothers. They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 very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(love).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12. (2021·石家庄十八县重点中学摸底联考)During my time as a pilot, I had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(fly)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over these huge mountains many times. 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00540" y="1574800"/>
            <a:ext cx="681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69680" y="4095750"/>
            <a:ext cx="1223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lovely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54760" y="5436235"/>
            <a:ext cx="1238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flown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23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9—12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401445"/>
            <a:ext cx="113995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13. (2021·石家庄十八县重点中学摸底联考)I took a moment to reflect on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(nature) beauty around me.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14. (2021·石家庄裕华区一模) One morning,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(wake) up with a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terrible toothache.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15. (2021·邯郸一模)Everybody thinks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the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(good) game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they ever played.  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6305" y="114871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96060" y="2223135"/>
            <a:ext cx="14077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natural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86675" y="2860675"/>
            <a:ext cx="1157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woke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43520" y="4140835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best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51dd909-e3c4-4abd-a120-c3adca7a7935}"/>
  <p:tag name="TABLE_ENDDRAG_ORIGIN_RECT" val="753*300"/>
  <p:tag name="TABLE_ENDDRAG_RECT" val="93*203*753*3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24688c0-0b66-4e99-9baf-26e3383fba12}"/>
  <p:tag name="TABLE_ENDDRAG_ORIGIN_RECT" val="758*48"/>
  <p:tag name="TABLE_ENDDRAG_RECT" val="97*116*758*4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80*386"/>
  <p:tag name="TABLE_ENDDRAG_RECT" val="40*138*880*38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15*389"/>
  <p:tag name="TABLE_ENDDRAG_RECT" val="76*150*815*38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31*448"/>
  <p:tag name="TABLE_ENDDRAG_RECT" val="73*112*831*44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31*448"/>
  <p:tag name="TABLE_ENDDRAG_RECT" val="73*112*831*44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3d6d34-9340-454e-8fa6-34d8b7a590c4}"/>
  <p:tag name="TABLE_ENDDRAG_ORIGIN_RECT" val="831*448"/>
  <p:tag name="TABLE_ENDDRAG_RECT" val="73*112*831*44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2*154"/>
  <p:tag name="TABLE_ENDDRAG_RECT" val="135*137*602*15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9*395"/>
  <p:tag name="TABLE_ENDDRAG_RECT" val="74*114*819*39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9*395"/>
  <p:tag name="TABLE_ENDDRAG_RECT" val="74*114*819*39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82"/>
  <p:tag name="TABLE_ENDDRAG_RECT" val="60*138*811*38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403"/>
  <p:tag name="TABLE_ENDDRAG_RECT" val="63*118*811*40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82"/>
  <p:tag name="TABLE_ENDDRAG_RECT" val="60*138*811*38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82"/>
  <p:tag name="TABLE_ENDDRAG_RECT" val="60*138*811*38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82"/>
  <p:tag name="TABLE_ENDDRAG_RECT" val="60*138*811*38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08675cf-5230-431c-a87c-1ddb8af8bed0}"/>
  <p:tag name="TABLE_ENDDRAG_ORIGIN_RECT" val="587*145"/>
  <p:tag name="TABLE_ENDDRAG_RECT" val="150*146*587*14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c09e52-3bac-4efe-8844-eebae6fd4034}"/>
  <p:tag name="TABLE_ENDDRAG_ORIGIN_RECT" val="825*425"/>
  <p:tag name="TABLE_ENDDRAG_RECT" val="46*108*825*42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bdbe09f-d408-4a5b-8254-1e12424b5159}"/>
  <p:tag name="TABLE_ENDDRAG_ORIGIN_RECT" val="817*304"/>
  <p:tag name="TABLE_ENDDRAG_RECT" val="60*203*817*30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3e11998-5380-41ce-93f9-fc2c41f738c5}"/>
  <p:tag name="TABLE_ENDDRAG_ORIGIN_RECT" val="727*406"/>
  <p:tag name="TABLE_ENDDRAG_RECT" val="101*129*727*40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3541</Words>
  <Application>WPS 演示</Application>
  <PresentationFormat>自定义</PresentationFormat>
  <Paragraphs>1000</Paragraphs>
  <Slides>66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66</vt:i4>
      </vt:variant>
    </vt:vector>
  </HeadingPairs>
  <TitlesOfParts>
    <vt:vector size="69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156</cp:revision>
  <dcterms:created xsi:type="dcterms:W3CDTF">2020-07-19T08:35:00Z</dcterms:created>
  <dcterms:modified xsi:type="dcterms:W3CDTF">2022-02-26T03:18:16Z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1788E7AB08034EDBABA8D2B099F0CA14</vt:lpwstr>
  </property>
  <property fmtid="{D5CDD505-2E9C-101B-9397-08002B2CF9AE}" pid="3" name="KSOProductBuildVer">
    <vt:lpwstr>2052-11.1.0.11045</vt:lpwstr>
  </property>
</Properties>
</file>