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handoutMasterIdLst>
    <p:handoutMasterId r:id="rId50"/>
  </p:handoutMasterIdLst>
  <p:sldIdLst>
    <p:sldId id="257" r:id="rId2"/>
    <p:sldId id="258" r:id="rId3"/>
    <p:sldId id="259" r:id="rId4"/>
    <p:sldId id="261" r:id="rId5"/>
    <p:sldId id="749" r:id="rId6"/>
    <p:sldId id="750" r:id="rId7"/>
    <p:sldId id="792" r:id="rId8"/>
    <p:sldId id="748" r:id="rId9"/>
    <p:sldId id="751" r:id="rId10"/>
    <p:sldId id="260" r:id="rId11"/>
    <p:sldId id="265" r:id="rId12"/>
    <p:sldId id="548" r:id="rId13"/>
    <p:sldId id="753" r:id="rId14"/>
    <p:sldId id="754" r:id="rId15"/>
    <p:sldId id="755" r:id="rId16"/>
    <p:sldId id="756" r:id="rId17"/>
    <p:sldId id="697" r:id="rId18"/>
    <p:sldId id="757" r:id="rId19"/>
    <p:sldId id="758" r:id="rId20"/>
    <p:sldId id="759" r:id="rId21"/>
    <p:sldId id="760" r:id="rId22"/>
    <p:sldId id="761" r:id="rId23"/>
    <p:sldId id="763" r:id="rId24"/>
    <p:sldId id="762" r:id="rId25"/>
    <p:sldId id="764" r:id="rId26"/>
    <p:sldId id="765" r:id="rId27"/>
    <p:sldId id="766" r:id="rId28"/>
    <p:sldId id="767" r:id="rId29"/>
    <p:sldId id="768" r:id="rId30"/>
    <p:sldId id="769" r:id="rId31"/>
    <p:sldId id="770" r:id="rId32"/>
    <p:sldId id="771" r:id="rId33"/>
    <p:sldId id="370" r:id="rId34"/>
    <p:sldId id="371" r:id="rId35"/>
    <p:sldId id="588" r:id="rId36"/>
    <p:sldId id="772" r:id="rId37"/>
    <p:sldId id="773" r:id="rId38"/>
    <p:sldId id="774" r:id="rId39"/>
    <p:sldId id="776" r:id="rId40"/>
    <p:sldId id="778" r:id="rId41"/>
    <p:sldId id="780" r:id="rId42"/>
    <p:sldId id="781" r:id="rId43"/>
    <p:sldId id="782" r:id="rId44"/>
    <p:sldId id="783" r:id="rId45"/>
    <p:sldId id="784" r:id="rId46"/>
    <p:sldId id="785" r:id="rId47"/>
    <p:sldId id="786"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21"/>
        <p:guide pos="382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2021/9/22</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2021/9/22</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72147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析考情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题型突破</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真题探究</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高考帮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备考方向导航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814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析考情 </a:t>
            </a:r>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题型突破</a:t>
            </a:r>
          </a:p>
        </p:txBody>
      </p:sp>
      <p:sp>
        <p:nvSpPr>
          <p:cNvPr id="100" name="文本框 99"/>
          <p:cNvSpPr txBox="1"/>
          <p:nvPr/>
        </p:nvSpPr>
        <p:spPr>
          <a:xfrm>
            <a:off x="326390" y="808990"/>
            <a:ext cx="11480165" cy="5908040"/>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一 </a:t>
            </a:r>
            <a:r>
              <a:rPr sz="2800" b="0">
                <a:solidFill>
                  <a:srgbClr val="FF0000"/>
                </a:solidFill>
                <a:latin typeface="微软雅黑" panose="020B0503020204020204" charset="-122"/>
                <a:ea typeface="微软雅黑" panose="020B0503020204020204" charset="-122"/>
                <a:cs typeface="微软雅黑" panose="020B0503020204020204" charset="-122"/>
              </a:rPr>
              <a:t>考情概述</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        细节理解题在高考阅读理解中占总题量的一半左右,比例相当大。该题型主要针对原文中的具体信息发问,考查考生对阅读材料中的某一特定细节、某个事实或个别词句的理解。细节信息题命题形式多样,考查内容涉及多个角度(如who, when, where, what, which, why, how many和how much等)。</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        综观近几年的试题可以发现,细节理解题的难度有所增加,主要表现为:题目信息是原文信息的同义转述;有时要将几个具体细节综合起来才可得出答案。预计2022年高考对细节理解题的考查将延续这两个特点</a:t>
            </a:r>
            <a:r>
              <a:rPr sz="2800" b="0">
                <a:solidFill>
                  <a:srgbClr val="000000"/>
                </a:soli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151765"/>
            <a:ext cx="11619230" cy="6554470"/>
          </a:xfrm>
          <a:prstGeom prst="rect">
            <a:avLst/>
          </a:prstGeom>
          <a:noFill/>
          <a:ln w="9525">
            <a:noFill/>
          </a:ln>
        </p:spPr>
        <p:txBody>
          <a:bodyPr wrap="square">
            <a:spAutoFit/>
          </a:bodyPr>
          <a:lstStyle/>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二 </a:t>
            </a:r>
            <a:r>
              <a:rPr sz="2800">
                <a:solidFill>
                  <a:srgbClr val="FF0000"/>
                </a:solidFill>
                <a:latin typeface="微软雅黑" panose="020B0503020204020204" charset="-122"/>
                <a:ea typeface="微软雅黑" panose="020B0503020204020204" charset="-122"/>
                <a:cs typeface="微软雅黑" panose="020B0503020204020204" charset="-122"/>
              </a:rPr>
              <a:t>命题特点</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         近几年高考细节理解题考查最多的是直接信息题和间接信息题。</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1.直接信息题。在原文中可直接找到答案,这类题比较简单,通常是原文再现:(1)题干中的关键信息点在文章中有直接具体的再现;(2)选项中的关键信息点在文章中所找到的题干信息点中有直接具体的再现。</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2.间接信息题。为了更好地考查考生的思维品质,命题人往往会对具体信息进行处理:(1)同义替换文中的关键词语;(2)对时间、数量、年龄等数字信息进行加工;(3)综合一些事实细节进行理解。</a:t>
            </a:r>
          </a:p>
          <a:p>
            <a:pPr indent="0"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三 </a:t>
            </a:r>
            <a:r>
              <a:rPr sz="2800">
                <a:solidFill>
                  <a:srgbClr val="FF0000"/>
                </a:solidFill>
                <a:latin typeface="微软雅黑" panose="020B0503020204020204" charset="-122"/>
                <a:ea typeface="微软雅黑" panose="020B0503020204020204" charset="-122"/>
                <a:cs typeface="微软雅黑" panose="020B0503020204020204" charset="-122"/>
              </a:rPr>
              <a:t>选项特点</a:t>
            </a:r>
            <a:r>
              <a:rPr sz="2800">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1.正确选项的特点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1145" y="151765"/>
            <a:ext cx="11650345" cy="6554470"/>
          </a:xfrm>
          <a:prstGeom prst="rect">
            <a:avLst/>
          </a:prstGeom>
          <a:noFill/>
          <a:ln w="9525">
            <a:noFill/>
          </a:ln>
        </p:spPr>
        <p:txBody>
          <a:bodyPr wrap="square">
            <a:spAutoFit/>
          </a:bodyPr>
          <a:lstStyle/>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(1)对原文句子中的关键词进行替换。把原文句子中的一些词换成意义相近的词,变成正确选项。 </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(2)词性或者语态的变化。把原文中的一些词变换一下词性,或者改变原文句子的语态,给考生制造障碍。 </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(3)语言简化。把原文中复杂的语言现象进行简化,变成正确选项。</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(4)正话反说。把原文句子的意思反过来表达,变成正确选项。</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2.干扰项的特点</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(1)将原文内容扩大或缩小。把原文中的限定词去掉或替换掉,使该选项看似正确,实际上却是错误的。 </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(2)把未然当已然。改变文中某句话的时态,如把将来时变成现在时,把未发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8135" y="151765"/>
            <a:ext cx="11556365" cy="6554470"/>
          </a:xfrm>
          <a:prstGeom prst="rect">
            <a:avLst/>
          </a:prstGeom>
          <a:noFill/>
          <a:ln w="9525">
            <a:noFill/>
          </a:ln>
        </p:spPr>
        <p:txBody>
          <a:bodyPr wrap="square">
            <a:spAutoFit/>
          </a:bodyPr>
          <a:lstStyle/>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生的事情当成已发生的事情。 </a:t>
            </a:r>
          </a:p>
          <a:p>
            <a:pPr indent="0" fontAlgn="auto">
              <a:lnSpc>
                <a:spcPct val="150000"/>
              </a:lnSpc>
            </a:pPr>
            <a:r>
              <a:rPr sz="2800" spc="50">
                <a:solidFill>
                  <a:schemeClr val="tx1"/>
                </a:solidFill>
                <a:uFillTx/>
                <a:latin typeface="微软雅黑" panose="020B0503020204020204" charset="-122"/>
                <a:ea typeface="微软雅黑" panose="020B0503020204020204" charset="-122"/>
                <a:cs typeface="微软雅黑" panose="020B0503020204020204" charset="-122"/>
              </a:rPr>
              <a:t>(3)无中生有。选项内容是根据主观想象或推测得出的结论,而文中并未提及。 </a:t>
            </a:r>
          </a:p>
          <a:p>
            <a:pPr indent="0" fontAlgn="auto">
              <a:lnSpc>
                <a:spcPct val="150000"/>
              </a:lnSpc>
            </a:pPr>
            <a:r>
              <a:rPr sz="2800" spc="70">
                <a:solidFill>
                  <a:schemeClr val="tx1"/>
                </a:solidFill>
                <a:uFillTx/>
                <a:latin typeface="微软雅黑" panose="020B0503020204020204" charset="-122"/>
                <a:ea typeface="微软雅黑" panose="020B0503020204020204" charset="-122"/>
                <a:cs typeface="微软雅黑" panose="020B0503020204020204" charset="-122"/>
              </a:rPr>
              <a:t>(4)偷换概念。把原来做该事的"张三"换成"李四",而所述细节却与原文一致。</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(5)文不对题。这类选项最不容易辨别,选项中的描述与原文完全一致,确实属于原文中的一个细节,这时要回到题干,看该选项是否能回答题干所提的问题。</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(6)符合常识,但不是文章内容。</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(7)正误参半。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814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链高考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真题探究</a:t>
            </a:r>
          </a:p>
        </p:txBody>
      </p:sp>
      <p:sp>
        <p:nvSpPr>
          <p:cNvPr id="100" name="文本框 99"/>
          <p:cNvSpPr txBox="1"/>
          <p:nvPr/>
        </p:nvSpPr>
        <p:spPr>
          <a:xfrm>
            <a:off x="286385" y="808990"/>
            <a:ext cx="11619230" cy="5262245"/>
          </a:xfrm>
          <a:prstGeom prst="rect">
            <a:avLst/>
          </a:prstGeom>
          <a:noFill/>
          <a:ln w="9525">
            <a:noFill/>
          </a:ln>
        </p:spPr>
        <p:txBody>
          <a:bodyPr wrap="square">
            <a:spAutoFit/>
          </a:bodyPr>
          <a:lstStyle/>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Passage 1　[2020全国Ⅰ,A]</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语篇类型:应用文　主题:乘坐火车的相关信息　词数:208　难度:★　</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建议时间:4分钟</a:t>
            </a: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高考真题</a:t>
            </a:r>
          </a:p>
          <a:p>
            <a:pPr indent="0" algn="ctr"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Train Information</a:t>
            </a:r>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All customers travelling on TransLink services must be in possession of a valid ticket before boarding.For ticket information, please ask at your local station or call 13 12 30.</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151765"/>
            <a:ext cx="11619230" cy="6554470"/>
          </a:xfrm>
          <a:prstGeom prst="rect">
            <a:avLst/>
          </a:prstGeom>
          <a:noFill/>
          <a:ln w="9525">
            <a:noFill/>
          </a:ln>
        </p:spPr>
        <p:txBody>
          <a:bodyPr wrap="square">
            <a:spAutoFit/>
          </a:bodyPr>
          <a:lstStyle/>
          <a:p>
            <a:pPr indent="0" algn="just" fontAlgn="auto">
              <a:lnSpc>
                <a:spcPct val="150000"/>
              </a:lnSpc>
            </a:pPr>
            <a:r>
              <a:rPr sz="2800" u="sng">
                <a:latin typeface="微软雅黑" panose="020B0503020204020204" charset="-122"/>
                <a:ea typeface="微软雅黑" panose="020B0503020204020204" charset="-122"/>
                <a:cs typeface="微软雅黑" panose="020B0503020204020204" charset="-122"/>
              </a:rPr>
              <a:t>While Queensland Rail makes every effort to ensure trains run as scheduled, there can be no guarantee of connections between trains or between train services and bus services.</a:t>
            </a:r>
            <a:r>
              <a:rPr sz="2800">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Lost property</a:t>
            </a:r>
            <a:r>
              <a:rPr sz="2800">
                <a:latin typeface="微软雅黑" panose="020B0503020204020204" charset="-122"/>
                <a:ea typeface="微软雅黑" panose="020B0503020204020204" charset="-122"/>
                <a:cs typeface="微软雅黑" panose="020B0503020204020204" charset="-122"/>
              </a:rPr>
              <a:t>(失物招领)</a:t>
            </a:r>
            <a:endParaRPr sz="2800" b="1">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Call Lost Property on 13 16 17 during business hours for items lost on Queensland Rail services.The lost property office is open Monday to Friday 7:30 am to 5:00 pm and is located(位于)at Roma Street station.</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Public holidays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On public holidays, generally a Sunday timetable operates. On</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138430"/>
            <a:ext cx="11756390" cy="4605020"/>
          </a:xfrm>
          <a:prstGeom prst="rect">
            <a:avLst/>
          </a:prstGeom>
          <a:noFill/>
          <a:ln w="9525">
            <a:noFill/>
          </a:ln>
        </p:spPr>
        <p:txBody>
          <a:bodyPr wrap="square">
            <a:spAutoFit/>
          </a:bodyPr>
          <a:lstStyle/>
          <a:p>
            <a:pPr indent="0" algn="just" fontAlgn="auto">
              <a:lnSpc>
                <a:spcPts val="4400"/>
              </a:lnSpc>
            </a:pPr>
            <a:r>
              <a:rPr sz="2800">
                <a:latin typeface="微软雅黑" panose="020B0503020204020204" charset="-122"/>
                <a:ea typeface="微软雅黑" panose="020B0503020204020204" charset="-122"/>
                <a:cs typeface="微软雅黑" panose="020B0503020204020204" charset="-122"/>
              </a:rPr>
              <a:t>certain major event days, i.e.Australia Day, Anzac Day, sporting and cultural days, special additional services may operate. Before travel please visit translink.com.au or call TransLink on 13 12 30 anytime.</a:t>
            </a:r>
          </a:p>
          <a:p>
            <a:pPr indent="0" algn="just" fontAlgn="auto">
              <a:lnSpc>
                <a:spcPts val="4400"/>
              </a:lnSpc>
            </a:pPr>
            <a:r>
              <a:rPr sz="2800" b="1">
                <a:latin typeface="微软雅黑" panose="020B0503020204020204" charset="-122"/>
                <a:ea typeface="微软雅黑" panose="020B0503020204020204" charset="-122"/>
                <a:cs typeface="微软雅黑" panose="020B0503020204020204" charset="-122"/>
              </a:rPr>
              <a:t>Customers using mobility devices</a:t>
            </a:r>
          </a:p>
          <a:p>
            <a:pPr indent="0" algn="just" fontAlgn="auto">
              <a:lnSpc>
                <a:spcPts val="4400"/>
              </a:lnSpc>
            </a:pPr>
            <a:r>
              <a:rPr sz="2800">
                <a:latin typeface="微软雅黑" panose="020B0503020204020204" charset="-122"/>
                <a:ea typeface="微软雅黑" panose="020B0503020204020204" charset="-122"/>
                <a:cs typeface="微软雅黑" panose="020B0503020204020204" charset="-122"/>
              </a:rPr>
              <a:t>Many stations have wheelchair access from the car park or entrance to the station platforms. For assistance, please call Queensland Rail on 13 16 17.</a:t>
            </a:r>
          </a:p>
          <a:p>
            <a:pPr indent="0" algn="ctr" fontAlgn="auto">
              <a:lnSpc>
                <a:spcPts val="4400"/>
              </a:lnSpc>
            </a:pPr>
            <a:r>
              <a:rPr sz="2800" b="1">
                <a:latin typeface="微软雅黑" panose="020B0503020204020204" charset="-122"/>
                <a:ea typeface="微软雅黑" panose="020B0503020204020204" charset="-122"/>
                <a:cs typeface="微软雅黑" panose="020B0503020204020204" charset="-122"/>
              </a:rPr>
              <a:t>Guardian trains</a:t>
            </a:r>
            <a:r>
              <a:rPr sz="2800">
                <a:latin typeface="微软雅黑" panose="020B0503020204020204" charset="-122"/>
                <a:ea typeface="微软雅黑" panose="020B0503020204020204" charset="-122"/>
                <a:cs typeface="微软雅黑" panose="020B0503020204020204" charset="-122"/>
              </a:rPr>
              <a:t>(outbound)</a:t>
            </a:r>
          </a:p>
        </p:txBody>
      </p:sp>
      <p:graphicFrame>
        <p:nvGraphicFramePr>
          <p:cNvPr id="2" name="表格 1"/>
          <p:cNvGraphicFramePr/>
          <p:nvPr>
            <p:custDataLst>
              <p:tags r:id="rId1"/>
            </p:custDataLst>
          </p:nvPr>
        </p:nvGraphicFramePr>
        <p:xfrm>
          <a:off x="875347" y="4678045"/>
          <a:ext cx="9952355" cy="1524000"/>
        </p:xfrm>
        <a:graphic>
          <a:graphicData uri="http://schemas.openxmlformats.org/drawingml/2006/table">
            <a:tbl>
              <a:tblPr firstRow="1" bandRow="1">
                <a:tableStyleId>{5940675A-B579-460E-94D1-54222C63F5DA}</a:tableStyleId>
              </a:tblPr>
              <a:tblGrid>
                <a:gridCol w="1913890"/>
                <a:gridCol w="3062605"/>
                <a:gridCol w="2679065"/>
                <a:gridCol w="2296795"/>
              </a:tblGrid>
              <a:tr h="304800">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HZ-S92" charset="0"/>
                        </a:rPr>
                        <a:t>Depart</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HZ-S92" charset="0"/>
                        </a:rPr>
                        <a:t>Origin</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HZ-S92" charset="0"/>
                        </a:rPr>
                        <a:t>Destination</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HZ-S92" charset="0"/>
                        </a:rPr>
                        <a:t>Arrive</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2405">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6</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42 pm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Altandi</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Varsity Lakes</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7</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37 pm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2405">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7</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29 pm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Central</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Varsity Lakes</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8</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52 pm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2405">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8</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57 pm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Fortitude Valley</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Varsity Lakes</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9</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52 pm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2405">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11</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02 pm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Roma Street</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Varsity Lakes</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12</a:t>
                      </a:r>
                      <a:r>
                        <a:rPr lang="en-US" sz="2000" b="0">
                          <a:solidFill>
                            <a:srgbClr val="000000"/>
                          </a:solidFill>
                          <a:latin typeface="微软雅黑" panose="020B0503020204020204" charset="-122"/>
                          <a:ea typeface="微软雅黑" panose="020B0503020204020204" charset="-122"/>
                          <a:cs typeface="方正楷体_GBK" panose="03000509000000000000" charset="-122"/>
                        </a:rPr>
                        <a:t>:</a:t>
                      </a:r>
                      <a:r>
                        <a:rPr lang="en-US" sz="2000" b="0">
                          <a:solidFill>
                            <a:srgbClr val="000000"/>
                          </a:solidFill>
                          <a:latin typeface="微软雅黑" panose="020B0503020204020204" charset="-122"/>
                          <a:ea typeface="微软雅黑" panose="020B0503020204020204" charset="-122"/>
                          <a:cs typeface="NEU-BZ-S92" charset="0"/>
                        </a:rPr>
                        <a:t>22 am</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151765"/>
            <a:ext cx="11619230" cy="655447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21.What would you do to get ticket information?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A. Call 13 16 17.	                    B. Visit translink.com.au.</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C. Ask at the local station.	   D. Check the train schedule.</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22.At which station can you find the lost property office?</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A. Altandi.	                             B. Roma Street.</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C. Varsity Lakes.	                    D. Fortitude Valley.</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23.Which train would you take if you go from Central to Varsity Lakes?</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A. 6:42 pm.	                        B. 7:29 pm.</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C. 8:57 pm.	                        D. 11:02 pm.</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396875"/>
            <a:ext cx="11619230" cy="4615815"/>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命题分析</a:t>
            </a:r>
            <a:endParaRPr sz="280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▶素养解读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本文介绍了乘坐火车的相关信息。文章基于真实的社会情境,要求考生能看懂相关信息, 考查考生从中提取并分析信息, 从而解决问题的能力,关注考生独立生活的能力,引导考生学会生活。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▶试题分析</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所设三道题均属于直接信息题,在文章中都可以直接找到答案, 比较简单。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3014345"/>
            <a:ext cx="9265285" cy="829310"/>
          </a:xfrm>
          <a:ln>
            <a:noFill/>
          </a:ln>
        </p:spPr>
        <p:txBody>
          <a:bodyPr wrap="square"/>
          <a:lstStyle/>
          <a:p>
            <a:r>
              <a:rPr lang="zh-CN" altLang="en-US" sz="5330" b="1" dirty="0" smtClean="0">
                <a:sym typeface="+mn-ea"/>
              </a:rPr>
              <a:t>题型一  阅读理解</a:t>
            </a:r>
            <a:r>
              <a:rPr lang="en-US" altLang="zh-CN" sz="5330" b="1" dirty="0" smtClean="0">
                <a:sym typeface="+mn-ea"/>
              </a:rPr>
              <a:t>(</a:t>
            </a:r>
            <a:r>
              <a:rPr lang="zh-CN" altLang="zh-CN" sz="5330" b="1" dirty="0" smtClean="0">
                <a:sym typeface="+mn-ea"/>
              </a:rPr>
              <a:t>细节理解题</a:t>
            </a:r>
            <a:r>
              <a:rPr lang="en-US" altLang="zh-CN" sz="5330" b="1" dirty="0" smtClean="0">
                <a:sym typeface="+mn-ea"/>
              </a:rPr>
              <a:t>)</a:t>
            </a:r>
          </a:p>
        </p:txBody>
      </p:sp>
      <p:sp>
        <p:nvSpPr>
          <p:cNvPr id="3" name="副标题 2"/>
          <p:cNvSpPr>
            <a:spLocks noGrp="1"/>
          </p:cNvSpPr>
          <p:nvPr>
            <p:ph type="subTitle" idx="1"/>
          </p:nvPr>
        </p:nvSpPr>
        <p:spPr>
          <a:xfrm>
            <a:off x="621010" y="143340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第三部分  高考题型突破</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7520" y="366395"/>
            <a:ext cx="11237595" cy="5262245"/>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庖丁解牛</a:t>
            </a:r>
            <a:endParaRPr sz="280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▶重难词汇</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valid </a:t>
            </a:r>
            <a:r>
              <a:rPr sz="2800" i="1">
                <a:latin typeface="微软雅黑" panose="020B0503020204020204" charset="-122"/>
                <a:ea typeface="微软雅黑" panose="020B0503020204020204" charset="-122"/>
                <a:cs typeface="微软雅黑" panose="020B0503020204020204" charset="-122"/>
              </a:rPr>
              <a:t>adj</a:t>
            </a:r>
            <a:r>
              <a:rPr sz="2800">
                <a:latin typeface="微软雅黑" panose="020B0503020204020204" charset="-122"/>
                <a:ea typeface="微软雅黑" panose="020B0503020204020204" charset="-122"/>
                <a:cs typeface="微软雅黑" panose="020B0503020204020204" charset="-122"/>
              </a:rPr>
              <a:t>. 有效的                               guarantee </a:t>
            </a:r>
            <a:r>
              <a:rPr sz="2800" i="1">
                <a:latin typeface="微软雅黑" panose="020B0503020204020204" charset="-122"/>
                <a:ea typeface="微软雅黑" panose="020B0503020204020204" charset="-122"/>
                <a:cs typeface="微软雅黑" panose="020B0503020204020204" charset="-122"/>
              </a:rPr>
              <a:t>n</a:t>
            </a:r>
            <a:r>
              <a:rPr sz="2800">
                <a:latin typeface="微软雅黑" panose="020B0503020204020204" charset="-122"/>
                <a:ea typeface="微软雅黑" panose="020B0503020204020204" charset="-122"/>
                <a:cs typeface="微软雅黑" panose="020B0503020204020204" charset="-122"/>
              </a:rPr>
              <a:t>. 保证,担保</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additional </a:t>
            </a:r>
            <a:r>
              <a:rPr sz="2800" i="1">
                <a:latin typeface="微软雅黑" panose="020B0503020204020204" charset="-122"/>
                <a:ea typeface="微软雅黑" panose="020B0503020204020204" charset="-122"/>
                <a:cs typeface="微软雅黑" panose="020B0503020204020204" charset="-122"/>
              </a:rPr>
              <a:t>adj.</a:t>
            </a:r>
            <a:r>
              <a:rPr sz="2800">
                <a:latin typeface="微软雅黑" panose="020B0503020204020204" charset="-122"/>
                <a:ea typeface="微软雅黑" panose="020B0503020204020204" charset="-122"/>
                <a:cs typeface="微软雅黑" panose="020B0503020204020204" charset="-122"/>
              </a:rPr>
              <a:t>额外的                        access </a:t>
            </a:r>
            <a:r>
              <a:rPr sz="2800" i="1">
                <a:latin typeface="微软雅黑" panose="020B0503020204020204" charset="-122"/>
                <a:ea typeface="微软雅黑" panose="020B0503020204020204" charset="-122"/>
                <a:cs typeface="微软雅黑" panose="020B0503020204020204" charset="-122"/>
              </a:rPr>
              <a:t>n</a:t>
            </a:r>
            <a:r>
              <a:rPr sz="2800">
                <a:latin typeface="微软雅黑" panose="020B0503020204020204" charset="-122"/>
                <a:ea typeface="微软雅黑" panose="020B0503020204020204" charset="-122"/>
                <a:cs typeface="微软雅黑" panose="020B0503020204020204" charset="-122"/>
              </a:rPr>
              <a:t>.通道,入径</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assistance </a:t>
            </a:r>
            <a:r>
              <a:rPr sz="2800" i="1">
                <a:latin typeface="微软雅黑" panose="020B0503020204020204" charset="-122"/>
                <a:ea typeface="微软雅黑" panose="020B0503020204020204" charset="-122"/>
                <a:cs typeface="微软雅黑" panose="020B0503020204020204" charset="-122"/>
              </a:rPr>
              <a:t>n</a:t>
            </a:r>
            <a:r>
              <a:rPr sz="2800">
                <a:latin typeface="微软雅黑" panose="020B0503020204020204" charset="-122"/>
                <a:ea typeface="微软雅黑" panose="020B0503020204020204" charset="-122"/>
                <a:cs typeface="微软雅黑" panose="020B0503020204020204" charset="-122"/>
              </a:rPr>
              <a:t>.帮助,援助</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▶词块积累</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in possession of 拥有</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make every effort to do sth. 尽一切努力做某事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396875"/>
            <a:ext cx="11512550" cy="332295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▶难句突破</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句式分析:While在此引导让步状语从句,从句中的as scheduled是方式状语从句的省略,省略了trains are。</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句意:尽管昆士兰铁路尽一切努力确保列车按时刻表运行,但不能保证列车之间或列车服务系统和公共汽车服务系统之间的衔接。</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151765"/>
            <a:ext cx="11619230" cy="655447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解题思路</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21.C　直接信息题。根据题干中的关键信息"ticket information"可迅速定位到第一段的第二句"For ticket information, please ask at your local station or call 13 12 30",因此选C。</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22.B　直接信息题。根据题干中的关键信息"lost property office"可迅速定位到第三段的第二句"The lost property office is open Monday to Friday 7:30 am to 5:00 pm and is located(位于) at Roma Street station",因此选B。</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23.B　直接信息题。根据题干信息"Central"和"Varsity Lakes"可迅速定位到文中火车时刻表格里的发车时间"7:29 pm",因此选B。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151765"/>
            <a:ext cx="11619230" cy="655447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Passage 2　[2020新高考Ⅰ(山东),B]</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语篇类型:记叙文　主题:努力自有回报　词数:314　难度:★★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建议时间:6分钟</a:t>
            </a:r>
          </a:p>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高考真题</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Jennifer Mauer has needed more willpower than the typical college student to pursue her goal of earning a nursing degree. That willpower bore fruit when Jennifer graduated from University of Wisconsin-Eau Claire and became the first in her large family to earn a bachelor</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lang="zh-CN" sz="2800">
                <a:solidFill>
                  <a:schemeClr val="tx1"/>
                </a:solidFill>
                <a:latin typeface="微软雅黑" panose="020B0503020204020204" charset="-122"/>
                <a:ea typeface="微软雅黑" panose="020B0503020204020204" charset="-122"/>
                <a:cs typeface="微软雅黑" panose="020B0503020204020204" charset="-122"/>
              </a:rPr>
              <a:t>s degree.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Mauer, of Edgar, Wisconsin, grew up on a farm in a family of 10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151765"/>
            <a:ext cx="11619230" cy="6554470"/>
          </a:xfrm>
          <a:prstGeom prst="rect">
            <a:avLst/>
          </a:prstGeom>
          <a:noFill/>
          <a:ln w="9525">
            <a:noFill/>
          </a:ln>
        </p:spPr>
        <p:txBody>
          <a:bodyPr wrap="square">
            <a:spAutoFit/>
          </a:bodyPr>
          <a:lstStyle/>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children. Her dad worked at a job away from the farm, and her mother ran the farm with the kids. </a:t>
            </a:r>
            <a:r>
              <a:rPr lang="zh-CN" sz="2800" u="sng">
                <a:solidFill>
                  <a:schemeClr val="tx1"/>
                </a:solidFill>
                <a:latin typeface="微软雅黑" panose="020B0503020204020204" charset="-122"/>
                <a:ea typeface="微软雅黑" panose="020B0503020204020204" charset="-122"/>
                <a:cs typeface="微软雅黑" panose="020B0503020204020204" charset="-122"/>
              </a:rPr>
              <a:t>After high school, Jennifer attended a local technical college, working to pay her tuition(学费), because there was no extra money set aside for a college education.</a:t>
            </a:r>
            <a:r>
              <a:rPr lang="zh-CN" sz="2800">
                <a:solidFill>
                  <a:schemeClr val="tx1"/>
                </a:solidFill>
                <a:latin typeface="微软雅黑" panose="020B0503020204020204" charset="-122"/>
                <a:ea typeface="微软雅黑" panose="020B0503020204020204" charset="-122"/>
                <a:cs typeface="微软雅黑" panose="020B0503020204020204" charset="-122"/>
              </a:rPr>
              <a:t> After graduation, she worked to help her sisters and brothers pay for their schooling.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Jennifer now is married and has three children of her own. She decided to go back to college to advance her career and to be able to better support her family while doing something she loves:nursing. She chose the UW-Eau Claire program at Ministry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151765"/>
            <a:ext cx="11619230" cy="6554470"/>
          </a:xfrm>
          <a:prstGeom prst="rect">
            <a:avLst/>
          </a:prstGeom>
          <a:noFill/>
          <a:ln w="9525">
            <a:noFill/>
          </a:ln>
        </p:spPr>
        <p:txBody>
          <a:bodyPr wrap="square">
            <a:spAutoFit/>
          </a:bodyPr>
          <a:lstStyle/>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Saint Joseph</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lang="zh-CN" sz="2800">
                <a:solidFill>
                  <a:schemeClr val="tx1"/>
                </a:solidFill>
                <a:latin typeface="微软雅黑" panose="020B0503020204020204" charset="-122"/>
                <a:ea typeface="微软雅黑" panose="020B0503020204020204" charset="-122"/>
                <a:cs typeface="微软雅黑" panose="020B0503020204020204" charset="-122"/>
              </a:rPr>
              <a:t>s Hospital in Marshfield because she was able to pursue her four-year degree close to home. She could drive to class and be home in the evening to help with her kids. Jennifer received great support from her family as she worked to earn her degree: Her husband worked two jobs to cover the bills, and her 68-year-old mother helped take care of the children at times.</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Through it all, she remained in good academic standing and graduated with honors. Jennifer sacrificed(牺牲) to achieve her goal, giving up many nights with her kids and missing important events to study. "Some nights my heart was breaking to have to pick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151765"/>
            <a:ext cx="11619230" cy="6554470"/>
          </a:xfrm>
          <a:prstGeom prst="rect">
            <a:avLst/>
          </a:prstGeom>
          <a:noFill/>
          <a:ln w="9525">
            <a:noFill/>
          </a:ln>
        </p:spPr>
        <p:txBody>
          <a:bodyPr wrap="square">
            <a:spAutoFit/>
          </a:bodyPr>
          <a:lstStyle/>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between my kids and studying for exams or papers," she says. However, her children have learned an important lesson witnessing their mother earn her degree. Jennifer is a first-generation graduate and an inspiration to her family — and that</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lang="zh-CN" sz="2800">
                <a:solidFill>
                  <a:schemeClr val="tx1"/>
                </a:solidFill>
                <a:latin typeface="微软雅黑" panose="020B0503020204020204" charset="-122"/>
                <a:ea typeface="微软雅黑" panose="020B0503020204020204" charset="-122"/>
                <a:cs typeface="微软雅黑" panose="020B0503020204020204" charset="-122"/>
              </a:rPr>
              <a:t>s pretty powerful.</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4.What did Jennifer do after high school?</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A. She helped her dad with his work.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B. She ran the family farm on her own.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C. She supported herself through college.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D. She taught her sisters and brothers at home.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151765"/>
            <a:ext cx="11619230" cy="6554470"/>
          </a:xfrm>
          <a:prstGeom prst="rect">
            <a:avLst/>
          </a:prstGeom>
          <a:noFill/>
          <a:ln w="9525">
            <a:noFill/>
          </a:ln>
        </p:spPr>
        <p:txBody>
          <a:bodyPr wrap="square">
            <a:spAutoFit/>
          </a:bodyPr>
          <a:lstStyle/>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5.Why did Jennifer choose the program at Ministry Saint Joseph</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lang="zh-CN" sz="2800">
                <a:solidFill>
                  <a:schemeClr val="tx1"/>
                </a:solidFill>
                <a:latin typeface="微软雅黑" panose="020B0503020204020204" charset="-122"/>
                <a:ea typeface="微软雅黑" panose="020B0503020204020204" charset="-122"/>
                <a:cs typeface="微软雅黑" panose="020B0503020204020204" charset="-122"/>
              </a:rPr>
              <a:t>s Hospital in Marshfield?</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A. To take care of her kids easily.    B. To learn from the best nurses.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C. To save money for her parents.   D. To find a well-paid job there.</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6.What did Jennifer sacrifice to achieve her goal?</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A. Her health.                                  B. Her time with family.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C. Her reputation.                           D. Her chance of promotion.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7.What can we learn from Jennifer</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lang="zh-CN" sz="2800">
                <a:solidFill>
                  <a:schemeClr val="tx1"/>
                </a:solidFill>
                <a:latin typeface="微软雅黑" panose="020B0503020204020204" charset="-122"/>
                <a:ea typeface="微软雅黑" panose="020B0503020204020204" charset="-122"/>
                <a:cs typeface="微软雅黑" panose="020B0503020204020204" charset="-122"/>
              </a:rPr>
              <a:t>s story?</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A. Time is money.                          B. Love breaks down barriers.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C. Hard work pays off.                   D. Education is the key to success.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304800"/>
            <a:ext cx="11619230" cy="590804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命题分析</a:t>
            </a:r>
            <a:endParaRPr sz="280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▶素养解读</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本文通过讲述Jennifer Mauer在各种不利因素下仍然坚持学习的事迹,告诉考生在困难中坚持学习的重要性,只要坚持努力,付出总会有回报,并引导考生要有吃苦耐劳的精神,要不断挑战自我。</a:t>
            </a:r>
            <a:r>
              <a:rPr lang="zh-CN" sz="2800">
                <a:solidFill>
                  <a:schemeClr val="tx1"/>
                </a:solidFill>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▶试题分析</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前三道题均属于间接信息题。题干的关键信息都能直接在原文中找到,但设置的选项是对原文信息的再加工,因此做题时要注意对比选项与原文信息,并进行语意上的转换。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396875"/>
            <a:ext cx="11619230" cy="590804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庖丁解牛</a:t>
            </a:r>
            <a:endParaRPr sz="280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▶重难词汇</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advance </a:t>
            </a:r>
            <a:r>
              <a:rPr sz="2800" i="1">
                <a:solidFill>
                  <a:schemeClr val="tx1"/>
                </a:solidFill>
                <a:latin typeface="微软雅黑" panose="020B0503020204020204" charset="-122"/>
                <a:ea typeface="微软雅黑" panose="020B0503020204020204" charset="-122"/>
                <a:cs typeface="微软雅黑" panose="020B0503020204020204" charset="-122"/>
              </a:rPr>
              <a:t>vt</a:t>
            </a:r>
            <a:r>
              <a:rPr sz="2800">
                <a:solidFill>
                  <a:schemeClr val="tx1"/>
                </a:solidFill>
                <a:latin typeface="微软雅黑" panose="020B0503020204020204" charset="-122"/>
                <a:ea typeface="微软雅黑" panose="020B0503020204020204" charset="-122"/>
                <a:cs typeface="微软雅黑" panose="020B0503020204020204" charset="-122"/>
              </a:rPr>
              <a:t>.促进,推动          cover </a:t>
            </a:r>
            <a:r>
              <a:rPr sz="2800" i="1">
                <a:solidFill>
                  <a:schemeClr val="tx1"/>
                </a:solidFill>
                <a:latin typeface="微软雅黑" panose="020B0503020204020204" charset="-122"/>
                <a:ea typeface="微软雅黑" panose="020B0503020204020204" charset="-122"/>
                <a:cs typeface="微软雅黑" panose="020B0503020204020204" charset="-122"/>
              </a:rPr>
              <a:t>vt</a:t>
            </a:r>
            <a:r>
              <a:rPr sz="2800">
                <a:solidFill>
                  <a:schemeClr val="tx1"/>
                </a:solidFill>
                <a:latin typeface="微软雅黑" panose="020B0503020204020204" charset="-122"/>
                <a:ea typeface="微软雅黑" panose="020B0503020204020204" charset="-122"/>
                <a:cs typeface="微软雅黑" panose="020B0503020204020204" charset="-122"/>
              </a:rPr>
              <a:t>.足以支付,够付</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standing </a:t>
            </a:r>
            <a:r>
              <a:rPr sz="2800" i="1">
                <a:solidFill>
                  <a:schemeClr val="tx1"/>
                </a:solidFill>
                <a:latin typeface="微软雅黑" panose="020B0503020204020204" charset="-122"/>
                <a:ea typeface="微软雅黑" panose="020B0503020204020204" charset="-122"/>
                <a:cs typeface="微软雅黑" panose="020B0503020204020204" charset="-122"/>
              </a:rPr>
              <a:t>n</a:t>
            </a:r>
            <a:r>
              <a:rPr sz="2800">
                <a:solidFill>
                  <a:schemeClr val="tx1"/>
                </a:solidFill>
                <a:latin typeface="微软雅黑" panose="020B0503020204020204" charset="-122"/>
                <a:ea typeface="微软雅黑" panose="020B0503020204020204" charset="-122"/>
                <a:cs typeface="微软雅黑" panose="020B0503020204020204" charset="-122"/>
              </a:rPr>
              <a:t>.名声,地位          witness </a:t>
            </a:r>
            <a:r>
              <a:rPr sz="2800" i="1">
                <a:solidFill>
                  <a:schemeClr val="tx1"/>
                </a:solidFill>
                <a:latin typeface="微软雅黑" panose="020B0503020204020204" charset="-122"/>
                <a:ea typeface="微软雅黑" panose="020B0503020204020204" charset="-122"/>
                <a:cs typeface="微软雅黑" panose="020B0503020204020204" charset="-122"/>
              </a:rPr>
              <a:t>vt</a:t>
            </a:r>
            <a:r>
              <a:rPr sz="2800">
                <a:solidFill>
                  <a:schemeClr val="tx1"/>
                </a:solidFill>
                <a:latin typeface="微软雅黑" panose="020B0503020204020204" charset="-122"/>
                <a:ea typeface="微软雅黑" panose="020B0503020204020204" charset="-122"/>
                <a:cs typeface="微软雅黑" panose="020B0503020204020204" charset="-122"/>
              </a:rPr>
              <a:t>. 见证</a:t>
            </a:r>
          </a:p>
          <a:p>
            <a:pPr indent="0" algn="just" fontAlgn="auto">
              <a:lnSpc>
                <a:spcPct val="150000"/>
              </a:lnSpc>
            </a:pPr>
            <a:endParaRPr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▶词块积累</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bear fruit 取得成果,成功      set aside 留出,省出(钱或时间)</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earn one</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a:t>
            </a:r>
            <a:r>
              <a:rPr sz="2800">
                <a:solidFill>
                  <a:schemeClr val="tx1"/>
                </a:solidFill>
                <a:latin typeface="微软雅黑" panose="020B0503020204020204" charset="-122"/>
                <a:ea typeface="微软雅黑" panose="020B0503020204020204" charset="-122"/>
                <a:cs typeface="微软雅黑" panose="020B0503020204020204" charset="-122"/>
              </a:rPr>
              <a:t>s degree 获得文凭</a:t>
            </a:r>
            <a:r>
              <a:rPr lang="zh-CN" sz="2800">
                <a:solidFill>
                  <a:schemeClr val="tx1"/>
                </a:solidFill>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endParaRPr lang="zh-CN"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2092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高考帮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备考方向导航</a:t>
            </a:r>
          </a:p>
        </p:txBody>
      </p:sp>
      <p:sp>
        <p:nvSpPr>
          <p:cNvPr id="16" name="矩形 15">
            <a:hlinkClick r:id="rId2" action="ppaction://hlinksldjump"/>
          </p:cNvPr>
          <p:cNvSpPr/>
          <p:nvPr/>
        </p:nvSpPr>
        <p:spPr>
          <a:xfrm>
            <a:off x="689610" y="1769110"/>
            <a:ext cx="10065385" cy="1306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析考情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题型突破</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链高考 </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真题探究</a:t>
            </a:r>
          </a:p>
        </p:txBody>
      </p:sp>
      <p:sp>
        <p:nvSpPr>
          <p:cNvPr id="2" name="矩形 1">
            <a:hlinkClick r:id="" action="ppaction://noaction"/>
          </p:cNvPr>
          <p:cNvSpPr/>
          <p:nvPr/>
        </p:nvSpPr>
        <p:spPr>
          <a:xfrm>
            <a:off x="689450" y="364408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610" y="4192270"/>
            <a:ext cx="10065385" cy="12807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直接信息题</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间接信息题</a:t>
            </a:r>
            <a:endParaRPr sz="2800" dirty="0">
              <a:solidFill>
                <a:schemeClr val="tx1">
                  <a:lumMod val="95000"/>
                  <a:lumOff val="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396875"/>
            <a:ext cx="11619230" cy="526224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▶难句突破</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句式分析:本句是一个主从复合句,主句中的"working to pay her tuition(学费)"是动词-ing短语作伴随状语;because引导原因状语从句,从句中使用了there be句型,句中的"set aside for a college education"是过去分词短语作后置定语,修饰extra money。</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句意:高中毕业之后,Jennifer上了一所当地的工学院,自己打工以支付学费,因为当时家里没有余钱供她上大学。</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7020" y="151765"/>
            <a:ext cx="11619230" cy="6554470"/>
          </a:xfrm>
          <a:prstGeom prst="rect">
            <a:avLst/>
          </a:prstGeom>
          <a:noFill/>
          <a:ln w="9525">
            <a:noFill/>
          </a:ln>
        </p:spPr>
        <p:txBody>
          <a:bodyPr wrap="square">
            <a:spAutoFit/>
          </a:bodyPr>
          <a:lstStyle/>
          <a:p>
            <a:pPr indent="0" algn="just"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解题思路</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4.C　间接信息题。根据题干中的关键信息"after high school"可定位到第二段中的"Jennifer attended a local technical college, working to pay her tuition(学费)", 由此可知,Jennifer高中毕业后上了工学院,且自己打工挣学费,这与C项"她自食其力读完大学"含义一致。故选C。</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5.A　间接信息题。根据题干关键信息可定位到第三段中的"She chose the UW-Eau Claire program at Ministry Saint Joseph</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 Hospital in Marshfield because she was able to pursue her four-year degree close to home...help with her kids",由此可知,Jennifer选择离家近的"UW-Eau Claire"项目,是为了在学习的同时可以照顾到孩子,故选A。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6385" y="443230"/>
            <a:ext cx="11619230" cy="526224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6.B　间接信息题。根据题干中的关键信息"sacrifice to achieve her goal"可定位到第四段中的"Jennifer sacrificed(牺牲) to achieve her goal, giving up many nights with her kids and missing important events to study",对比选项可知,B项中的time暗指文中的nights,family暗指文中的kids,故选B。</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7.C　推理判断题。文章介绍了Jennifer在经济困难的情况下依靠自己完成了学业,婚后她既要照顾家庭又想深造,在这种情况下,她努力付出,最终实现了目标。她的经历表明,一个人的努力付出是会有回报的,故选C。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51954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直接信息题</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间接信息题</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13885" cy="67691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直接信息题</a:t>
            </a:r>
          </a:p>
        </p:txBody>
      </p:sp>
      <p:sp>
        <p:nvSpPr>
          <p:cNvPr id="100" name="文本框 99"/>
          <p:cNvSpPr txBox="1"/>
          <p:nvPr/>
        </p:nvSpPr>
        <p:spPr>
          <a:xfrm>
            <a:off x="344170" y="929005"/>
            <a:ext cx="11447780" cy="332295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直接信息题的特点是在原文中可以找到和选项信息几乎一样的短语或句子,考题常常针对文中某一特定的信息,比如时间、地点、人物、机构、名称等来设题。因为这类信息多属表层信息,所以题目难度一般不会太大,多见于应用文中。</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题干定位法</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2" name="图片 1"/>
          <p:cNvPicPr>
            <a:picLocks noChangeAspect="1"/>
          </p:cNvPicPr>
          <p:nvPr/>
        </p:nvPicPr>
        <p:blipFill>
          <a:blip r:embed="rId2"/>
          <a:stretch>
            <a:fillRect/>
          </a:stretch>
        </p:blipFill>
        <p:spPr>
          <a:xfrm>
            <a:off x="344170" y="4251960"/>
            <a:ext cx="8576945" cy="18923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655447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[2020全国Ⅱ,A]</a:t>
            </a:r>
          </a:p>
          <a:p>
            <a:pPr indent="0" algn="ctr"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The Lake District Attractions Guide</a:t>
            </a:r>
          </a:p>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Dalemain Mansion &amp; Historic Gardens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History, Culture &amp; Landscape(景观). Discover and enjoy 4 centuries of history, 5 acres of celebrated and award-winning gardens with parkland walk. Owned by the Hasell family since 1679, home to the International Marmalade Festival. Gifts and antiques, plant sales, museums &amp; Mediaeval Hall Tearoom.</a:t>
            </a:r>
          </a:p>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Open</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29 Mar-29 Oct, Sun to Thurs.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Tearoom, Gardens &amp; Gift Shop</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10.30-17.00(16.00 in Oct).</a:t>
            </a:r>
          </a:p>
        </p:txBody>
      </p:sp>
      <p:pic>
        <p:nvPicPr>
          <p:cNvPr id="57" name="新典例.jpg" descr="id:2147501944;FounderCES"/>
          <p:cNvPicPr>
            <a:picLocks noChangeAspect="1"/>
          </p:cNvPicPr>
          <p:nvPr/>
        </p:nvPicPr>
        <p:blipFill>
          <a:blip r:embed="rId3"/>
          <a:stretch>
            <a:fillRect/>
          </a:stretch>
        </p:blipFill>
        <p:spPr>
          <a:xfrm>
            <a:off x="318770" y="36957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6580505"/>
          </a:xfrm>
          <a:prstGeom prst="rect">
            <a:avLst/>
          </a:prstGeom>
          <a:noFill/>
        </p:spPr>
        <p:txBody>
          <a:bodyPr wrap="square" rtlCol="0">
            <a:spAutoFit/>
          </a:bodyPr>
          <a:lstStyle/>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House</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11.15-16.00(15.00 in Oct).</a:t>
            </a:r>
          </a:p>
          <a:p>
            <a:pPr indent="0" algn="just" fontAlgn="auto">
              <a:lnSpc>
                <a:spcPts val="46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Town</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Pooley Bridge &amp; Penrith</a:t>
            </a:r>
          </a:p>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gn="just" fontAlgn="auto">
              <a:lnSpc>
                <a:spcPts val="46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Dove Cottage &amp; The Wordsworth Museum</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Discover William Wordsworth</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inspirational home. Take a tour of his Lakeland cottage, walk through his hillside garden and explore the riches of the collection in the Museum. Visit the shop and relax in the café. Exhibitions, events and family activities throughout the year.</a:t>
            </a:r>
          </a:p>
          <a:p>
            <a:pPr indent="0" algn="just" fontAlgn="auto">
              <a:lnSpc>
                <a:spcPts val="46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Open</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Daily, 09.30-17.30 (last admission 17.00).</a:t>
            </a:r>
          </a:p>
          <a:p>
            <a:pPr indent="0" algn="just" fontAlgn="auto">
              <a:lnSpc>
                <a:spcPts val="46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Town</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Grasmere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77190"/>
            <a:ext cx="11702415" cy="5262245"/>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21.When is the House at Dalemain Mansion &amp; Historic Gardens open on Sundays in July?</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09.30-17.30.	    B. 10.30-16.00.</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11.15-16.00.	    D. 12.00-16.30.</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23.Where should visitors go if they want to explore Wordsworth</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life?</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Penrith.	            B. Kendal.</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Carlisle.	            D. Grasmere.</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1470" y="478790"/>
            <a:ext cx="11702415" cy="3969385"/>
          </a:xfrm>
          <a:prstGeom prst="rect">
            <a:avLst/>
          </a:prstGeom>
          <a:noFill/>
        </p:spPr>
        <p:txBody>
          <a:bodyPr wrap="square" rtlCol="0">
            <a:spAutoFit/>
          </a:bodyPr>
          <a:lstStyle/>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21.根据题干中的"Dalemain Mansion &amp; Historic Gardens"可迅速定位到选文第一部分,再根据题干中的关键词"House"可直接锁定原文相关信息"</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House</a:t>
            </a:r>
            <a:r>
              <a:rPr sz="2800">
                <a:solidFill>
                  <a:srgbClr val="000000"/>
                </a:solidFill>
                <a:latin typeface="微软雅黑" panose="020B0503020204020204" charset="-122"/>
                <a:ea typeface="微软雅黑" panose="020B0503020204020204" charset="-122"/>
                <a:cs typeface="微软雅黑" panose="020B0503020204020204" charset="-122"/>
                <a:sym typeface="+mn-ea"/>
              </a:rPr>
              <a:t>:11.15-16.00 (15.00 in Oct)",故选C。</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23.题目询问游客想要了解Wordsworth的生活应该去哪里?根据题干中的"Wordsworth</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s"可定位到选文第二部分,再由本部分中的"</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Town</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Grasmere"可知,本题应选D。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1388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间接信息题</a:t>
            </a:r>
          </a:p>
        </p:txBody>
      </p:sp>
      <p:sp>
        <p:nvSpPr>
          <p:cNvPr id="100" name="文本框 99"/>
          <p:cNvSpPr txBox="1"/>
          <p:nvPr/>
        </p:nvSpPr>
        <p:spPr>
          <a:xfrm>
            <a:off x="344170" y="808990"/>
            <a:ext cx="11447780" cy="396938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命题角度1　词语替换类细节题</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该类题的特点是试题题干或选项中的关键词语通常使用同义词或近义词甚至反义词来替换文中的相关细节信息,例如,使用book对文中的reserve进行同义转换,用less different对文中的more in common进行同义转换。</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b="1">
                <a:latin typeface="微软雅黑" panose="020B0503020204020204" charset="-122"/>
                <a:ea typeface="微软雅黑" panose="020B0503020204020204" charset="-122"/>
                <a:cs typeface="微软雅黑" panose="020B0503020204020204" charset="-122"/>
                <a:sym typeface="+mn-ea"/>
              </a:rPr>
              <a:t>词语复现法</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3" name="图片 2"/>
          <p:cNvPicPr>
            <a:picLocks noChangeAspect="1"/>
          </p:cNvPicPr>
          <p:nvPr/>
        </p:nvPicPr>
        <p:blipFill>
          <a:blip r:embed="rId2"/>
          <a:stretch>
            <a:fillRect/>
          </a:stretch>
        </p:blipFill>
        <p:spPr>
          <a:xfrm>
            <a:off x="344170" y="4791075"/>
            <a:ext cx="9062085" cy="18643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2" name="文本框 1"/>
          <p:cNvSpPr txBox="1"/>
          <p:nvPr/>
        </p:nvSpPr>
        <p:spPr>
          <a:xfrm>
            <a:off x="389255" y="902970"/>
            <a:ext cx="10730865" cy="5262245"/>
          </a:xfrm>
          <a:prstGeom prst="rect">
            <a:avLst/>
          </a:prstGeom>
          <a:noFill/>
        </p:spPr>
        <p:txBody>
          <a:bodyPr wrap="square" rtlCol="0">
            <a:spAutoFit/>
          </a:bodyPr>
          <a:lstStyle/>
          <a:p>
            <a:pPr fontAlgn="auto">
              <a:lnSpc>
                <a:spcPct val="150000"/>
              </a:lnSpc>
            </a:pPr>
            <a:r>
              <a:rPr lang="zh-CN" altLang="zh-CN" sz="2800">
                <a:latin typeface="微软雅黑" panose="020B0503020204020204" charset="-122"/>
                <a:ea typeface="微软雅黑" panose="020B0503020204020204" charset="-122"/>
                <a:cs typeface="微软雅黑" panose="020B0503020204020204" charset="-122"/>
              </a:rPr>
              <a:t>课标要求</a:t>
            </a:r>
          </a:p>
          <a:p>
            <a:pPr fontAlgn="auto">
              <a:lnSpc>
                <a:spcPct val="150000"/>
              </a:lnSpc>
            </a:pPr>
            <a:r>
              <a:rPr lang="zh-CN" altLang="zh-CN" sz="2800">
                <a:latin typeface="微软雅黑" panose="020B0503020204020204" charset="-122"/>
                <a:ea typeface="微软雅黑" panose="020B0503020204020204" charset="-122"/>
                <a:cs typeface="微软雅黑" panose="020B0503020204020204" charset="-122"/>
              </a:rPr>
              <a:t>1.阅读理解旨在考查考生理解不同题材和体裁的书面材料以及从中获取信息的能力。</a:t>
            </a:r>
          </a:p>
          <a:p>
            <a:pPr fontAlgn="auto">
              <a:lnSpc>
                <a:spcPct val="150000"/>
              </a:lnSpc>
            </a:pPr>
            <a:r>
              <a:rPr lang="zh-CN" altLang="zh-CN" sz="2800">
                <a:latin typeface="微软雅黑" panose="020B0503020204020204" charset="-122"/>
                <a:ea typeface="微软雅黑" panose="020B0503020204020204" charset="-122"/>
                <a:cs typeface="微软雅黑" panose="020B0503020204020204" charset="-122"/>
              </a:rPr>
              <a:t>2.要求考生能读懂有关日常生活的简短文字材料,例如公告、说明、广告以及书、报纸、杂志中关于一般性话题的简短文段。</a:t>
            </a:r>
          </a:p>
          <a:p>
            <a:pPr fontAlgn="auto">
              <a:lnSpc>
                <a:spcPct val="150000"/>
              </a:lnSpc>
            </a:pPr>
            <a:r>
              <a:rPr lang="zh-CN" altLang="zh-CN" sz="2800">
                <a:latin typeface="微软雅黑" panose="020B0503020204020204" charset="-122"/>
                <a:ea typeface="微软雅黑" panose="020B0503020204020204" charset="-122"/>
                <a:cs typeface="微软雅黑" panose="020B0503020204020204" charset="-122"/>
              </a:rPr>
              <a:t>3.考生应能:理解主旨要义;理解文中具体信息;根据上下文推断单词和短语的含义;做出判断和推理;理解文章的基本结构;理解作者的意图、观点和态度。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655447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[2017乙卷(全国Ⅰ),A]...</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Support Pacific Science Center</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Since 1962, Pacific Science Center has been inspiring a passion(热情)for discovery and lifelong learning in science, math and technology. Today, Pacific Science Center serves more than 1.3 million people a year and brings inquiry-based science education to classrooms and community events all over Washington State.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an amazing accomplishment and one we cannot achieve without generous support from individuals, corporations, and other social organizations. Visit pacificsciencecenter.org to find various ways </a:t>
            </a:r>
          </a:p>
        </p:txBody>
      </p:sp>
      <p:pic>
        <p:nvPicPr>
          <p:cNvPr id="57" name="新典例.jpg" descr="id:2147501944;FounderCES"/>
          <p:cNvPicPr>
            <a:picLocks noChangeAspect="1"/>
          </p:cNvPicPr>
          <p:nvPr/>
        </p:nvPicPr>
        <p:blipFill>
          <a:blip r:embed="rId3"/>
          <a:stretch>
            <a:fillRect/>
          </a:stretch>
        </p:blipFill>
        <p:spPr>
          <a:xfrm>
            <a:off x="318770" y="36957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334645"/>
            <a:ext cx="11702415" cy="5908040"/>
          </a:xfrm>
          <a:prstGeom prst="rect">
            <a:avLst/>
          </a:prstGeom>
          <a:noFill/>
        </p:spPr>
        <p:txBody>
          <a:bodyPr wrap="square" rtlCol="0">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you can support Pacific Science Center.</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22.What does Pacific Science Center do for schools?　　　　 　　　　　　　　　　　　</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Train science teachers.             </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 Distribute science books.</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Inspire scientific research.        </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 Take science to the classroom.</a:t>
            </a:r>
          </a:p>
          <a:p>
            <a:pPr indent="0" algn="just"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题干中的关键词"schools"在文中并未出现,但"... brings inquiry-based science education to classrooms"中的"classrooms"与schools相互关联。将其与选项比对可知,本题应选D。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50215"/>
            <a:ext cx="11702415" cy="3969385"/>
          </a:xfrm>
          <a:prstGeom prst="rect">
            <a:avLst/>
          </a:prstGeom>
          <a:noFill/>
        </p:spPr>
        <p:txBody>
          <a:bodyPr wrap="square" rtlCol="0">
            <a:spAutoFit/>
          </a:bodyPr>
          <a:lstStyle/>
          <a:p>
            <a:pPr indent="0" algn="just"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命题角度2　数字计算类细节题</a:t>
            </a:r>
          </a:p>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此类题要求考生对具体细节信息,尤其是年龄、时间、数量等数字信息进行加工,但此类试题的重点不在于计算,而在于考查考生对具体信息的处理能力,故试题设置的计算一般比较简单。</a:t>
            </a:r>
          </a:p>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b="1">
                <a:latin typeface="微软雅黑" panose="020B0503020204020204" charset="-122"/>
                <a:ea typeface="微软雅黑" panose="020B0503020204020204" charset="-122"/>
                <a:cs typeface="微软雅黑" panose="020B0503020204020204" charset="-122"/>
                <a:sym typeface="+mn-ea"/>
              </a:rPr>
              <a:t>查读分析法</a:t>
            </a:r>
          </a:p>
          <a:p>
            <a:pPr indent="0" algn="just"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3"/>
          <a:stretch>
            <a:fillRect/>
          </a:stretch>
        </p:blipFill>
        <p:spPr>
          <a:xfrm>
            <a:off x="245110" y="3961765"/>
            <a:ext cx="8780145" cy="19069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638048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[2018全国Ⅰ,C]...</a:t>
            </a:r>
          </a:p>
          <a:p>
            <a:pPr indent="0" algn="just" fontAlgn="auto">
              <a:lnSpc>
                <a:spcPts val="44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spc="-50">
                <a:solidFill>
                  <a:srgbClr val="000000"/>
                </a:solidFill>
                <a:uFillTx/>
                <a:latin typeface="微软雅黑" panose="020B0503020204020204" charset="-122"/>
                <a:ea typeface="微软雅黑" panose="020B0503020204020204" charset="-122"/>
                <a:cs typeface="微软雅黑" panose="020B0503020204020204" charset="-122"/>
                <a:sym typeface="+mn-ea"/>
              </a:rPr>
              <a:t>At present, the world has about 6,800 languages. The distribution of these languages is hugely uneven. The general rule is that mild zones have relatively few languages, often spoken by many people, while hot, wet zones have lots, often spoken by small numbers. Europe has only around 200 languages; the Americas about 1,000; Africa 2,400; and Asia and the Pacific perhaps 3,200, of which Papua New Guinea alone accounts for well over 800. The median number(中位数) of speakers is a mere 6,000, which means that half the world</a:t>
            </a:r>
            <a:r>
              <a:rPr lang="en-US" altLang="zh-CN" sz="2800" spc="-5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sz="2800" spc="-50">
                <a:solidFill>
                  <a:srgbClr val="000000"/>
                </a:solidFill>
                <a:uFillTx/>
                <a:latin typeface="微软雅黑" panose="020B0503020204020204" charset="-122"/>
                <a:ea typeface="微软雅黑" panose="020B0503020204020204" charset="-122"/>
                <a:cs typeface="微软雅黑" panose="020B0503020204020204" charset="-122"/>
                <a:sym typeface="+mn-ea"/>
              </a:rPr>
              <a:t>s languages are spoken by fewer people than that.</a:t>
            </a:r>
          </a:p>
          <a:p>
            <a:pPr indent="0" algn="just" fontAlgn="auto">
              <a:lnSpc>
                <a:spcPts val="4400"/>
              </a:lnSpc>
            </a:pPr>
            <a:r>
              <a:rPr sz="2800" spc="-50">
                <a:solidFill>
                  <a:srgbClr val="000000"/>
                </a:solidFill>
                <a:uFillTx/>
                <a:latin typeface="微软雅黑" panose="020B0503020204020204" charset="-122"/>
                <a:ea typeface="微软雅黑" panose="020B0503020204020204" charset="-122"/>
                <a:cs typeface="微软雅黑" panose="020B0503020204020204" charset="-122"/>
                <a:sym typeface="+mn-ea"/>
              </a:rPr>
              <a:t>      ...</a:t>
            </a:r>
          </a:p>
        </p:txBody>
      </p:sp>
      <p:pic>
        <p:nvPicPr>
          <p:cNvPr id="57" name="新典例.jpg" descr="id:2147501944;FounderCES"/>
          <p:cNvPicPr>
            <a:picLocks noChangeAspect="1"/>
          </p:cNvPicPr>
          <p:nvPr/>
        </p:nvPicPr>
        <p:blipFill>
          <a:blip r:embed="rId3"/>
          <a:stretch>
            <a:fillRect/>
          </a:stretch>
        </p:blipFill>
        <p:spPr>
          <a:xfrm>
            <a:off x="318770" y="36957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6439535"/>
          </a:xfrm>
          <a:prstGeom prst="rect">
            <a:avLst/>
          </a:prstGeom>
          <a:noFill/>
        </p:spPr>
        <p:txBody>
          <a:bodyPr wrap="square" rtlCol="0">
            <a:spAutoFit/>
          </a:bodyPr>
          <a:lstStyle/>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30.How many languages are spoken by less than 6,000 people at present?</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 About 6,800.	               B. About 3,400.</a:t>
            </a:r>
          </a:p>
          <a:p>
            <a:pPr indent="0" fontAlgn="auto">
              <a:lnSpc>
                <a:spcPts val="45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About 2,400.	               D. About 1,200.</a:t>
            </a:r>
          </a:p>
          <a:p>
            <a:pPr indent="0" algn="just" fontAlgn="auto">
              <a:lnSpc>
                <a:spcPts val="45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题目问的是现在有多少种语言的使用人数少于6 000,根据题干中的数字"6, 000"可快速定位到选段最后一句"The median number (中位数) of speakers is a mere 6,000, which means that half the world</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languages are spoken by fewer people than that",目前全球不同语言使用人数的中位数仅是6 000,这就意味着世界上有一半语言的使用人数不到6 000,再结合选段第一句"At present, the world has about 6,800 languages"可知,该题的答案为大约3 400(6 800÷2)种,故选B。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110" y="450215"/>
            <a:ext cx="11702415" cy="3969385"/>
          </a:xfrm>
          <a:prstGeom prst="rect">
            <a:avLst/>
          </a:prstGeom>
          <a:noFill/>
        </p:spPr>
        <p:txBody>
          <a:bodyPr wrap="square" rtlCol="0">
            <a:spAutoFit/>
          </a:bodyPr>
          <a:lstStyle/>
          <a:p>
            <a:pPr indent="0" algn="just"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命题角度</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solidFill>
                  <a:srgbClr val="FF0000"/>
                </a:solidFill>
                <a:latin typeface="微软雅黑" panose="020B0503020204020204" charset="-122"/>
                <a:ea typeface="微软雅黑" panose="020B0503020204020204" charset="-122"/>
                <a:cs typeface="微软雅黑" panose="020B0503020204020204" charset="-122"/>
                <a:sym typeface="+mn-ea"/>
              </a:rPr>
              <a:t>　信息综合类细节题</a:t>
            </a:r>
          </a:p>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为了增加细节理解题的难度,命题人有时候也会从考查考生信息综合能力的角度来命题,虽然各细节信息在文章中都能找到,但需要考生进行综合分析之后,才能得出答案。</a:t>
            </a:r>
          </a:p>
          <a:p>
            <a:pPr indent="0" algn="just"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b="1">
                <a:latin typeface="微软雅黑" panose="020B0503020204020204" charset="-122"/>
                <a:ea typeface="微软雅黑" panose="020B0503020204020204" charset="-122"/>
                <a:cs typeface="微软雅黑" panose="020B0503020204020204" charset="-122"/>
                <a:sym typeface="+mn-ea"/>
              </a:rPr>
              <a:t>定位甄别法</a:t>
            </a:r>
          </a:p>
          <a:p>
            <a:pPr indent="0" algn="just"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3"/>
          <a:stretch>
            <a:fillRect/>
          </a:stretch>
        </p:blipFill>
        <p:spPr>
          <a:xfrm>
            <a:off x="375285" y="3923665"/>
            <a:ext cx="10283190" cy="19983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655447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[2017乙卷(全国Ⅰ), D]</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 build-it-yourself solar still(蒸馏器) is one of the best ways to obtain drinking water in areas where the liquid is not readily available. Developed by two doctors in the U.S. Department of Agriculture,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an excellent water collector. Unfortunately, you must carry the necessary equipment with you, since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all but</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impossible to find natural substitutes. The only components required, though, are a 5'×5' sheet of clear or slightly milky plastic, six feet of plastic tube, and a container — perhaps just a drinking cup — to catch the water. These pieces can be folded into a neat </a:t>
            </a:r>
          </a:p>
        </p:txBody>
      </p:sp>
      <p:pic>
        <p:nvPicPr>
          <p:cNvPr id="57" name="新典例.jpg" descr="id:2147501944;FounderCES"/>
          <p:cNvPicPr>
            <a:picLocks noChangeAspect="1"/>
          </p:cNvPicPr>
          <p:nvPr/>
        </p:nvPicPr>
        <p:blipFill>
          <a:blip r:embed="rId3"/>
          <a:stretch>
            <a:fillRect/>
          </a:stretch>
        </p:blipFill>
        <p:spPr>
          <a:xfrm>
            <a:off x="318770" y="36957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61290"/>
            <a:ext cx="11702415" cy="6580505"/>
          </a:xfrm>
          <a:prstGeom prst="rect">
            <a:avLst/>
          </a:prstGeom>
          <a:noFill/>
        </p:spPr>
        <p:txBody>
          <a:bodyPr wrap="square" rtlCol="0">
            <a:spAutoFit/>
          </a:bodyPr>
          <a:lstStyle/>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little pack and fastened on your belt.</a:t>
            </a:r>
          </a:p>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32.What do we know about the solar still equipment from the first paragraph?</a:t>
            </a:r>
          </a:p>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delicate.	           B.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expensive.</a:t>
            </a:r>
          </a:p>
          <a:p>
            <a:pPr indent="0" algn="just" fontAlgn="auto">
              <a:lnSpc>
                <a:spcPts val="46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complex.	           D. It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 portable.</a:t>
            </a:r>
          </a:p>
          <a:p>
            <a:pPr indent="0" algn="just" fontAlgn="auto">
              <a:lnSpc>
                <a:spcPts val="46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根据题干中的" the first paragraph"可知解题信息在第一段,从该段的最后一句"These pieces can be folded into a neat little pack and fastened on your belt"可获取解决本题的关键信息, 这种太阳能蒸馏器能折叠,便于携带。delicate易碎的,expensive昂贵的,complex复杂的,portable便携式的。故选D。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7820" y="118110"/>
            <a:ext cx="266255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rPr>
              <a:t>三年考情回顾</a:t>
            </a:r>
          </a:p>
        </p:txBody>
      </p:sp>
      <p:graphicFrame>
        <p:nvGraphicFramePr>
          <p:cNvPr id="7" name="表格 6"/>
          <p:cNvGraphicFramePr/>
          <p:nvPr>
            <p:custDataLst>
              <p:tags r:id="rId1"/>
            </p:custDataLst>
          </p:nvPr>
        </p:nvGraphicFramePr>
        <p:xfrm>
          <a:off x="281623" y="802005"/>
          <a:ext cx="11610975" cy="5826125"/>
        </p:xfrm>
        <a:graphic>
          <a:graphicData uri="http://schemas.openxmlformats.org/drawingml/2006/table">
            <a:tbl>
              <a:tblPr firstRow="1" bandRow="1">
                <a:tableStyleId>{5940675A-B579-460E-94D1-54222C63F5DA}</a:tableStyleId>
              </a:tblPr>
              <a:tblGrid>
                <a:gridCol w="456565"/>
                <a:gridCol w="699135"/>
                <a:gridCol w="361950"/>
                <a:gridCol w="2452370"/>
                <a:gridCol w="2860675"/>
                <a:gridCol w="1311275"/>
                <a:gridCol w="645160"/>
                <a:gridCol w="739775"/>
                <a:gridCol w="697230"/>
                <a:gridCol w="697230"/>
                <a:gridCol w="689610"/>
              </a:tblGrid>
              <a:tr h="304800">
                <a:tc rowSpan="2" gridSpan="3">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hMerge="1">
                  <a:txBody>
                    <a:bodyPr/>
                    <a:lstStyle/>
                    <a:p>
                      <a:endParaRPr lang="zh-CN"/>
                    </a:p>
                  </a:txBody>
                  <a:tcPr/>
                </a:tc>
                <a:tc rowSpan="2"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00000"/>
                      </a:solidFill>
                      <a:prstDash val="dash"/>
                      <a:headEnd type="none" w="med" len="med"/>
                      <a:tailEnd type="none" w="med" len="med"/>
                    </a:lnB>
                  </a:tcPr>
                </a:tc>
                <a:tc rowSpan="2">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主题语境</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语境内容</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语篇类型</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词数</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4">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考点分布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644525">
                <a:tc gridSpan="3"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rgbClr val="000000"/>
                      </a:solidFill>
                      <a:prstDash val="dash"/>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vMerge="1">
                  <a:txBody>
                    <a:bodyPr/>
                    <a:lstStyle/>
                    <a:p>
                      <a:endParaRPr lang="zh-CN"/>
                    </a:p>
                  </a:txBody>
                  <a:tcPr>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tcPr>
                </a:tc>
                <a:tc hMerge="1" vMerge="1">
                  <a:txBody>
                    <a:bodyPr/>
                    <a:lstStyle/>
                    <a:p>
                      <a:endParaRPr lang="zh-CN"/>
                    </a:p>
                  </a:txBody>
                  <a:tcPr>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细节理解</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推理判断</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主旨大意</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ts val="2000"/>
                        </a:lnSpc>
                        <a:buNone/>
                      </a:pPr>
                      <a:r>
                        <a:rPr lang="en-US" sz="2000" b="1">
                          <a:solidFill>
                            <a:srgbClr val="000000"/>
                          </a:solidFill>
                          <a:latin typeface="微软雅黑" panose="020B0503020204020204" charset="-122"/>
                          <a:ea typeface="微软雅黑" panose="020B0503020204020204" charset="-122"/>
                          <a:cs typeface="NEU-BZ-S92" charset="0"/>
                        </a:rPr>
                        <a:t>词义猜测</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r>
              <a:tr h="406400">
                <a:tc rowSpan="4" gridSpan="2">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2020新</a:t>
                      </a:r>
                    </a:p>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高考Ⅰ</a:t>
                      </a:r>
                    </a:p>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(山东)</a:t>
                      </a:r>
                      <a:endParaRPr 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h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人与社会·社会生活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参赛通知</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应用文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189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8</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4</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gridSpan="2"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hMerge="1"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人与自我·生活学习</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完善自我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314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06400">
                <a:tc gridSpan="2"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hMerge="1"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人与社会·文化生活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一本关于旅行见闻的书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298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06400">
                <a:tc gridSpan="2"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D</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人与自我·生活方式</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同伴影响饮食习惯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316</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rowSpan="8">
                  <a:txBody>
                    <a:bodyPr/>
                    <a:lstStyle/>
                    <a:p>
                      <a:pPr indent="0" algn="ctr" fontAlgn="auto">
                        <a:lnSpc>
                          <a:spcPts val="3200"/>
                        </a:lnSpc>
                        <a:buNone/>
                      </a:pPr>
                      <a:r>
                        <a:rPr lang="zh-CN" altLang="en-US" sz="2000" b="0">
                          <a:solidFill>
                            <a:srgbClr val="000000"/>
                          </a:solidFill>
                          <a:latin typeface="微软雅黑" panose="020B0503020204020204" charset="-122"/>
                          <a:ea typeface="微软雅黑" panose="020B0503020204020204" charset="-122"/>
                          <a:cs typeface="NEU-BZ-S92" charset="0"/>
                        </a:rPr>
                        <a:t>全</a:t>
                      </a:r>
                    </a:p>
                    <a:p>
                      <a:pPr indent="0" algn="ctr" fontAlgn="auto">
                        <a:lnSpc>
                          <a:spcPts val="3200"/>
                        </a:lnSpc>
                        <a:buNone/>
                      </a:pPr>
                      <a:endParaRPr lang="zh-CN" altLang="en-US" sz="2000" b="0">
                        <a:solidFill>
                          <a:srgbClr val="000000"/>
                        </a:solidFill>
                        <a:latin typeface="微软雅黑" panose="020B0503020204020204" charset="-122"/>
                        <a:ea typeface="微软雅黑" panose="020B0503020204020204" charset="-122"/>
                        <a:cs typeface="NEU-BZ-S92" charset="0"/>
                      </a:endParaRPr>
                    </a:p>
                    <a:p>
                      <a:pPr indent="0" algn="ctr" fontAlgn="auto">
                        <a:lnSpc>
                          <a:spcPts val="3200"/>
                        </a:lnSpc>
                        <a:buNone/>
                      </a:pPr>
                      <a:r>
                        <a:rPr lang="zh-CN" altLang="en-US" sz="2000" b="0">
                          <a:solidFill>
                            <a:srgbClr val="000000"/>
                          </a:solidFill>
                          <a:latin typeface="微软雅黑" panose="020B0503020204020204" charset="-122"/>
                          <a:ea typeface="微软雅黑" panose="020B0503020204020204" charset="-122"/>
                          <a:cs typeface="NEU-BZ-S92" charset="0"/>
                        </a:rPr>
                        <a:t>国</a:t>
                      </a:r>
                    </a:p>
                    <a:p>
                      <a:pPr indent="0" algn="ctr" fontAlgn="auto">
                        <a:lnSpc>
                          <a:spcPts val="3200"/>
                        </a:lnSpc>
                        <a:buNone/>
                      </a:pPr>
                      <a:endParaRPr lang="zh-CN" altLang="en-US" sz="2000" b="0">
                        <a:solidFill>
                          <a:srgbClr val="000000"/>
                        </a:solidFill>
                        <a:latin typeface="微软雅黑" panose="020B0503020204020204" charset="-122"/>
                        <a:ea typeface="微软雅黑" panose="020B0503020204020204" charset="-122"/>
                        <a:cs typeface="NEU-BZ-S92" charset="0"/>
                      </a:endParaRPr>
                    </a:p>
                    <a:p>
                      <a:pPr indent="0" algn="ctr" fontAlgn="auto">
                        <a:lnSpc>
                          <a:spcPts val="3200"/>
                        </a:lnSpc>
                        <a:buNone/>
                      </a:pPr>
                      <a:r>
                        <a:rPr lang="zh-CN" altLang="en-US" sz="2000" b="0">
                          <a:solidFill>
                            <a:srgbClr val="000000"/>
                          </a:solidFill>
                          <a:latin typeface="微软雅黑" panose="020B0503020204020204" charset="-122"/>
                          <a:ea typeface="微软雅黑" panose="020B0503020204020204" charset="-122"/>
                          <a:cs typeface="NEU-BZ-S92" charset="0"/>
                        </a:rPr>
                        <a:t>卷</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2020</a:t>
                      </a:r>
                    </a:p>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Ⅰ</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人与社会·社会生活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乘坐火车的相关信息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应用文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208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7</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5</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人与自我·丰富自我</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重复阅读的感悟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285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人与社会·体育运动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竞走运动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303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D</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人与社会·科学研究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发光植物</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318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2020</a:t>
                      </a:r>
                    </a:p>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Ⅱ</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人与社会·旅行指南</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湖区景点指南</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应用文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283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8</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3</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人与社会·科学探索</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智力游戏对儿童的影响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244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人与自然·生态环保</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海狸鼠皮毛时装</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324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D</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人与自我·生活学习</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对图书馆的热爱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332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p:nvPr>
            <p:custDataLst>
              <p:tags r:id="rId1"/>
            </p:custDataLst>
          </p:nvPr>
        </p:nvGraphicFramePr>
        <p:xfrm>
          <a:off x="230188" y="375920"/>
          <a:ext cx="11645265" cy="6216650"/>
        </p:xfrm>
        <a:graphic>
          <a:graphicData uri="http://schemas.openxmlformats.org/drawingml/2006/table">
            <a:tbl>
              <a:tblPr firstRow="1" bandRow="1">
                <a:tableStyleId>{5940675A-B579-460E-94D1-54222C63F5DA}</a:tableStyleId>
              </a:tblPr>
              <a:tblGrid>
                <a:gridCol w="457835"/>
                <a:gridCol w="701040"/>
                <a:gridCol w="363220"/>
                <a:gridCol w="2459355"/>
                <a:gridCol w="3280410"/>
                <a:gridCol w="1006475"/>
                <a:gridCol w="818515"/>
                <a:gridCol w="605155"/>
                <a:gridCol w="716280"/>
                <a:gridCol w="647700"/>
                <a:gridCol w="589280"/>
              </a:tblGrid>
              <a:tr h="312420">
                <a:tc rowSpan="2" gridSpan="3">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hMerge="1">
                  <a:txBody>
                    <a:bodyPr/>
                    <a:lstStyle/>
                    <a:p>
                      <a:endParaRPr lang="zh-CN"/>
                    </a:p>
                  </a:txBody>
                  <a:tcPr/>
                </a:tc>
                <a:tc rowSpan="2"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00000"/>
                      </a:solidFill>
                      <a:prstDash val="dash"/>
                      <a:headEnd type="none" w="med" len="med"/>
                      <a:tailEnd type="none" w="med" len="med"/>
                    </a:lnB>
                  </a:tcPr>
                </a:tc>
                <a:tc rowSpan="2">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主题语境</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语境内容</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语篇类型</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词数</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4">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考点分布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695325">
                <a:tc gridSpan="3"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rgbClr val="000000"/>
                      </a:solidFill>
                      <a:prstDash val="dash"/>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vMerge="1">
                  <a:txBody>
                    <a:bodyPr/>
                    <a:lstStyle/>
                    <a:p>
                      <a:endParaRPr lang="zh-CN"/>
                    </a:p>
                  </a:txBody>
                  <a:tcPr>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tcPr>
                </a:tc>
                <a:tc hMerge="1" vMerge="1">
                  <a:txBody>
                    <a:bodyPr/>
                    <a:lstStyle/>
                    <a:p>
                      <a:endParaRPr lang="zh-CN"/>
                    </a:p>
                  </a:txBody>
                  <a:tcPr>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细节理解</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推理判断</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主旨大意</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ts val="2400"/>
                        </a:lnSpc>
                        <a:buNone/>
                      </a:pPr>
                      <a:r>
                        <a:rPr lang="en-US" sz="2000" b="1">
                          <a:solidFill>
                            <a:srgbClr val="000000"/>
                          </a:solidFill>
                          <a:latin typeface="微软雅黑" panose="020B0503020204020204" charset="-122"/>
                          <a:ea typeface="微软雅黑" panose="020B0503020204020204" charset="-122"/>
                          <a:cs typeface="NEU-BZ-S92" charset="0"/>
                        </a:rPr>
                        <a:t>词义猜测</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r>
              <a:tr h="416560">
                <a:tc rowSpan="12">
                  <a:txBody>
                    <a:bodyPr/>
                    <a:lstStyle/>
                    <a:p>
                      <a:pPr indent="0" algn="ctr" fontAlgn="auto">
                        <a:lnSpc>
                          <a:spcPts val="3200"/>
                        </a:lnSpc>
                        <a:buNone/>
                      </a:pPr>
                      <a:r>
                        <a:rPr lang="zh-CN" altLang="en-US" sz="2000" b="0">
                          <a:solidFill>
                            <a:srgbClr val="000000"/>
                          </a:solidFill>
                          <a:latin typeface="微软雅黑" panose="020B0503020204020204" charset="-122"/>
                          <a:ea typeface="微软雅黑" panose="020B0503020204020204" charset="-122"/>
                          <a:cs typeface="NEU-BZ-S92" charset="0"/>
                        </a:rPr>
                        <a:t>全</a:t>
                      </a:r>
                    </a:p>
                    <a:p>
                      <a:pPr indent="0" algn="ctr" fontAlgn="auto">
                        <a:lnSpc>
                          <a:spcPts val="3200"/>
                        </a:lnSpc>
                        <a:buNone/>
                      </a:pPr>
                      <a:endParaRPr lang="zh-CN" altLang="en-US" sz="2000" b="0">
                        <a:solidFill>
                          <a:srgbClr val="000000"/>
                        </a:solidFill>
                        <a:latin typeface="微软雅黑" panose="020B0503020204020204" charset="-122"/>
                        <a:ea typeface="微软雅黑" panose="020B0503020204020204" charset="-122"/>
                        <a:cs typeface="NEU-BZ-S92" charset="0"/>
                      </a:endParaRPr>
                    </a:p>
                    <a:p>
                      <a:pPr indent="0" algn="ctr" fontAlgn="auto">
                        <a:lnSpc>
                          <a:spcPts val="3200"/>
                        </a:lnSpc>
                        <a:buNone/>
                      </a:pPr>
                      <a:r>
                        <a:rPr lang="zh-CN" altLang="en-US" sz="2000" b="0">
                          <a:solidFill>
                            <a:srgbClr val="000000"/>
                          </a:solidFill>
                          <a:latin typeface="微软雅黑" panose="020B0503020204020204" charset="-122"/>
                          <a:ea typeface="微软雅黑" panose="020B0503020204020204" charset="-122"/>
                          <a:cs typeface="NEU-BZ-S92" charset="0"/>
                        </a:rPr>
                        <a:t>国</a:t>
                      </a:r>
                    </a:p>
                    <a:p>
                      <a:pPr indent="0" algn="ctr" fontAlgn="auto">
                        <a:lnSpc>
                          <a:spcPts val="3200"/>
                        </a:lnSpc>
                        <a:buNone/>
                      </a:pPr>
                      <a:endParaRPr lang="zh-CN" altLang="en-US" sz="2000" b="0">
                        <a:solidFill>
                          <a:srgbClr val="000000"/>
                        </a:solidFill>
                        <a:latin typeface="微软雅黑" panose="020B0503020204020204" charset="-122"/>
                        <a:ea typeface="微软雅黑" panose="020B0503020204020204" charset="-122"/>
                        <a:cs typeface="NEU-BZ-S92" charset="0"/>
                      </a:endParaRPr>
                    </a:p>
                    <a:p>
                      <a:pPr indent="0" algn="ctr" fontAlgn="auto">
                        <a:lnSpc>
                          <a:spcPts val="3200"/>
                        </a:lnSpc>
                        <a:buNone/>
                      </a:pPr>
                      <a:r>
                        <a:rPr lang="zh-CN" altLang="en-US" sz="2000" b="0">
                          <a:solidFill>
                            <a:srgbClr val="000000"/>
                          </a:solidFill>
                          <a:latin typeface="微软雅黑" panose="020B0503020204020204" charset="-122"/>
                          <a:ea typeface="微软雅黑" panose="020B0503020204020204" charset="-122"/>
                          <a:cs typeface="NEU-BZ-S92" charset="0"/>
                        </a:rPr>
                        <a:t>卷</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2019</a:t>
                      </a:r>
                    </a:p>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Ⅰ</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人与自我·工作意识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暑期兼职工作</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应用文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249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6</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6</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7195">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人与自我·提升自我</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竞选演说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290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656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人与社会·科技发展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智能键盘身份识别技术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236</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62484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D</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人与社会·社会交往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青少年中小学阶段的受欢迎类型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339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656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2019</a:t>
                      </a:r>
                    </a:p>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Ⅱ</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人与社会·文学著作</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书籍介绍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应用文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234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10</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7195">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人与社会·志愿服务</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志愿者工作的意义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记叙文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302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656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人与社会·社会生活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用餐趋势</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317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656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D</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人与社会·科技教育</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开发创新思维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264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656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a:solidFill>
                            <a:srgbClr val="000000"/>
                          </a:solidFill>
                          <a:latin typeface="微软雅黑" panose="020B0503020204020204" charset="-122"/>
                          <a:ea typeface="微软雅黑" panose="020B0503020204020204" charset="-122"/>
                          <a:cs typeface="NEU-BZ-S92" charset="0"/>
                          <a:sym typeface="+mn-ea"/>
                        </a:rPr>
                        <a:t>2018</a:t>
                      </a:r>
                      <a:endParaRPr lang="en-US" altLang="en-US" sz="2000" b="0">
                        <a:solidFill>
                          <a:srgbClr val="000000"/>
                        </a:solidFill>
                        <a:latin typeface="微软雅黑" panose="020B0503020204020204" charset="-122"/>
                        <a:ea typeface="微软雅黑" panose="020B0503020204020204" charset="-122"/>
                        <a:cs typeface="NEU-BZ-S92" charset="0"/>
                      </a:endParaRPr>
                    </a:p>
                    <a:p>
                      <a:pPr indent="0" algn="ctr" fontAlgn="auto">
                        <a:lnSpc>
                          <a:spcPts val="3200"/>
                        </a:lnSpc>
                        <a:buNone/>
                      </a:pPr>
                      <a:r>
                        <a:rPr lang="en-US" altLang="en-US" sz="2000">
                          <a:solidFill>
                            <a:srgbClr val="000000"/>
                          </a:solidFill>
                          <a:latin typeface="微软雅黑" panose="020B0503020204020204" charset="-122"/>
                          <a:ea typeface="微软雅黑" panose="020B0503020204020204" charset="-122"/>
                          <a:cs typeface="NEU-BZ-S92" charset="0"/>
                          <a:sym typeface="+mn-ea"/>
                        </a:rPr>
                        <a:t>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人与社会·观光旅行</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骑自行车在华盛顿特区观光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应用文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274</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7</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5</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ts val="3200"/>
                        </a:lnSpc>
                        <a:buNone/>
                      </a:pPr>
                      <a:r>
                        <a:rPr lang="en-US" alt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7195">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人与社会·健康饮食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少花钱,健康饮食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265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656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人与社会·人类文明</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全球语言多样性面临危机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298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1656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ts val="3200"/>
                        </a:lnSpc>
                        <a:buNone/>
                      </a:pPr>
                      <a:r>
                        <a:rPr lang="en-US" sz="2000" b="0">
                          <a:solidFill>
                            <a:srgbClr val="000000"/>
                          </a:solidFill>
                          <a:latin typeface="微软雅黑" panose="020B0503020204020204" charset="-122"/>
                          <a:ea typeface="微软雅黑" panose="020B0503020204020204" charset="-122"/>
                          <a:cs typeface="NEU-BZ-S92" charset="0"/>
                        </a:rPr>
                        <a:t>D</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人与自然·环境保护</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过时电子设备耗能高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348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264478" y="494665"/>
          <a:ext cx="11610975" cy="5029200"/>
        </p:xfrm>
        <a:graphic>
          <a:graphicData uri="http://schemas.openxmlformats.org/drawingml/2006/table">
            <a:tbl>
              <a:tblPr firstRow="1" bandRow="1">
                <a:tableStyleId>{5940675A-B579-460E-94D1-54222C63F5DA}</a:tableStyleId>
              </a:tblPr>
              <a:tblGrid>
                <a:gridCol w="456565"/>
                <a:gridCol w="699135"/>
                <a:gridCol w="361950"/>
                <a:gridCol w="2537460"/>
                <a:gridCol w="2775585"/>
                <a:gridCol w="1311275"/>
                <a:gridCol w="645160"/>
                <a:gridCol w="739775"/>
                <a:gridCol w="697230"/>
                <a:gridCol w="697230"/>
                <a:gridCol w="689610"/>
              </a:tblGrid>
              <a:tr h="304800">
                <a:tc rowSpan="2" gridSpan="3">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hMerge="1">
                  <a:txBody>
                    <a:bodyPr/>
                    <a:lstStyle/>
                    <a:p>
                      <a:endParaRPr lang="zh-CN"/>
                    </a:p>
                  </a:txBody>
                  <a:tcPr/>
                </a:tc>
                <a:tc rowSpan="2"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000000"/>
                      </a:solidFill>
                      <a:prstDash val="dash"/>
                      <a:headEnd type="none" w="med" len="med"/>
                      <a:tailEnd type="none" w="med" len="med"/>
                    </a:lnB>
                  </a:tcPr>
                </a:tc>
                <a:tc rowSpan="2">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主题语境</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语境内容</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语篇类型</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rowSpan="2">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词数</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gridSpan="4">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考点分布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644525">
                <a:tc gridSpan="3"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rgbClr val="000000"/>
                      </a:solidFill>
                      <a:prstDash val="dash"/>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vMerge="1">
                  <a:txBody>
                    <a:bodyPr/>
                    <a:lstStyle/>
                    <a:p>
                      <a:endParaRPr lang="zh-CN"/>
                    </a:p>
                  </a:txBody>
                  <a:tcPr>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tcPr>
                </a:tc>
                <a:tc hMerge="1" vMerge="1">
                  <a:txBody>
                    <a:bodyPr/>
                    <a:lstStyle/>
                    <a:p>
                      <a:endParaRPr lang="zh-CN"/>
                    </a:p>
                  </a:txBody>
                  <a:tcPr>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rgbClr val="000000"/>
                      </a:solidFill>
                      <a:prstDash val="dash"/>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细节理解</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推理判断</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主旨大意</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c>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词义猜测</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lumMod val="85000"/>
                      </a:schemeClr>
                    </a:solidFill>
                  </a:tcPr>
                </a:tc>
              </a:tr>
              <a:tr h="406400">
                <a:tc rowSpan="4">
                  <a:txBody>
                    <a:bodyPr/>
                    <a:lstStyle/>
                    <a:p>
                      <a:pPr indent="0" algn="ctr" fontAlgn="auto">
                        <a:lnSpc>
                          <a:spcPct val="150000"/>
                        </a:lnSpc>
                        <a:buNone/>
                      </a:pPr>
                      <a:r>
                        <a:rPr lang="zh-CN" altLang="en-US" sz="2000" b="0">
                          <a:solidFill>
                            <a:srgbClr val="000000"/>
                          </a:solidFill>
                          <a:latin typeface="微软雅黑" panose="020B0503020204020204" charset="-122"/>
                          <a:ea typeface="微软雅黑" panose="020B0503020204020204" charset="-122"/>
                          <a:cs typeface="NEU-BZ-S92" charset="0"/>
                        </a:rPr>
                        <a:t>全</a:t>
                      </a:r>
                    </a:p>
                    <a:p>
                      <a:pPr indent="0" algn="ctr" fontAlgn="auto">
                        <a:lnSpc>
                          <a:spcPct val="150000"/>
                        </a:lnSpc>
                        <a:buNone/>
                      </a:pPr>
                      <a:r>
                        <a:rPr lang="zh-CN" altLang="en-US" sz="2000" b="0">
                          <a:solidFill>
                            <a:srgbClr val="000000"/>
                          </a:solidFill>
                          <a:latin typeface="微软雅黑" panose="020B0503020204020204" charset="-122"/>
                          <a:ea typeface="微软雅黑" panose="020B0503020204020204" charset="-122"/>
                          <a:cs typeface="NEU-BZ-S92" charset="0"/>
                        </a:rPr>
                        <a:t>国</a:t>
                      </a:r>
                    </a:p>
                    <a:p>
                      <a:pPr indent="0" algn="ctr" fontAlgn="auto">
                        <a:lnSpc>
                          <a:spcPct val="150000"/>
                        </a:lnSpc>
                        <a:buNone/>
                      </a:pPr>
                      <a:r>
                        <a:rPr lang="zh-CN" altLang="en-US" sz="2000" b="0">
                          <a:solidFill>
                            <a:srgbClr val="000000"/>
                          </a:solidFill>
                          <a:latin typeface="微软雅黑" panose="020B0503020204020204" charset="-122"/>
                          <a:ea typeface="微软雅黑" panose="020B0503020204020204" charset="-122"/>
                          <a:cs typeface="NEU-BZ-S92" charset="0"/>
                        </a:rPr>
                        <a:t>卷</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2018</a:t>
                      </a:r>
                    </a:p>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Ⅱ</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人与社会·观光旅行</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暑期活动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应用文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286</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9</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3</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2</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4">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人与社会·健康饮食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浆果和核果</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252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人与自我·语言学习</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儿童阅读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议论文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290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369570">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D</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人与社会·人际交往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闲聊的作用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309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rowSpan="3" gridSpan="2">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rPr>
                        <a:t>浙江</a:t>
                      </a:r>
                    </a:p>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rPr>
                        <a:t>2020.7</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3" h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A</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人与社会·文学艺术</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图书推介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261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3">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5</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3">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3</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3">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rowSpan="3">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1</a:t>
                      </a: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gridSpan="2"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B</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人与社会·科学技术</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可调节式的交通信号灯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292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r h="406400">
                <a:tc gridSpan="2"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C</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人与社会·科学研究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有挑战性的工作对大脑有益处</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说明文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298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vMerge="1">
                  <a:txBody>
                    <a:bodyPr/>
                    <a:lstStyle/>
                    <a:p>
                      <a:endParaRPr lang="zh-CN"/>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79400" y="380365"/>
            <a:ext cx="2430780"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279400" y="902335"/>
            <a:ext cx="11741150" cy="5734050"/>
          </a:xfrm>
          <a:prstGeom prst="rect">
            <a:avLst/>
          </a:prstGeom>
          <a:noFill/>
        </p:spPr>
        <p:txBody>
          <a:bodyPr wrap="square" rtlCol="0">
            <a:spAutoFit/>
          </a:bodyPr>
          <a:lstStyle/>
          <a:p>
            <a:pPr fontAlgn="auto">
              <a:lnSpc>
                <a:spcPts val="4400"/>
              </a:lnSpc>
            </a:pPr>
            <a:r>
              <a:rPr lang="zh-CN" altLang="en-US" sz="2600">
                <a:latin typeface="微软雅黑" panose="020B0503020204020204" charset="-122"/>
                <a:ea typeface="微软雅黑" panose="020B0503020204020204" charset="-122"/>
                <a:cs typeface="微软雅黑" panose="020B0503020204020204" charset="-122"/>
              </a:rPr>
              <a:t>1.阅读理解的文章在语篇类型方面,说明文占比最大,记叙文和应用文也较常考查;题材以个人经历、人物故事、介绍说明、社会文化、新闻报道、广告信息等为主,内容贴近生活、紧跟时代。</a:t>
            </a:r>
          </a:p>
          <a:p>
            <a:pPr fontAlgn="auto">
              <a:lnSpc>
                <a:spcPts val="4400"/>
              </a:lnSpc>
            </a:pPr>
            <a:r>
              <a:rPr lang="zh-CN" altLang="en-US" sz="2600">
                <a:latin typeface="微软雅黑" panose="020B0503020204020204" charset="-122"/>
                <a:ea typeface="微软雅黑" panose="020B0503020204020204" charset="-122"/>
                <a:cs typeface="微软雅黑" panose="020B0503020204020204" charset="-122"/>
              </a:rPr>
              <a:t>2.在题型方面,尽管对细节理解题的考查仍然占比较高,但是对于深层信息的获取、识别及再现相关信息能力的考查有所增加,对于阅读理解中词汇、短语和句子含义的推断以及基于文意的推理判断等的考查逐渐增加。</a:t>
            </a:r>
          </a:p>
          <a:p>
            <a:pPr fontAlgn="auto">
              <a:lnSpc>
                <a:spcPts val="4400"/>
              </a:lnSpc>
            </a:pPr>
            <a:r>
              <a:rPr lang="zh-CN" altLang="en-US" sz="2600">
                <a:latin typeface="微软雅黑" panose="020B0503020204020204" charset="-122"/>
                <a:ea typeface="微软雅黑" panose="020B0503020204020204" charset="-122"/>
                <a:cs typeface="微软雅黑" panose="020B0503020204020204" charset="-122"/>
              </a:rPr>
              <a:t>3.选材范围将会继续扩大,将会涵盖移动互联网、大数据、人工智能等方面的文章,通过选材反映时代的变化、社会的发展、国家和个人的需求。</a:t>
            </a:r>
          </a:p>
          <a:p>
            <a:pPr fontAlgn="auto">
              <a:lnSpc>
                <a:spcPts val="4400"/>
              </a:lnSpc>
            </a:pPr>
            <a:r>
              <a:rPr lang="zh-CN" altLang="en-US" sz="2600">
                <a:latin typeface="微软雅黑" panose="020B0503020204020204" charset="-122"/>
                <a:ea typeface="微软雅黑" panose="020B0503020204020204" charset="-122"/>
                <a:cs typeface="微软雅黑" panose="020B0503020204020204" charset="-122"/>
              </a:rPr>
              <a:t>4.试题对文化意识的考查力度将会继续加大,试题不仅会涉及文化知识,还会涉及社会文化现象,体现对"跨文化意识"和"跨文化交际"两个方面的考查。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79400" y="380365"/>
            <a:ext cx="2430780"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聚焦核心素养</a:t>
            </a:r>
          </a:p>
        </p:txBody>
      </p:sp>
      <p:sp>
        <p:nvSpPr>
          <p:cNvPr id="4" name="文本框 3"/>
          <p:cNvSpPr txBox="1"/>
          <p:nvPr/>
        </p:nvSpPr>
        <p:spPr>
          <a:xfrm>
            <a:off x="279400" y="902335"/>
            <a:ext cx="1174115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阅读理解对学科核心素养的考查主要通过选取基于社会情境、涵盖中外优秀文化的语篇,考查考生借助语言理解和表达意义的能力;考查考生对中外文化的理解能力,增强他们对优秀文化的认同感;考查考生的逻辑性、批判性、创造性等思维特征;考查考生根据问题或情境,围绕相关主题,综合运用所学知识、技能和策略,识别、分析、理解语篇,并通过整合、内化、迁移等方式发现问题和解决问题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0217c24-933e-4d41-9e4c-ead0c977418d}"/>
  <p:tag name="TABLE_ENDDRAG_ORIGIN_RECT" val="914*434"/>
  <p:tag name="TABLE_ENDDRAG_RECT" val="22*87*914*43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88c4b29-5cda-4fe7-8e11-ebbff54dd81a}"/>
  <p:tag name="TABLE_ENDDRAG_ORIGIN_RECT" val="916*489"/>
  <p:tag name="TABLE_ENDDRAG_RECT" val="18*29*916*489"/>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0217c24-933e-4d41-9e4c-ead0c977418d}"/>
  <p:tag name="TABLE_ENDDRAG_ORIGIN_RECT" val="914*434"/>
  <p:tag name="TABLE_ENDDRAG_RECT" val="22*87*914*43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2e5d5731-fa75-4b65-9e32-36e79981fa7c}"/>
  <p:tag name="TABLE_ENDDRAG_ORIGIN_RECT" val="783*75"/>
  <p:tag name="TABLE_ENDDRAG_RECT" val="70*427*783*7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2626</Words>
  <Application>WPS 演示</Application>
  <PresentationFormat>自定义</PresentationFormat>
  <Paragraphs>483</Paragraphs>
  <Slides>47</Slides>
  <Notes>13</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Office 主题​​</vt:lpstr>
      <vt:lpstr>幻灯片 1</vt:lpstr>
      <vt:lpstr>题型一  阅读理解(细节理解题)</vt:lpstr>
      <vt:lpstr>幻灯片 3</vt:lpstr>
      <vt:lpstr>  考情解读</vt:lpstr>
      <vt:lpstr>幻灯片 5</vt:lpstr>
      <vt:lpstr>幻灯片 6</vt:lpstr>
      <vt:lpstr>幻灯片 7</vt:lpstr>
      <vt:lpstr>幻灯片 8</vt:lpstr>
      <vt:lpstr>幻灯片 9</vt:lpstr>
      <vt:lpstr>幻灯片 10</vt:lpstr>
      <vt:lpstr> 析考情 · 题型突破</vt:lpstr>
      <vt:lpstr>幻灯片 12</vt:lpstr>
      <vt:lpstr>幻灯片 13</vt:lpstr>
      <vt:lpstr>幻灯片 14</vt:lpstr>
      <vt:lpstr> 链高考 · 真题探究</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  考法1   直接信息题</vt:lpstr>
      <vt:lpstr>幻灯片 35</vt:lpstr>
      <vt:lpstr>幻灯片 36</vt:lpstr>
      <vt:lpstr>幻灯片 37</vt:lpstr>
      <vt:lpstr>幻灯片 38</vt:lpstr>
      <vt:lpstr>  考法2   间接信息题</vt:lpstr>
      <vt:lpstr>幻灯片 40</vt:lpstr>
      <vt:lpstr>幻灯片 41</vt:lpstr>
      <vt:lpstr>幻灯片 42</vt:lpstr>
      <vt:lpstr>幻灯片 43</vt:lpstr>
      <vt:lpstr>幻灯片 44</vt:lpstr>
      <vt:lpstr>幻灯片 45</vt:lpstr>
      <vt:lpstr>幻灯片 46</vt:lpstr>
      <vt:lpstr>幻灯片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72</cp:revision>
  <dcterms:created xsi:type="dcterms:W3CDTF">2021-01-08T01:23:00Z</dcterms:created>
  <dcterms:modified xsi:type="dcterms:W3CDTF">2021-09-22T16:00:45Z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