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56"/>
  </p:notesMasterIdLst>
  <p:handoutMasterIdLst>
    <p:handoutMasterId r:id="rId57"/>
  </p:handoutMasterIdLst>
  <p:sldIdLst>
    <p:sldId id="277" r:id="rId4"/>
    <p:sldId id="293" r:id="rId5"/>
    <p:sldId id="476" r:id="rId6"/>
    <p:sldId id="304" r:id="rId7"/>
    <p:sldId id="302" r:id="rId8"/>
    <p:sldId id="315" r:id="rId9"/>
    <p:sldId id="418" r:id="rId10"/>
    <p:sldId id="305" r:id="rId11"/>
    <p:sldId id="463" r:id="rId12"/>
    <p:sldId id="312" r:id="rId13"/>
    <p:sldId id="311" r:id="rId14"/>
    <p:sldId id="313" r:id="rId15"/>
    <p:sldId id="314" r:id="rId16"/>
    <p:sldId id="420" r:id="rId17"/>
    <p:sldId id="316" r:id="rId18"/>
    <p:sldId id="467" r:id="rId19"/>
    <p:sldId id="444" r:id="rId20"/>
    <p:sldId id="477" r:id="rId21"/>
    <p:sldId id="309" r:id="rId22"/>
    <p:sldId id="445" r:id="rId23"/>
    <p:sldId id="448" r:id="rId24"/>
    <p:sldId id="449" r:id="rId25"/>
    <p:sldId id="447" r:id="rId26"/>
    <p:sldId id="446" r:id="rId27"/>
    <p:sldId id="334" r:id="rId28"/>
    <p:sldId id="306" r:id="rId29"/>
    <p:sldId id="295" r:id="rId30"/>
    <p:sldId id="333" r:id="rId31"/>
    <p:sldId id="335" r:id="rId32"/>
    <p:sldId id="464" r:id="rId33"/>
    <p:sldId id="337" r:id="rId34"/>
    <p:sldId id="440" r:id="rId35"/>
    <p:sldId id="339" r:id="rId36"/>
    <p:sldId id="340" r:id="rId37"/>
    <p:sldId id="425" r:id="rId38"/>
    <p:sldId id="347" r:id="rId39"/>
    <p:sldId id="345" r:id="rId40"/>
    <p:sldId id="346" r:id="rId41"/>
    <p:sldId id="343" r:id="rId42"/>
    <p:sldId id="348" r:id="rId43"/>
    <p:sldId id="350" r:id="rId44"/>
    <p:sldId id="351" r:id="rId45"/>
    <p:sldId id="352" r:id="rId46"/>
    <p:sldId id="452" r:id="rId47"/>
    <p:sldId id="354" r:id="rId48"/>
    <p:sldId id="361" r:id="rId49"/>
    <p:sldId id="362" r:id="rId50"/>
    <p:sldId id="363" r:id="rId51"/>
    <p:sldId id="364" r:id="rId52"/>
    <p:sldId id="474" r:id="rId53"/>
    <p:sldId id="430" r:id="rId54"/>
    <p:sldId id="431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handoutMaster" Target="handoutMasters/handoutMaster1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.xml"/><Relationship Id="rId5" Type="http://schemas.openxmlformats.org/officeDocument/2006/relationships/tags" Target="../tags/tag6.xml"/><Relationship Id="rId15" Type="http://schemas.openxmlformats.org/officeDocument/2006/relationships/slide" Target="slide25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1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6" Type="http://schemas.openxmlformats.org/officeDocument/2006/relationships/slide" Target="slide31.xml"/><Relationship Id="rId5" Type="http://schemas.openxmlformats.org/officeDocument/2006/relationships/slide" Target="slide37.xml"/><Relationship Id="rId10" Type="http://schemas.openxmlformats.org/officeDocument/2006/relationships/slide" Target="slide49.xml"/><Relationship Id="rId4" Type="http://schemas.openxmlformats.org/officeDocument/2006/relationships/slide" Target="slide35.xml"/><Relationship Id="rId9" Type="http://schemas.openxmlformats.org/officeDocument/2006/relationships/slide" Target="slide4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" Target="slide2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" Target="slide1.xml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slide" Target="slide25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slide25.xml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114473"/>
            <a:ext cx="6941820" cy="737235"/>
            <a:chOff x="2941329" y="3171172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71172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937851"/>
            <a:ext cx="6941820" cy="737235"/>
            <a:chOff x="2953465" y="4332239"/>
            <a:chExt cx="6064488" cy="1106834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33223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6070" y="1185545"/>
            <a:ext cx="104108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 13—14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835631"/>
            <a:ext cx="6941186" cy="737235"/>
            <a:chOff x="3024550" y="3833386"/>
            <a:chExt cx="6048318" cy="1107125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833386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2046951"/>
            <a:ext cx="1149286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邯郸第二十五中学一模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will celebrate our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graduate) tomorrow.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protect) our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environment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make people be able to experience the same beauty in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future.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64578" y="2139941"/>
            <a:ext cx="191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1697" y="3411709"/>
            <a:ext cx="2016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622276"/>
            <a:ext cx="115158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(2015•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)we, happily, sang, on the way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张家口一模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)we, now, shall, go fishing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)you, enjoy, do, school life, your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6677" y="29960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sang happily on the way	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3" y="4287668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Shall we go fishing now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7621" y="5570559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enjoy your school life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736420"/>
            <a:ext cx="108045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)to, it, took, minutes, read, four, the, text, me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)nice, ideas, are, how, these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_____________________________________________________!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786" y="2466123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took me four minutes to read the text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7618" y="375080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nice these ideas are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40375" y="1834678"/>
          <a:ext cx="11011773" cy="4839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83925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 bottom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           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丑陋的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难看的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优点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有利条件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4. plastic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残酷的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残忍的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6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有害的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industry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        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科学的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承担得起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买得起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10. recycle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gate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              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金属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survey 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           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___________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标准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水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142493" y="98184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9919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0004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17246" y="2429230"/>
            <a:ext cx="235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底部；最下部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08937" y="2995795"/>
            <a:ext cx="939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塑料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61586" y="4113547"/>
            <a:ext cx="1865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工业；行业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08937" y="4647938"/>
            <a:ext cx="1568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回收利用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8866" y="5206077"/>
            <a:ext cx="91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82723" y="5750867"/>
            <a:ext cx="91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24130" y="2429230"/>
            <a:ext cx="87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ugly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19112" y="2975256"/>
            <a:ext cx="1663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71556" y="3567282"/>
            <a:ext cx="1024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cruel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54082" y="3567281"/>
            <a:ext cx="142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92149" y="4113547"/>
            <a:ext cx="1473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scientific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43875" y="4683563"/>
            <a:ext cx="1177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afford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95380" y="5229826"/>
            <a:ext cx="1177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17261" y="5750867"/>
            <a:ext cx="1533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standard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" grpId="0"/>
      <p:bldP spid="21" grpId="0"/>
      <p:bldP spid="22" grpId="0"/>
      <p:bldP spid="2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411628" y="1663408"/>
          <a:ext cx="11011773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5948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方法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措施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instruction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克服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战胜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graduate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　　　 </a:t>
                      </a:r>
                    </a:p>
                    <a:p>
                      <a:pPr marL="457200" indent="-457200" fontAlgn="auto">
                        <a:lnSpc>
                          <a:spcPct val="150000"/>
                        </a:lnSpc>
                        <a:buAutoNum type="arabicPeriod" startAt="19"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体贴人的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关心他人的 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级别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或地位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高的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level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22. degree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渴望的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口渴的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感谢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感激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text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向前面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在前面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responsible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单独的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分开 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7372" y="1754269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method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20390" y="228362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overcome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23884" y="278764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6015" y="3379211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senior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42738" y="4447989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42416" y="4495489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91858" y="5576144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01637" y="606303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separate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14956" y="1740356"/>
            <a:ext cx="2292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指示；命令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46822" y="2274804"/>
            <a:ext cx="2446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毕业；获得学位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76613" y="3379211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70423" y="3900251"/>
            <a:ext cx="283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学位；度数；程度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63557" y="5009798"/>
            <a:ext cx="1769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课文；文本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59344" y="5576144"/>
            <a:ext cx="179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有责任心的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07632" y="1604700"/>
          <a:ext cx="11578003" cy="4997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67"/>
                <a:gridCol w="607538"/>
                <a:gridCol w="10360798"/>
              </a:tblGrid>
              <a:tr h="49979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fish(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渔民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钓鱼的人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advantage(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缺点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不利因素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花费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木制的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木头的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harm(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有害的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law(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律师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science(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科学的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reuse(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可重复使用的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运输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交通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545289" y="1760788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fisherman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208328" y="2251937"/>
            <a:ext cx="2011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disadvantage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588339" y="2851338"/>
            <a:ext cx="719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3909329" y="3403839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wooden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443563" y="3931994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777112" y="4430758"/>
            <a:ext cx="107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lawyer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160377" y="5024523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scientific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3817618" y="5616103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reusable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3943072" y="6077768"/>
            <a:ext cx="2287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transportation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3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699509" y="1432462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instruct(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命令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指示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overcome(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克服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战胜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graduate(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毕业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获得学位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care(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体贴人的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关心他人的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manage(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经理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经营者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gentle(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先生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绅士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congratulate(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祝贺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恭贺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thirst(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口渴的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渴望的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thank(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感激的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文本框 2"/>
          <p:cNvSpPr txBox="1"/>
          <p:nvPr/>
        </p:nvSpPr>
        <p:spPr>
          <a:xfrm>
            <a:off x="4256235" y="1663630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301760" y="2226302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overcame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7175601" y="2226301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overcome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4384885" y="2720540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803575" y="3254929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456135" y="3789321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256235" y="4371207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gentleman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7052524" y="4370823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gentlemen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5118719" y="4917475"/>
            <a:ext cx="2156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232482" y="5451863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thirsty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4809519" y="6010003"/>
            <a:ext cx="18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88769" y="1728339"/>
          <a:ext cx="11282388" cy="4363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033"/>
                <a:gridCol w="10408355"/>
              </a:tblGrid>
              <a:tr h="43636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的数量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参加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有足够的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时间、金钱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做某事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付费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采取行动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扔掉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好好利用某物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拆下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摧毁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设立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建立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恢复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归还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算出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　　　　　　 　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9029570" y="2115975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042423" y="2115976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down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3675502" y="2664221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 number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8084630" y="2619396"/>
            <a:ext cx="188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6179496" y="3222360"/>
            <a:ext cx="2394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afford to 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3124607" y="3709250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 for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864578" y="3759425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action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2938470" y="4255516"/>
            <a:ext cx="1889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 away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8946445" y="4247515"/>
            <a:ext cx="3570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good use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883410" y="4813655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 down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9317390" y="4813655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3883410" y="5348045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 back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8388302" y="5398220"/>
            <a:ext cx="168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88769" y="1728339"/>
          <a:ext cx="11282388" cy="4363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033"/>
                <a:gridCol w="10408355"/>
              </a:tblGrid>
              <a:tr h="43636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沉住气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保持冷静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        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期盼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信任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依赖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首先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前面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连同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渴望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渴求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未能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没做成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自己做选择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有责任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启程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分离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隔开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连续几次地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　　　　　 　　　　　　 　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4360585" y="2036141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one’s cool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8146837" y="2095549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3634211" y="2664090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in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8491212" y="2652214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of all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3886107" y="3221695"/>
            <a:ext cx="1605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ahead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8491212" y="3164329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3604794" y="3708585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thirsty for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1"/>
          <p:cNvSpPr txBox="1"/>
          <p:nvPr/>
        </p:nvSpPr>
        <p:spPr>
          <a:xfrm>
            <a:off x="9572105" y="3748227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 to 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3557294" y="4297034"/>
            <a:ext cx="324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one’s own choice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1"/>
          <p:cNvSpPr txBox="1"/>
          <p:nvPr/>
        </p:nvSpPr>
        <p:spPr>
          <a:xfrm>
            <a:off x="9437290" y="4249533"/>
            <a:ext cx="2624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responsible for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1"/>
          <p:cNvSpPr txBox="1"/>
          <p:nvPr/>
        </p:nvSpPr>
        <p:spPr>
          <a:xfrm>
            <a:off x="3824127" y="4884239"/>
            <a:ext cx="1353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1"/>
          <p:cNvSpPr txBox="1"/>
          <p:nvPr/>
        </p:nvSpPr>
        <p:spPr>
          <a:xfrm>
            <a:off x="9086672" y="4793256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from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1"/>
          <p:cNvSpPr txBox="1"/>
          <p:nvPr/>
        </p:nvSpPr>
        <p:spPr>
          <a:xfrm>
            <a:off x="2625352" y="5359788"/>
            <a:ext cx="319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senior high school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1"/>
          <p:cNvSpPr txBox="1"/>
          <p:nvPr/>
        </p:nvSpPr>
        <p:spPr>
          <a:xfrm>
            <a:off x="9729166" y="5397422"/>
            <a:ext cx="2262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row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432675" y="1531023"/>
          <a:ext cx="11893912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513"/>
                <a:gridCol w="11237399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Everyone in this town should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up.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这个城镇的每个人都应该参与进来使它更加干净。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Well,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air pollution, we should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bus or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subway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driving.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要减少空气污染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我们应该乘坐公共汽车或地铁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而不要开车。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is not only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but also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environment.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这不仅残忍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也对环境有害。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638979" y="1977715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5694832" y="1977715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7328434" y="2025215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10218675" y="2037090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511505" y="2533778"/>
            <a:ext cx="1540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cleaning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2905178" y="3654112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4195327" y="3654112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8805229" y="3663206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2615895" y="4222051"/>
            <a:ext cx="140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4399074" y="4219270"/>
            <a:ext cx="639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3759742" y="5304783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cruel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6120968" y="5304783"/>
            <a:ext cx="167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8035005" y="5325751"/>
            <a:ext cx="639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505" y="163232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665018" y="2258959"/>
          <a:ext cx="10862642" cy="4486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7511"/>
                <a:gridCol w="1490063"/>
                <a:gridCol w="2375065"/>
                <a:gridCol w="1819970"/>
                <a:gridCol w="1639467"/>
                <a:gridCol w="2320566"/>
              </a:tblGrid>
              <a:tr h="582673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342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本课时的话题“学校生活”与“保护环境”是近年来各地中考的重点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尤其是河北省特别重视这两个话题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预测考查题型为阅读理解 、任务型阅读或书面表达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8267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几种濒危动物的对话</a:t>
                      </a:r>
                      <a:r>
                        <a:rPr lang="en-US" altLang="zh-CN" b="1" dirty="0" smtClean="0"/>
                        <a:t>,</a:t>
                      </a:r>
                    </a:p>
                    <a:p>
                      <a:pPr algn="ctr"/>
                      <a:r>
                        <a:rPr lang="zh-CN" altLang="en-US" b="1" dirty="0" smtClean="0"/>
                        <a:t>警示人们要保护环境</a:t>
                      </a:r>
                      <a:r>
                        <a:rPr lang="en-US" altLang="zh-CN" b="1" dirty="0" smtClean="0"/>
                        <a:t>,</a:t>
                      </a:r>
                    </a:p>
                    <a:p>
                      <a:pPr algn="ctr"/>
                      <a:r>
                        <a:rPr lang="zh-CN" altLang="en-US" b="1" dirty="0" smtClean="0"/>
                        <a:t>保护野生动物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zh-CN" altLang="en-US" b="1" dirty="0" smtClean="0"/>
                        <a:t>对应话</a:t>
                      </a:r>
                    </a:p>
                    <a:p>
                      <a:pPr algn="ctr"/>
                      <a:r>
                        <a:rPr lang="zh-CN" altLang="en-US" b="1" dirty="0" smtClean="0"/>
                        <a:t>题</a:t>
                      </a:r>
                      <a:r>
                        <a:rPr lang="en-US" altLang="zh-CN" b="1" dirty="0" smtClean="0"/>
                        <a:t>:</a:t>
                      </a:r>
                      <a:r>
                        <a:rPr lang="zh-CN" altLang="en-US" b="1" dirty="0" smtClean="0"/>
                        <a:t>保护环境</a:t>
                      </a:r>
                      <a:r>
                        <a:rPr lang="en-US" altLang="zh-CN" b="1" dirty="0" smtClean="0"/>
                        <a:t>)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选择心仪的高中</a:t>
                      </a:r>
                      <a:r>
                        <a:rPr lang="en-US" altLang="zh-CN" b="1" dirty="0" smtClean="0"/>
                        <a:t>,</a:t>
                      </a:r>
                      <a:r>
                        <a:rPr lang="zh-CN" altLang="en-US" b="1" dirty="0" smtClean="0"/>
                        <a:t>并</a:t>
                      </a:r>
                    </a:p>
                    <a:p>
                      <a:pPr algn="ctr"/>
                      <a:r>
                        <a:rPr lang="zh-CN" altLang="en-US" b="1" dirty="0" smtClean="0"/>
                        <a:t>阐述理由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zh-CN" altLang="en-US" b="1" dirty="0" smtClean="0"/>
                        <a:t>对应话题</a:t>
                      </a:r>
                      <a:r>
                        <a:rPr lang="en-US" altLang="zh-CN" b="1" dirty="0" smtClean="0"/>
                        <a:t>:</a:t>
                      </a:r>
                    </a:p>
                    <a:p>
                      <a:pPr algn="ctr"/>
                      <a:r>
                        <a:rPr lang="zh-CN" altLang="en-US" b="1" dirty="0" smtClean="0"/>
                        <a:t>学校生活</a:t>
                      </a:r>
                      <a:r>
                        <a:rPr lang="en-US" altLang="zh-CN" b="1" dirty="0" smtClean="0"/>
                        <a:t>)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4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2020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0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善良机智的同学化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解尴尬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学校生活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88769" y="2299805"/>
            <a:ext cx="1163782" cy="5462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155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492050" y="1424148"/>
          <a:ext cx="11402512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9884"/>
                <a:gridCol w="10702628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no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studies have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 shark fins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are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health, so why eat them?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到目前为止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没有科学研究表明鲨鱼鳍对健康有好处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所以为什么要吃它们呢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—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 you ever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 Yes, I have.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你曾参加过一个环保项目吗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我参加过。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can’t afford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 longer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我们不能再等了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必须马上采取行动。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often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things you don’t need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你经常扔掉你不需要的东西吗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文本框 1"/>
          <p:cNvSpPr txBox="1"/>
          <p:nvPr/>
        </p:nvSpPr>
        <p:spPr>
          <a:xfrm>
            <a:off x="1940777" y="1468557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316335" y="1468557"/>
            <a:ext cx="80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4848254" y="1468557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scientific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8078341" y="1463300"/>
            <a:ext cx="122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2235676" y="1962770"/>
            <a:ext cx="1065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3868604" y="2015527"/>
            <a:ext cx="80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3979652" y="3092806"/>
            <a:ext cx="1052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5608270" y="3051924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7208693" y="3099424"/>
            <a:ext cx="519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8470229" y="3094167"/>
            <a:ext cx="217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4021004" y="4767918"/>
            <a:ext cx="64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5370767" y="4762661"/>
            <a:ext cx="958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636479" y="4769279"/>
            <a:ext cx="122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9954642" y="4762661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1"/>
          <p:cNvSpPr txBox="1"/>
          <p:nvPr/>
        </p:nvSpPr>
        <p:spPr>
          <a:xfrm>
            <a:off x="3444748" y="5848572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5032245" y="5801072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1"/>
          <p:cNvSpPr txBox="1"/>
          <p:nvPr/>
        </p:nvSpPr>
        <p:spPr>
          <a:xfrm>
            <a:off x="9011925" y="5777322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anymore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361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The windows and doors come from old buildings _________ her town that were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窗户和门来自她所在城镇周围的被拆毁的旧建筑。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opened a small shop where she sells her bags, and she has also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website to sell them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她开了一家小商店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在那里她卖她的包。她还建立了一个网站进行网上销售。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—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are your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next year?— I’m going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the school volleyball team.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——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你明年的计划是什么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 ——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我将加入校排球队。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"/>
          <p:cNvSpPr txBox="1"/>
          <p:nvPr/>
        </p:nvSpPr>
        <p:spPr>
          <a:xfrm>
            <a:off x="1668760" y="2213570"/>
            <a:ext cx="1252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867494" y="3832515"/>
            <a:ext cx="59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7925075" y="1721880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3117549" y="2254859"/>
            <a:ext cx="1216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10494640" y="3357895"/>
            <a:ext cx="70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5872626" y="3881115"/>
            <a:ext cx="1300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4126953" y="4949190"/>
            <a:ext cx="1098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5801014" y="5020440"/>
            <a:ext cx="801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10494640" y="4937273"/>
            <a:ext cx="857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1" grpId="0"/>
      <p:bldP spid="25" grpId="0"/>
      <p:bldP spid="26" grpId="0"/>
      <p:bldP spid="27" grpId="0"/>
      <p:bldP spid="28" grpId="0"/>
      <p:bldP spid="29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456425" y="142414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She helped you to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answers yourself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hard they were.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她帮助你独立算出答案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不管它们有多难。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I’m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senior high school.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我期待着进入高中。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I’d like to ____________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the students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who are here today.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首先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我想祝贺今天到场的所有的学生们。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文本框 1"/>
          <p:cNvSpPr txBox="1"/>
          <p:nvPr/>
        </p:nvSpPr>
        <p:spPr>
          <a:xfrm>
            <a:off x="4307726" y="1888945"/>
            <a:ext cx="99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6118542" y="1912190"/>
            <a:ext cx="99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0438115" y="1924570"/>
            <a:ext cx="99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1906931" y="2447790"/>
            <a:ext cx="1275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2298817" y="3502010"/>
            <a:ext cx="1311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7345829" y="3503836"/>
            <a:ext cx="108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849487" y="3547026"/>
            <a:ext cx="1610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5868665" y="3515711"/>
            <a:ext cx="499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1990051" y="4665793"/>
            <a:ext cx="99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776349" y="4653413"/>
            <a:ext cx="61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5412901" y="4664783"/>
            <a:ext cx="705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7888653" y="4605408"/>
            <a:ext cx="211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15800" y="1495398"/>
          <a:ext cx="11145769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125"/>
                <a:gridCol w="10461644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You were all so __________ __________ __________ and __________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__________ knowledge.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你们都充满活力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渴望知识。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Never __________ to __________ __________ __________ the people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around you.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永远不要忘记对你身边的人充满感激。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Choose __________ and be ___________ __________ your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__________ 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明智地选择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对你的决定和行为负责。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1"/>
          <p:cNvSpPr txBox="1"/>
          <p:nvPr/>
        </p:nvSpPr>
        <p:spPr>
          <a:xfrm>
            <a:off x="7093517" y="1616694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4171188" y="169270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793658" y="1676069"/>
            <a:ext cx="597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254826" y="1637662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thirsty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177133" y="2236894"/>
            <a:ext cx="7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2986893" y="3297854"/>
            <a:ext cx="7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921573" y="3330699"/>
            <a:ext cx="592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6140150" y="3295073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219095" y="3268543"/>
            <a:ext cx="7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2951004" y="4912898"/>
            <a:ext cx="125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5175145" y="4933867"/>
            <a:ext cx="209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responsible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7468709" y="4966241"/>
            <a:ext cx="7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9361701" y="4966241"/>
            <a:ext cx="2088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1946413" y="5524381"/>
            <a:ext cx="1407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71896" y="2291024"/>
          <a:ext cx="9535869" cy="2737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4395"/>
                <a:gridCol w="8811474"/>
              </a:tblGrid>
              <a:tr h="273797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13 We’re trying to save the earth!(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保护环境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14 School days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学校生活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8295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0480" y="2367225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322733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244160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682119" y="2357411"/>
            <a:ext cx="495111" cy="3812692"/>
            <a:chOff x="4670244" y="2084286"/>
            <a:chExt cx="495111" cy="3812692"/>
          </a:xfrm>
        </p:grpSpPr>
        <p:grpSp>
          <p:nvGrpSpPr>
            <p:cNvPr id="34" name="组合 33"/>
            <p:cNvGrpSpPr/>
            <p:nvPr/>
          </p:nvGrpSpPr>
          <p:grpSpPr>
            <a:xfrm>
              <a:off x="4670244" y="2084286"/>
              <a:ext cx="480695" cy="3270885"/>
              <a:chOff x="9277" y="3862"/>
              <a:chExt cx="757" cy="51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9294" y="3862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9294" y="8255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9294" y="4735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9277" y="6493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94" y="5592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9294" y="7345"/>
                <a:ext cx="740" cy="758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4695455" y="5415648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68709" y="2346429"/>
            <a:ext cx="9126067" cy="3857451"/>
            <a:chOff x="7346" y="3300"/>
            <a:chExt cx="13069" cy="5591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300"/>
              <a:ext cx="13069" cy="4813"/>
              <a:chOff x="3488291" y="2037374"/>
              <a:chExt cx="8298876" cy="3049407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7" y="2037374"/>
                <a:ext cx="8290240" cy="2017139"/>
                <a:chOff x="3496927" y="2037374"/>
                <a:chExt cx="8290240" cy="2017139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505381" y="2967165"/>
                  <a:ext cx="7708853" cy="593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afford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的用法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506944" y="3460982"/>
                  <a:ext cx="4838313" cy="593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congratulate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19" name="文本框 2">
                  <a:hlinkClick r:id="rId6" action="ppaction://hlinksldjump"/>
                </p:cNvPr>
                <p:cNvSpPr txBox="1"/>
                <p:nvPr/>
              </p:nvSpPr>
              <p:spPr>
                <a:xfrm>
                  <a:off x="3496927" y="2440127"/>
                  <a:ext cx="8290240" cy="593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separate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divide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508702" y="2037374"/>
                  <a:ext cx="7805146" cy="5087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  </a:t>
                  </a:r>
                  <a:r>
                    <a:rPr lang="en-US" sz="2400" b="1" dirty="0" err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</a:t>
                  </a:r>
                  <a:r>
                    <a:rPr lang="en-US" sz="2400" b="1" dirty="0" err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take、pay、cost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spend</a:t>
                  </a:r>
                  <a:endParaRPr lang="zh-CN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488291" y="3971894"/>
                <a:ext cx="4838313" cy="59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be harmful to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用法</a:t>
                </a: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505613" y="4492379"/>
                <a:ext cx="6223970" cy="59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be thankful to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824" y="7954"/>
              <a:ext cx="9068" cy="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be responsible for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380025" y="3479012"/>
          <a:ext cx="11693226" cy="346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965"/>
                <a:gridCol w="5470454"/>
                <a:gridCol w="4971807"/>
              </a:tblGrid>
              <a:tr h="52759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278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指花费时间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take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的主语是物或者用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it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作形式主语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其常用句型为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It takes sb. some time to do </a:t>
                      </a:r>
                      <a:r>
                        <a:rPr lang="en-US" altLang="zh-CN" sz="2400" b="1" baseline="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sth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took the workers three years to build the road.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修公路花费了工人们三年的时间。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61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指花钱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主语为人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常用结构为</a:t>
                      </a:r>
                      <a:r>
                        <a:rPr lang="en-US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 some money for </a:t>
                      </a:r>
                      <a:r>
                        <a:rPr lang="en-US" altLang="en-US" sz="2400" b="1" baseline="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 sb. some money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much did you pay for this book?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你花了多少钱买的这本书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257422" y="2156460"/>
            <a:ext cx="6565944" cy="503614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take、pay、cost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spend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61618" y="1891715"/>
          <a:ext cx="11272646" cy="39476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7187"/>
                <a:gridCol w="5119895"/>
                <a:gridCol w="5185564"/>
              </a:tblGrid>
              <a:tr h="495163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131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用于表示花费金钱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其主语一般为物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常用结构为</a:t>
                      </a:r>
                      <a:r>
                        <a:rPr lang="en-US" altLang="zh-CN" sz="24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cost (sb.)some money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book costs 20 </a:t>
                      </a:r>
                      <a:r>
                        <a:rPr lang="en-US" altLang="en-US" sz="2400" b="1" kern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yuan</a:t>
                      </a: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这本书值二十元。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76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spend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指花钱或时间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主语必须是人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常用结构为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spend … on </a:t>
                      </a:r>
                      <a:r>
                        <a:rPr lang="en-US" altLang="zh-CN" sz="2400" b="1" kern="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sth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或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spend … (in) doing </a:t>
                      </a:r>
                      <a:r>
                        <a:rPr lang="en-US" altLang="zh-CN" sz="2400" b="1" kern="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sth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. 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 used to spend too much time watching TV.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我过去花费太多时间看电视。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4266" y="1561106"/>
            <a:ext cx="1054041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保定竞秀区二模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How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does it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station?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About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 minutes.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cost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spend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boy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some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his free time playing basketball.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spends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costs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pays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70594" y="2354144"/>
            <a:ext cx="540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dirty="0"/>
          </a:p>
        </p:txBody>
      </p:sp>
      <p:sp>
        <p:nvSpPr>
          <p:cNvPr id="12" name="文本框 10"/>
          <p:cNvSpPr txBox="1"/>
          <p:nvPr/>
        </p:nvSpPr>
        <p:spPr>
          <a:xfrm>
            <a:off x="3762870" y="4917235"/>
            <a:ext cx="540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邯郸第二十五中学三模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nice skirt! How much did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you ________ 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It ________ 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twenty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yuan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spend on; take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pay for; cost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spend in; took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pay for; costs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04341" y="2299717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665018" y="1878959"/>
          <a:ext cx="10862642" cy="4032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660"/>
                <a:gridCol w="1600241"/>
                <a:gridCol w="2211738"/>
                <a:gridCol w="1819970"/>
                <a:gridCol w="1639467"/>
                <a:gridCol w="2320566"/>
              </a:tblGrid>
              <a:tr h="582673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7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文明与环保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zh-CN" altLang="en-US" b="1" dirty="0" smtClean="0"/>
                        <a:t>对应</a:t>
                      </a:r>
                    </a:p>
                    <a:p>
                      <a:pPr algn="ctr"/>
                      <a:r>
                        <a:rPr lang="zh-CN" altLang="en-US" b="1" dirty="0" smtClean="0"/>
                        <a:t>话题</a:t>
                      </a:r>
                      <a:r>
                        <a:rPr lang="en-US" altLang="zh-CN" b="1" dirty="0" smtClean="0"/>
                        <a:t>:</a:t>
                      </a:r>
                      <a:r>
                        <a:rPr lang="zh-CN" altLang="en-US" b="1" dirty="0" smtClean="0"/>
                        <a:t>保护环境</a:t>
                      </a:r>
                      <a:r>
                        <a:rPr lang="en-US" altLang="zh-CN" b="1" dirty="0" smtClean="0"/>
                        <a:t>)</a:t>
                      </a:r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12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学校生活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对应</a:t>
                      </a:r>
                    </a:p>
                    <a:p>
                      <a:pPr algn="ctr"/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话题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学校生活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b="1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37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2014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</a:t>
                      </a: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2016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2013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“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Homestay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”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出国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学习项目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学校生活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zh-CN" sz="20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688769" y="1900052"/>
            <a:ext cx="1246909" cy="5818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邯郸新兴中学一模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)With the development of society, parents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 more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more money on their children’s education.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take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cost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spend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 bought a new dictionary and it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yuan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cost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spent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took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paid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19616" y="4232097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0144" y="2322553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0215" y="2031275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249383" y="3218213"/>
          <a:ext cx="11424062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801"/>
                <a:gridCol w="5552006"/>
                <a:gridCol w="4738255"/>
              </a:tblGrid>
              <a:tr h="4913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5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separate</a:t>
                      </a:r>
                      <a:endParaRPr lang="en-US" sz="2400" b="1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作动词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意为“分开”。侧重把原来在一起或靠近的事物分隔开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分开后的部分具有相对的独立性。常与介词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连用。也可用作形容词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意为“单独的”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Separate your books from mine.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把你的书和我的分开。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two provinces are separated by a river.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这两个省相隔一条河。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199640" y="1449705"/>
            <a:ext cx="49326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separate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divide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86854" y="2286489"/>
          <a:ext cx="10498341" cy="29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2772977"/>
                <a:gridCol w="6346940"/>
              </a:tblGrid>
              <a:tr h="348792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79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divide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意为“分割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分开”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强调把整体分为若干部分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teacher divided his class into eight groups.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这位老师把他的班级分成了八个小组。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1176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)Bob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eggs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ones and threw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away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bad ones.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separated; from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divided; into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separated; into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divided; from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workers divide all the potatoes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two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piles and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separate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good ones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ones.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from; by	B. into; from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into; into	D. from; into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86442" y="228359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7925991" y="4838511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4055" y="1539804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suggested that our class should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five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divide into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divides into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divided into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divided into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young girl tried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those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boys who were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fighting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separate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divide              C. stop	          D. tell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7705122" y="1680774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6031387" y="4869727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955424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449705"/>
            <a:ext cx="393509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afford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772" y="2600712"/>
            <a:ext cx="105809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afford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为“买得起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有时间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能做”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后直接跟名词或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动词不定式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表示“担负得起”某事或某物的费用、损失、后果等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或表示“抽得出”时间。常和情态动词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could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able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连用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can’t afford to waste time.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我们不能浪费时间。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意为“提供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给予”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此时无须连用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able to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等。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Reading affords pleasure.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读书带来快乐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926" y="1499684"/>
            <a:ext cx="11409514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45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唐山第九中学一模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 run out of money now. I am afraid I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can’t 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 taxi there.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drive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refuse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afford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forget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I’m afraid I can’t afford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party, for I have to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look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my sister.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go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going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41393" y="2870420"/>
            <a:ext cx="4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5734563" y="4104371"/>
            <a:ext cx="4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2524" y="2313515"/>
            <a:ext cx="113596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congratulate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意为“祝贺”。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congratulate sb. on/upon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就某事向某人表示祝贺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congratulated him on his success.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我们祝贺他的成功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congratulate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1994604"/>
            <a:ext cx="107853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congratulate oneself that …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而自己庆幸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congratulated myself that I got the last ticket to the concert.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庆幸自己买到了音乐会的最后一张票。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congratulate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常用复数表示祝贺语。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59827"/>
            <a:ext cx="114499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Why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_______ Alice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 She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passed the college examination.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afford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separate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congratulate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cancel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Congratulations _______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winning the first prize in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physics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competition, Tom!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78619" y="2262266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5015461" y="4799478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1693859"/>
            <a:ext cx="1142135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廊坊一中一模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 is used to collect waste which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be ______,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as plastic bottles and paper.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reported	B. repaired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recycled	D. reviewed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河北省中考名师押题卷一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be very tired. Why not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rest?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stop to have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stop having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stop to have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stop having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76456" y="507035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90282" y="3147733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2765" y="1849032"/>
            <a:ext cx="1059441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has just won the first prize in the Composition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Contest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_________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Good idea. 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Congratulations!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That’s right. 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All right.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30119" y="3265298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694" y="2109570"/>
            <a:ext cx="1133690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harmful 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有害”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bad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意义相同。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Smoking is harmful to our health. =Smoking is bad for our health.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吸烟对我们的健康有害。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可用作名词和动词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意为“伤害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损害”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meant no harm.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他并无恶意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harmful to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5012" y="2246718"/>
            <a:ext cx="9666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 to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意为“伤害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有害”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harmful to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harmless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意为“无害的”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是反义词。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513" y="1575100"/>
            <a:ext cx="1120005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沧州第五中学二模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Tom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playing computer games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see. Thank you. I will do more sports instead.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good for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harmful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sorry for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strict with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644530" y="2376059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967068"/>
            <a:ext cx="11520691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廊坊第六中学二模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Some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don’t know too much fruit juice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can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children’s teeth.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close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polite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normal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harmful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)Cars have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effect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environment.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cheerful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careful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useful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harmful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81776" y="2767450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4330054" y="4665523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1059" y="2399740"/>
            <a:ext cx="106702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thankful to sb.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意为“感谢某人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对某人心存感激”。其中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意为“感激的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感谢的”。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thankful to all the people who helped me.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感谢所有帮助我的人。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thankful for …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意为“因为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而感谢”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451610"/>
            <a:ext cx="426148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thankful to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9491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65209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5782" y="2319687"/>
            <a:ext cx="10673019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thankful for your treat.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我感激你的款待。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thankful for your helping me with my study.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非常感谢你帮助我学习。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790" y="2028190"/>
            <a:ext cx="104524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going to graduate from our school soon, but we’ll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 it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forever.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thankful to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away from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fall in love with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friends with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2788" y="2817045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436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沧州第十中学一模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)Your time is limited, so don’t waste it living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someone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else’s life. 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_______. Leave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something worthy.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thankful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different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humorous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nervous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)We should 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thankful 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people who helped and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supported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92229" y="2292829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5956" y="4215642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2199" y="2125153"/>
            <a:ext cx="99255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responsible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后加名词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负责”。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be responsible for your words.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应该对你的话负责任。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Everyone should be responsible for his work.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每个人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都应对自己的工作负责。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159" y="1170118"/>
            <a:ext cx="5761486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responsible for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148351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333246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13788"/>
            <a:ext cx="115703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石家庄长安区一模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)You’re supposed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shoes before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enter the room.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take off	B. put off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get off	D. turn off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河北中考模拟二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Kate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don’t forget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light when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leave the room.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 OK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mom.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cut off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put off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turn off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take off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6201" y="96616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02686" y="157977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2428" y="413419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966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8011" y="1852480"/>
            <a:ext cx="112341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responsible 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意为“对某人负责”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后加人物。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must be responsible to the people.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应该对人民负责。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must be responsible to me for this matter.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件事他必须对我负责。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Who 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when Ms. Ma leaves the classroom?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monitor is.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took charge of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responsible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in the charge of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charge of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3730090" y="234184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753232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 should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thirsty for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responsible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separate from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catch up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)Who is responsible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accident?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	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	D. of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64954" y="188265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5314882" y="512263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8252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承德第九中学一模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Have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noticed that Anna’s spoken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English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greatly improved?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Yes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she sets us a good example. Hard work always ________.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makes a deal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makes a difference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makes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makes fun of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)Their plants don’t grow very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well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look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good.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our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ours	D. ourselves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98818" y="293744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6671" y="548478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02217"/>
            <a:ext cx="11470005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邯郸复兴区一模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number of the teachers in our school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 60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 number of them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male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is; are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are; is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am; are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be; are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保定竞秀区一模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your father be back?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months.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long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How soon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often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How far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5600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4446" y="220809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8659" y="412271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1402631"/>
            <a:ext cx="11650742" cy="5081278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9. (2021• 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河北省中考全真模拟二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)As a teacher,I love being with my </a:t>
            </a: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students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You can’t imagine how much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they_______ knowledge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are thirsty for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B. are famous for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are good for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　　	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D. are known for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石家庄模拟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)If we don’t protect nature, some wildlife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_______die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out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in the future.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may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need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can’t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shouldn’t</a:t>
            </a: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479433" y="920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697525" y="215121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99653" y="4063777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646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13—14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441326"/>
            <a:ext cx="11492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承德双桥区二模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)Never fail to 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thank) to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people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you.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河北省中考模拟经典四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sweet grapes were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separate) from the sour ones.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邯郸复兴区一模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)She dialed(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number again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but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failed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get) a connection. 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6895" y="2218327"/>
            <a:ext cx="1623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0681" y="5380379"/>
            <a:ext cx="1412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99974" y="3461623"/>
            <a:ext cx="178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3815</Words>
  <Application>WPS 演示</Application>
  <PresentationFormat>自定义</PresentationFormat>
  <Paragraphs>807</Paragraphs>
  <Slides>52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52</vt:i4>
      </vt:variant>
    </vt:vector>
  </HeadingPairs>
  <TitlesOfParts>
    <vt:vector size="5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456</cp:revision>
  <dcterms:created xsi:type="dcterms:W3CDTF">2020-07-19T08:35:00Z</dcterms:created>
  <dcterms:modified xsi:type="dcterms:W3CDTF">2022-02-26T03:19:20Z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