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slides/slide48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80"/>
  </p:notesMasterIdLst>
  <p:handoutMasterIdLst>
    <p:handoutMasterId r:id="rId81"/>
  </p:handoutMasterIdLst>
  <p:sldIdLst>
    <p:sldId id="277" r:id="rId4"/>
    <p:sldId id="293" r:id="rId5"/>
    <p:sldId id="771" r:id="rId6"/>
    <p:sldId id="908" r:id="rId7"/>
    <p:sldId id="296" r:id="rId8"/>
    <p:sldId id="400" r:id="rId9"/>
    <p:sldId id="485" r:id="rId10"/>
    <p:sldId id="486" r:id="rId11"/>
    <p:sldId id="297" r:id="rId12"/>
    <p:sldId id="488" r:id="rId13"/>
    <p:sldId id="1006" r:id="rId14"/>
    <p:sldId id="358" r:id="rId15"/>
    <p:sldId id="417" r:id="rId16"/>
    <p:sldId id="327" r:id="rId17"/>
    <p:sldId id="885" r:id="rId18"/>
    <p:sldId id="942" r:id="rId19"/>
    <p:sldId id="943" r:id="rId20"/>
    <p:sldId id="888" r:id="rId21"/>
    <p:sldId id="889" r:id="rId22"/>
    <p:sldId id="890" r:id="rId23"/>
    <p:sldId id="891" r:id="rId24"/>
    <p:sldId id="892" r:id="rId25"/>
    <p:sldId id="893" r:id="rId26"/>
    <p:sldId id="894" r:id="rId27"/>
    <p:sldId id="1072" r:id="rId28"/>
    <p:sldId id="328" r:id="rId29"/>
    <p:sldId id="342" r:id="rId30"/>
    <p:sldId id="944" r:id="rId31"/>
    <p:sldId id="945" r:id="rId32"/>
    <p:sldId id="946" r:id="rId33"/>
    <p:sldId id="947" r:id="rId34"/>
    <p:sldId id="948" r:id="rId35"/>
    <p:sldId id="895" r:id="rId36"/>
    <p:sldId id="653" r:id="rId37"/>
    <p:sldId id="654" r:id="rId38"/>
    <p:sldId id="832" r:id="rId39"/>
    <p:sldId id="949" r:id="rId40"/>
    <p:sldId id="950" r:id="rId41"/>
    <p:sldId id="951" r:id="rId42"/>
    <p:sldId id="952" r:id="rId43"/>
    <p:sldId id="953" r:id="rId44"/>
    <p:sldId id="346" r:id="rId45"/>
    <p:sldId id="655" r:id="rId46"/>
    <p:sldId id="954" r:id="rId47"/>
    <p:sldId id="955" r:id="rId48"/>
    <p:sldId id="956" r:id="rId49"/>
    <p:sldId id="421" r:id="rId50"/>
    <p:sldId id="656" r:id="rId51"/>
    <p:sldId id="957" r:id="rId52"/>
    <p:sldId id="958" r:id="rId53"/>
    <p:sldId id="959" r:id="rId54"/>
    <p:sldId id="960" r:id="rId55"/>
    <p:sldId id="961" r:id="rId56"/>
    <p:sldId id="941" r:id="rId57"/>
    <p:sldId id="962" r:id="rId58"/>
    <p:sldId id="963" r:id="rId59"/>
    <p:sldId id="964" r:id="rId60"/>
    <p:sldId id="965" r:id="rId61"/>
    <p:sldId id="966" r:id="rId62"/>
    <p:sldId id="986" r:id="rId63"/>
    <p:sldId id="987" r:id="rId64"/>
    <p:sldId id="988" r:id="rId65"/>
    <p:sldId id="989" r:id="rId66"/>
    <p:sldId id="990" r:id="rId67"/>
    <p:sldId id="991" r:id="rId68"/>
    <p:sldId id="992" r:id="rId69"/>
    <p:sldId id="995" r:id="rId70"/>
    <p:sldId id="996" r:id="rId71"/>
    <p:sldId id="997" r:id="rId72"/>
    <p:sldId id="998" r:id="rId73"/>
    <p:sldId id="999" r:id="rId74"/>
    <p:sldId id="1000" r:id="rId75"/>
    <p:sldId id="1001" r:id="rId76"/>
    <p:sldId id="994" r:id="rId77"/>
    <p:sldId id="993" r:id="rId78"/>
    <p:sldId id="1002" r:id="rId79"/>
  </p:sldIdLst>
  <p:sldSz cx="12192000" cy="6858000"/>
  <p:notesSz cx="6858000" cy="9144000"/>
  <p:custDataLst>
    <p:tags r:id="rId8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267"/>
        <p:guide pos="3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viewProps" Target="view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tags" Target="tags/tag1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notesMaster" Target="notesMasters/notesMaster1.xml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handoutMaster" Target="handoutMasters/handoutMaster1.xml"/><Relationship Id="rId86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5.xml"/><Relationship Id="rId5" Type="http://schemas.openxmlformats.org/officeDocument/2006/relationships/tags" Target="../tags/tag6.xml"/><Relationship Id="rId10" Type="http://schemas.openxmlformats.org/officeDocument/2006/relationships/slide" Target="slide2.xml"/><Relationship Id="rId4" Type="http://schemas.openxmlformats.org/officeDocument/2006/relationships/tags" Target="../tags/tag5.xml"/><Relationship Id="rId9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slide" Target="slide5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slide" Target="slide42.xml"/><Relationship Id="rId5" Type="http://schemas.openxmlformats.org/officeDocument/2006/relationships/slide" Target="slide26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tags" Target="../tags/tag25.xml"/><Relationship Id="rId7" Type="http://schemas.openxmlformats.org/officeDocument/2006/relationships/slide" Target="slide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slide" Target="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slide" Target="slid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slide" Target="slide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tags" Target="../tags/tag46.xml"/><Relationship Id="rId7" Type="http://schemas.openxmlformats.org/officeDocument/2006/relationships/slide" Target="slide12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4" Type="http://schemas.openxmlformats.org/officeDocument/2006/relationships/slide" Target="slide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slide" Target="slide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slide" Target="slide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slide" Target="slide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slide" Target="slide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slide" Target="slide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slide" Target="slide1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tags" Target="../tags/tag71.xml"/><Relationship Id="rId7" Type="http://schemas.openxmlformats.org/officeDocument/2006/relationships/slide" Target="slide12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Relationship Id="rId4" Type="http://schemas.openxmlformats.org/officeDocument/2006/relationships/slide" Target="slide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Relationship Id="rId4" Type="http://schemas.openxmlformats.org/officeDocument/2006/relationships/slide" Target="slide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Relationship Id="rId4" Type="http://schemas.openxmlformats.org/officeDocument/2006/relationships/slide" Target="slide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Relationship Id="rId4" Type="http://schemas.openxmlformats.org/officeDocument/2006/relationships/slide" Target="slide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4.xml"/><Relationship Id="rId4" Type="http://schemas.openxmlformats.org/officeDocument/2006/relationships/slide" Target="slide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5.xml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slide" Target="slide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4" Type="http://schemas.openxmlformats.org/officeDocument/2006/relationships/slide" Target="slide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Relationship Id="rId4" Type="http://schemas.openxmlformats.org/officeDocument/2006/relationships/slide" Target="slide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Relationship Id="rId4" Type="http://schemas.openxmlformats.org/officeDocument/2006/relationships/slide" Target="slide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Relationship Id="rId4" Type="http://schemas.openxmlformats.org/officeDocument/2006/relationships/slide" Target="slide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Relationship Id="rId4" Type="http://schemas.openxmlformats.org/officeDocument/2006/relationships/slide" Target="slide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2.xml"/><Relationship Id="rId4" Type="http://schemas.openxmlformats.org/officeDocument/2006/relationships/slide" Target="slide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3.xml"/><Relationship Id="rId4" Type="http://schemas.openxmlformats.org/officeDocument/2006/relationships/slide" Target="slide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Relationship Id="rId4" Type="http://schemas.openxmlformats.org/officeDocument/2006/relationships/slide" Target="slide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Relationship Id="rId4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Relationship Id="rId4" Type="http://schemas.openxmlformats.org/officeDocument/2006/relationships/slide" Target="slide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Relationship Id="rId4" Type="http://schemas.openxmlformats.org/officeDocument/2006/relationships/slide" Target="slide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Relationship Id="rId4" Type="http://schemas.openxmlformats.org/officeDocument/2006/relationships/slide" Target="slide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9.xml"/><Relationship Id="rId4" Type="http://schemas.openxmlformats.org/officeDocument/2006/relationships/slide" Target="slide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0.xml"/><Relationship Id="rId4" Type="http://schemas.openxmlformats.org/officeDocument/2006/relationships/slide" Target="slide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1.xml"/><Relationship Id="rId4" Type="http://schemas.openxmlformats.org/officeDocument/2006/relationships/slide" Target="slide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2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9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7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5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专题五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介词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453707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9" name="文本框 16">
              <a:hlinkClick r:id="rId12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4975" y="1372235"/>
            <a:ext cx="1132141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(2021•河北一模)In 1972, Richard Sears began learning Chinese  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because ________ his interest in traditional Chinese culture.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(2021•石家庄长安区二模)Li Ziqi is famous ________ her videos in  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which she does the work of a farmer.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(2021•邢台第一中学一模) Love decided to ask Vanity ________ help.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(2021•保定第十三中学三模)Dr. Yuan passed away ___ May,  2021.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(2021•承德双桥区一模)Once, he walked t________a forest by himself.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61500" y="4147820"/>
            <a:ext cx="751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73290" y="5360670"/>
            <a:ext cx="1442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hrough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775700" y="4790440"/>
            <a:ext cx="48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930515" y="2842895"/>
            <a:ext cx="939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689225" y="2184400"/>
            <a:ext cx="624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6" grpId="0"/>
      <p:bldP spid="6" grpId="1"/>
      <p:bldP spid="11" grpId="0"/>
      <p:bldP spid="11" grpId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4975" y="1372235"/>
            <a:ext cx="1132141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18. (2021•邯郸复兴区一模)Water will turn into ice when the temperature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is ________ zero.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(2021•河北省中考名师押题卷一)Reading ________ bed can also be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harmful to your eyes.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 (2021•河北省中考名师押题卷三)Teenagers should learn to depend 　　　　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 themselves.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67180" y="2196465"/>
            <a:ext cx="1242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below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93990" y="2854325"/>
            <a:ext cx="494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27505" y="4773930"/>
            <a:ext cx="619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6761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8183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902200" y="2139950"/>
            <a:ext cx="7283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时间介词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890135" y="2895600"/>
            <a:ext cx="9045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方位介词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1" name="文本框 2">
            <a:hlinkClick r:id="rId6" action="ppaction://hlinksldjump"/>
          </p:cNvPr>
          <p:cNvSpPr txBox="1"/>
          <p:nvPr/>
        </p:nvSpPr>
        <p:spPr>
          <a:xfrm>
            <a:off x="4883785" y="3684270"/>
            <a:ext cx="6993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方式及其他介词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806440" y="288036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3" name="椭圆 2"/>
          <p:cNvSpPr/>
          <p:nvPr/>
        </p:nvSpPr>
        <p:spPr>
          <a:xfrm>
            <a:off x="5818505" y="367919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14" name="椭圆 13"/>
          <p:cNvSpPr/>
          <p:nvPr/>
        </p:nvSpPr>
        <p:spPr>
          <a:xfrm>
            <a:off x="5815330" y="2124710"/>
            <a:ext cx="56134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11" name="文本框 2">
            <a:hlinkClick r:id="rId7" action="ppaction://hlinksldjump"/>
          </p:cNvPr>
          <p:cNvSpPr txBox="1"/>
          <p:nvPr/>
        </p:nvSpPr>
        <p:spPr>
          <a:xfrm>
            <a:off x="4902835" y="4478020"/>
            <a:ext cx="6993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介词短语及固定搭配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833745" y="447548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7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8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102775"/>
            <a:ext cx="4819650" cy="640595"/>
            <a:chOff x="1034884" y="617178"/>
            <a:chExt cx="4819650" cy="6405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64168"/>
              <a:ext cx="321183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sz="2800" b="1" dirty="0">
                  <a:ea typeface="黑体" panose="02010609060101010101" pitchFamily="49" charset="-122"/>
                  <a:sym typeface="宋体" panose="02010600030101010101" pitchFamily="2" charset="-122"/>
                </a:rPr>
                <a:t>时间介词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039964" y="6171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32120" y="2609554"/>
            <a:ext cx="1086729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420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71195" y="3347085"/>
          <a:ext cx="11206480" cy="33426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80745"/>
                <a:gridCol w="4436110"/>
                <a:gridCol w="5889625"/>
              </a:tblGrid>
              <a:tr h="6654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892175">
                <a:tc row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in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泛指一天的上午、下午、晚上</a:t>
                      </a:r>
                    </a:p>
                  </a:txBody>
                  <a:tcPr marL="66675" marR="66675" marT="0" marB="0" anchor="ctr"/>
                </a:tc>
                <a:tc rowSpan="2"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 do sports in the morning. 我早上做运动。</a:t>
                      </a:r>
                    </a:p>
                  </a:txBody>
                  <a:tcPr marL="66675" marR="66675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 rowSpan="3"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表示较长时间段的月份、季节、年份、时代、世纪等</a:t>
                      </a:r>
                    </a:p>
                  </a:txBody>
                  <a:tcPr marL="66675" marR="66675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</a:tr>
              <a:tr h="8928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We are now living in the 21st century. 我们现在生活在21世纪。</a:t>
                      </a:r>
                    </a:p>
                  </a:txBody>
                  <a:tcPr marL="66675" marR="66675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 rowSpan="2"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meeting will begin in fifteen minutes. 会议将于15分钟后开始。</a:t>
                      </a:r>
                    </a:p>
                  </a:txBody>
                  <a:tcPr marL="66675" marR="66675" marT="0" marB="0" anchor="ctr"/>
                </a:tc>
              </a:tr>
              <a:tr h="8921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in+时间段,表示多久之后,用于将来时</a:t>
                      </a:r>
                    </a:p>
                  </a:txBody>
                  <a:tcPr marL="66675" marR="66675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43230" y="1513840"/>
          <a:ext cx="11391265" cy="5486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02335"/>
                <a:gridCol w="4745990"/>
                <a:gridCol w="574294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97280"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on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用在星期几,具体某一天或节日前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Jane bought her coat on May 3rd. 简在五月三日买的她那件大衣。</a:t>
                      </a:r>
                    </a:p>
                  </a:txBody>
                  <a:tcPr marL="66675" marR="66675" marT="0" marB="0" anchor="ctr"/>
                </a:tc>
              </a:tr>
              <a:tr h="9721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表示某一天的上午、下午、晚上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has to work on Sunday afternoon. 他不得不在星期天下午工作。</a:t>
                      </a:r>
                    </a:p>
                  </a:txBody>
                  <a:tcPr marL="66675" marR="66675" marT="0" marB="0" anchor="ctr"/>
                </a:tc>
              </a:tr>
              <a:tr h="885190"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多用于具体的钟点时刻前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man usually gets up at 6:30. 这个人通常在六点半起床。</a:t>
                      </a:r>
                    </a:p>
                  </a:txBody>
                  <a:tcPr marL="66675" marR="66675" marT="0" marB="0" anchor="ctr"/>
                </a:tc>
              </a:tr>
              <a:tr h="8229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可用于固定搭配中,如:at noon、at night、at the beginning of、at the end of、at last、at the age of等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 will have a party at the end of this month. 我们在本月末要举办一次派对。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43230" y="1465580"/>
          <a:ext cx="11391265" cy="48990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52195"/>
                <a:gridCol w="4596130"/>
                <a:gridCol w="574294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13347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since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指从某时一直延续至今,后接具体的过去时间,句子常用现在完成时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have been a doctor since 2003. 我自2003年起就是一位医生。</a:t>
                      </a:r>
                    </a:p>
                  </a:txBody>
                  <a:tcPr marL="66675" marR="66675" marT="0" marB="0" anchor="ctr"/>
                </a:tc>
              </a:tr>
              <a:tr h="16459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for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动作持续贯穿整个过程,后接时间段,句子可用现在完成时、一般过去时等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 have known each other for more than ten years. 我们彼此相识有十年多了。</a:t>
                      </a:r>
                    </a:p>
                  </a:txBody>
                  <a:tcPr marL="66675" marR="66675" marT="0" marB="0" anchor="ctr"/>
                </a:tc>
              </a:tr>
              <a:tr h="74803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before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为“在……之前”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You must come back before lunch. 你必须午饭之前回来。</a:t>
                      </a:r>
                    </a:p>
                  </a:txBody>
                  <a:tcPr marL="66675" marR="66675" marT="0" marB="0" anchor="ctr"/>
                </a:tc>
              </a:tr>
              <a:tr h="8229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after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 “在……之后”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My parents often go for a walk after supper. 我父母经常在晚饭后去散步。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43230" y="1465580"/>
          <a:ext cx="11391265" cy="48113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52195"/>
                <a:gridCol w="4596130"/>
                <a:gridCol w="5742940"/>
              </a:tblGrid>
              <a:tr h="581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200785"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until</a:t>
                      </a:r>
                      <a:endParaRPr lang="zh-CN" altLang="en-US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用在肯定句中,意为“直到……为止”,其前的谓语动词需用延续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性动词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waited until midnight. 他一直等到半夜。</a:t>
                      </a:r>
                    </a:p>
                  </a:txBody>
                  <a:tcPr marL="66675" marR="66675" marT="0" marB="0" anchor="ctr"/>
                </a:tc>
              </a:tr>
              <a:tr h="14795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用于否定句中,意为“直到……才”,其前的谓语动词多用非延续性动词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didn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 leave until midnight. 他直到半夜才离开。</a:t>
                      </a:r>
                    </a:p>
                  </a:txBody>
                  <a:tcPr marL="66675" marR="66675" marT="0" marB="0" anchor="ctr"/>
                </a:tc>
              </a:tr>
              <a:tr h="15500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by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ea typeface="宋体" panose="02010600030101010101" pitchFamily="2" charset="-122"/>
                        </a:rPr>
                        <a:t>后接时间点表示“在……之前”。如果by 后加将来的时间点,应用将来时;如果 by后跟一个过去的时间点,应用过去完成时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By the end of last term, we had learned about 2,000 English words. 到上学期末为止, 我们已经学了大约2000个英语单词。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43230" y="1465580"/>
          <a:ext cx="11391265" cy="48113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52195"/>
                <a:gridCol w="4596130"/>
                <a:gridCol w="5742940"/>
              </a:tblGrid>
              <a:tr h="581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6803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from</a:t>
                      </a:r>
                      <a:endParaRPr lang="zh-CN" altLang="en-US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意为“从……开始”,谓语可用过去、现在或将来的时态。from now on “从今往后”,from then on “自那时起”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 go to school from Monday to Friday. 我们从周一至周五去上学。</a:t>
                      </a:r>
                    </a:p>
                  </a:txBody>
                  <a:tcPr marL="66675" marR="66675" marT="0" marB="0" anchor="ctr"/>
                </a:tc>
              </a:tr>
              <a:tr h="15500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during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ea typeface="宋体" panose="02010600030101010101" pitchFamily="2" charset="-122"/>
                        </a:rPr>
                        <a:t>“在……期间”,后接时间段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During the summer holiday, I like to go swimming with my friends. 在暑假期间,我喜欢和朋友们去游泳。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78155" y="146177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(2021•石家庄40中二模)Jenny was a dancer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very young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age. In her thirties she became a famous writer.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from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　　　D. at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(2021•南京)We are going to celebrate the 100th anniversary of 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founding of the Communist Party of China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July 1st, 2021.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of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071428" y="23061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995285" y="487299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20332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(2021•达州)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—What happened to Tony?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the morning of a rainy day, 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bike and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hurt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his legs.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In; put off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On; fell off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In; fell off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On; put off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(2021•连云港)The Communist Party of China will have its 100th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birthday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July 1, 2021.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around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18608" y="20641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917190" y="524192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82550" y="882015"/>
            <a:ext cx="12026265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731767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2012—2021年河北中考命题分析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60680" y="2188210"/>
          <a:ext cx="11536845" cy="44113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47445"/>
                <a:gridCol w="788670"/>
                <a:gridCol w="1821870"/>
                <a:gridCol w="753265"/>
                <a:gridCol w="208280"/>
                <a:gridCol w="1821815"/>
                <a:gridCol w="724572"/>
                <a:gridCol w="1885868"/>
                <a:gridCol w="1192530"/>
                <a:gridCol w="1192530"/>
              </a:tblGrid>
              <a:tr h="1604010">
                <a:tc grid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考点综述</a:t>
                      </a:r>
                      <a:endParaRPr lang="zh-CN" altLang="en-US" sz="2000" b="1"/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>
                          <a:sym typeface="+mn-ea"/>
                        </a:rPr>
                        <a:t>介词是河北中考的常考点。单项选择、完形填空中常有出现。主要考查介词的固定搭配,及常见介词的基本用法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满分攻略</a:t>
                      </a: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>
                          <a:sym typeface="+mn-ea"/>
                        </a:rPr>
                        <a:t>考生要注意总结各类介词的基本用法,并熟记介词短语及介词与动词、形容词的搭配,做到有备无患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80645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2022预测</a:t>
                      </a:r>
                      <a:endParaRPr lang="zh-CN" altLang="en-US" sz="2000"/>
                    </a:p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(★★☆)</a:t>
                      </a:r>
                      <a:endParaRPr lang="zh-CN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gridSpan="9"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预测2022年河北中考会有题目涉及介词,多会出现在单选、完形填空或词语运用中,考查多为介词的固定搭配,分值1—2分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60680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时间介词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方位介词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方式及其他介词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介词短语及固定搭配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600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b="1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40080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in, on, with, for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400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about, from,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except, without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360680" y="4625340"/>
            <a:ext cx="1148080" cy="685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20332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(2021•重庆)We usually have a flag-raising ceremony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Monday.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for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(2021•自贡)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Have you heard of the news about Yuan Longping?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Yes. 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reported that he passed away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age of 91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yesterday.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at　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in　 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　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by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345238" y="14120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678420" y="398081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5732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(2021•重庆)The Tianwen-1 Probe landed on Mars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15th, 2021.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on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(2021•扬州江都区校级三模)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Our school will hold a poetry contest 　　　　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afternoon of July 1 on the playground.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Sounds great! We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wait for it and everyone must prepare for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during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041708" y="16774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521460" y="422211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4462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(2021•齐齐哈尔二模)—When will the movie </a:t>
            </a:r>
            <a:r>
              <a:rPr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IMPASSE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(《悬崖之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上》) be on in our city?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June.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At　　　 	B. On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In　　 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For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(2021•扬州三模)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morning of May 15th, Zhurong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rover(登陆车)landed on Mars. This means China has become 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second country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rover on Mars successfully.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In; landing	B. In; to land	C. On; landing	D. On; to land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26203" y="29347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152900" y="422338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50495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(2021•福建南平二模)World Book Day is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celebrated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April 23rd in most countries.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on　　 	B. in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at　　 	D. during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(2021•大连一模)The Dalian Undersea Tunnel (隧道)will be open to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traffic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2024.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for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8443" y="232833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710180" y="424053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601470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(原创)Kate usually does homework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nine 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clock 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Saturday morning.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in; in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at; to	C. at; on	D. at; in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(2021•昆明一模)The International Nurse Day 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May 12th.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by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876665" y="372745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954520" y="180086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78155" y="1878330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(2021•重庆模拟)The terrible accident in Shanghai happened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evening of Dec. 31.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under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(2021•怀化改编)I often help my parents with housework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Sundays.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during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68088" y="27201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78085" y="401701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4680" y="1287145"/>
            <a:ext cx="4437380" cy="628015"/>
            <a:chOff x="1034884" y="1184776"/>
            <a:chExt cx="4741686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362" y="1219059"/>
              <a:ext cx="3134208" cy="58027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方位介词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1184776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57646" y="1416727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76511" y="1899349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14680" y="2672715"/>
          <a:ext cx="11135360" cy="39154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5385"/>
                <a:gridCol w="3036570"/>
                <a:gridCol w="6923405"/>
              </a:tblGrid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介词（短语）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806450"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表示地域面积不大的某个点的地方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was sitting at my desk. 当时我正坐在课桌旁。</a:t>
                      </a:r>
                    </a:p>
                  </a:txBody>
                  <a:tcPr marL="66675" marR="66675" marT="0" marB="0" anchor="ctr"/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用在很多人参与的活动场合或地点前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Were you at Lisa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 party/the cinema/the theatre? 你当时在丽莎的聚会上/电影院里/剧院里吗?</a:t>
                      </a:r>
                    </a:p>
                  </a:txBody>
                  <a:tcPr marL="66675" marR="66675" marT="0" marB="0" anchor="ctr"/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用在学校/家/工作前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at school/home/work</a:t>
                      </a:r>
                    </a:p>
                  </a:txBody>
                  <a:tcPr marL="66675" marR="66675" marT="0" marB="0" anchor="ctr"/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用在公共服务场所前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was at the doctor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 at this time yesterday. 昨天这个时候我在诊所里。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475105"/>
          <a:ext cx="11135360" cy="39154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5385"/>
                <a:gridCol w="3036570"/>
                <a:gridCol w="6923405"/>
              </a:tblGrid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介词（短语）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80645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to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表示“到,往”,也可表示在某一地区之外的某方位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go to school by bike. 我骑自行车去上学。</a:t>
                      </a:r>
                    </a:p>
                  </a:txBody>
                  <a:tcPr marL="66675" marR="66675" marT="0" marB="0" anchor="ctr"/>
                </a:tc>
              </a:tr>
              <a:tr h="7315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in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在……之中”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,也可表示在某一地区之内的某方位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Ping-pong is popular in China. 乒乓球运动在中国很流行。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Shenyang is in the northeast of China. 沈阳在中国的东北部。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475105"/>
          <a:ext cx="11135360" cy="40500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5385"/>
                <a:gridCol w="3560445"/>
                <a:gridCol w="6399530"/>
              </a:tblGrid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介词（短语）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684530"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on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在……上面”,表示两物体接触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are some leaves on the ground. 地面上有一些叶子。</a:t>
                      </a:r>
                    </a:p>
                  </a:txBody>
                  <a:tcPr marL="66675" marR="66675" marT="0" marB="0" anchor="ctr"/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表示与某地是毗邻关系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village is on the north of that one. 这个村庄在那个(村庄)的北面。</a:t>
                      </a:r>
                    </a:p>
                  </a:txBody>
                  <a:tcPr marL="66675" marR="66675" marT="0" marB="0" anchor="ctr"/>
                </a:tc>
              </a:tr>
              <a:tr h="6223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用在建筑物的楼层前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live on the third floor. 我住三楼。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用在某些公共交通工具前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was on the train when she phoned. 她给我打电话时,我在火车上。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475105"/>
          <a:ext cx="11135360" cy="60350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5385"/>
                <a:gridCol w="5283200"/>
                <a:gridCol w="4676775"/>
              </a:tblGrid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介词（短语）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over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ea typeface="宋体" panose="02010600030101010101" pitchFamily="2" charset="-122"/>
                        </a:rPr>
                        <a:t>指“在……的正上方”,表示垂直在上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is a plane flying over our school. 有一架飞机在我们学校上空飞过。</a:t>
                      </a:r>
                    </a:p>
                  </a:txBody>
                  <a:tcPr marL="66675" marR="66675" marT="0" marB="0" anchor="ctr"/>
                </a:tc>
              </a:tr>
              <a:tr h="16459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above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指“在上方”,属于斜上方;也可指温度,above zero“零度以上”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picture is above my bed. 这幅画在我的床的上方。</a:t>
                      </a:r>
                    </a:p>
                  </a:txBody>
                  <a:tcPr marL="66675" marR="66675" marT="0" marB="0" anchor="ctr"/>
                </a:tc>
              </a:tr>
              <a:tr h="6223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below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below表示“在下方或位置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低于……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”,不一定有垂直在下之意;也可指温度,below zero“零度以下”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football is below my desk. 足球在我的桌子下方。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6545" y="1355725"/>
          <a:ext cx="11474450" cy="51898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96035"/>
                <a:gridCol w="788670"/>
                <a:gridCol w="1821815"/>
                <a:gridCol w="753110"/>
                <a:gridCol w="1857375"/>
                <a:gridCol w="724535"/>
                <a:gridCol w="1885950"/>
                <a:gridCol w="698500"/>
                <a:gridCol w="1648460"/>
              </a:tblGrid>
              <a:tr h="352425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时间介词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方位介词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方式及其他介词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介词短语及固定搭配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517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</a:tr>
              <a:tr h="361950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2020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at, to, on, off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3949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77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46710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2019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for, in, with, by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with, about,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into, from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7289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</a:t>
                      </a: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in, outside,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for, without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261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ten — tenth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your right</a:t>
                      </a:r>
                    </a:p>
                  </a:txBody>
                  <a:tcPr marL="0" marR="0" marT="0" marB="0" anchor="ctr"/>
                </a:tc>
              </a:tr>
              <a:tr h="7416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—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at, into,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on, with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last, at most,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first, at least</a:t>
                      </a:r>
                    </a:p>
                  </a:txBody>
                  <a:tcPr marL="0" marR="0" marT="0" marB="0" anchor="ctr"/>
                </a:tc>
              </a:tr>
              <a:tr h="6756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296545" y="1355725"/>
            <a:ext cx="1318895" cy="7150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475105"/>
          <a:ext cx="11135360" cy="444563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5385"/>
                <a:gridCol w="3498850"/>
                <a:gridCol w="6461125"/>
              </a:tblGrid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介词（短语）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under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ea typeface="宋体" panose="02010600030101010101" pitchFamily="2" charset="-122"/>
                        </a:rPr>
                        <a:t>under 表示“在……正下方”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are many bikes under the trees. 树下有许多辆自行车。</a:t>
                      </a:r>
                    </a:p>
                  </a:txBody>
                  <a:tcPr marL="66675" marR="66675" marT="0" marB="0" anchor="ctr"/>
                </a:tc>
              </a:tr>
              <a:tr h="89725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near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在……附近”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Is there a bank near here?这附近有一家银行吗?</a:t>
                      </a:r>
                    </a:p>
                  </a:txBody>
                  <a:tcPr marL="66675" marR="66675" marT="0" marB="0" anchor="ctr"/>
                </a:tc>
              </a:tr>
              <a:tr h="6223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next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to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ea typeface="宋体" panose="02010600030101010101" pitchFamily="2" charset="-122"/>
                        </a:rPr>
                        <a:t>“紧挨着”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library is next to the post office. 图书馆和邮局紧挨着。</a:t>
                      </a:r>
                    </a:p>
                  </a:txBody>
                  <a:tcPr marL="66675" marR="66675" marT="0" marB="0" anchor="ctr"/>
                </a:tc>
              </a:tr>
              <a:tr h="6223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beside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ea typeface="宋体" panose="02010600030101010101" pitchFamily="2" charset="-122"/>
                        </a:rPr>
                        <a:t>“在……旁边”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Our house is beside a park. 我们家在公园旁边。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475105"/>
          <a:ext cx="11135360" cy="49371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5385"/>
                <a:gridCol w="3486150"/>
                <a:gridCol w="6473825"/>
              </a:tblGrid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介词（短语）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74803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behind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“在……后边”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sit behind Jenny. 我坐在珍妮后面。</a:t>
                      </a:r>
                    </a:p>
                  </a:txBody>
                  <a:tcPr marL="66675" marR="66675" marT="0" marB="0" anchor="ctr"/>
                </a:tc>
              </a:tr>
              <a:tr h="100965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across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from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“在……对面”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zoo is across from the street. 动物园在街道对面。</a:t>
                      </a:r>
                    </a:p>
                  </a:txBody>
                  <a:tcPr marL="66675" marR="66675" marT="0" marB="0" anchor="ctr"/>
                </a:tc>
              </a:tr>
              <a:tr h="98488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in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front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of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“在……之前”(外部)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are many flowers in front of our classroom. 我们的教室前面有许多花。</a:t>
                      </a:r>
                    </a:p>
                  </a:txBody>
                  <a:tcPr marL="66675" marR="66675" marT="0" marB="0" anchor="ctr"/>
                </a:tc>
              </a:tr>
              <a:tr h="98488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in the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front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of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“在……的前面”(内部)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teacher is standing in the front of our classroom. 老师正站在我们的教室的前面。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14655" y="1475105"/>
          <a:ext cx="11271885" cy="32918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85950"/>
                <a:gridCol w="3348990"/>
                <a:gridCol w="6036945"/>
              </a:tblGrid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介词（短语）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98488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between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“在……之间(两者)”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is a hospital between the hotel and the supermarket. 在旅馆和超市中间有一家医院。</a:t>
                      </a:r>
                    </a:p>
                  </a:txBody>
                  <a:tcPr marL="66675" marR="66675" marT="0" marB="0" anchor="ctr"/>
                </a:tc>
              </a:tr>
              <a:tr h="98488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among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指“在……(三者或三者以上)之间”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was happy to be among the friends again. 再次来到朋友之中,他感到很高兴。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1" y="1332294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(2021•唐山路南区二模) Communication is a bridge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young and the old.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across　 	B. through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among　　 	D. between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(2021•天津)Anna is taller than me. She sits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me in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classroom.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between	B. from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behind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among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326823" y="217085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8071428" y="41037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0220" y="161861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(2021•福建二模改编)Xinjiang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northwest of China,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 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famous for cotton.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at　　	D. for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(2021•北京门头沟区二模)In 2021, many people spent the Spring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Festival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Beijing.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for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29623" y="18381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666943" y="439145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54622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(2021•毕节市二模)Bijie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northwest of Guizhou. It 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one of the biggest cities in Guizhou.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in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(2021•漳州二模)On sunny days, I prefer reading books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window.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for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with　 	D. through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534603" y="17447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971983" y="368215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7. (原创) — I can’t find my hat.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Hey. It’s ________ your head.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in		B. on		C. under		D.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(原创)Many doctors and nurses went to Hubei in February. It’s 　　　　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the south of China, ________ the west of Jiangsu.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in; to		B. to; in	C. in; on		D. to; to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340678" y="22559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35113" y="41958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(原创)She was sitting over there ________ the window for half an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hour.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in		B. on		C. by			D. at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Take the second turning ________ the left. There are ________ of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restaurants for you to choose from.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on; hundreds		B. at; two hundred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on; a plenty		D. at; plenty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348673" y="16069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42528" y="35494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(原创)The boys are ________ the right in the picture.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in		B. on		C. at　	D. for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(原创) — Shall we meet ________ the park gate next Sunday?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— Sure.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on　		B. at		C. in		D. over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(原创)I can see a picture of Jenny’s family ________ the wall.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under　	B. on		C. in		D. at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653858" y="16196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82203" y="291253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170488" y="48226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11" grpId="0"/>
      <p:bldP spid="11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(原创) — Mom,where is the cat? I can’t find it.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— Oh, look! It’s ________ the bed.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above　	B. in		C. under　	D. over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(原创)China lies ________ the east of Asia and ________ the north 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of  New Zealand.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to; in　	B. in; on 	C. on; in 	D. in; to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(原创)There is a bridge ________ the river. It’s made of stone.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A. across　	B. on		C. over　	D. through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252538" y="22572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52538" y="35253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290763" y="54411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45085" y="906780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6545" y="1355725"/>
          <a:ext cx="11474616" cy="28676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96035"/>
                <a:gridCol w="788653"/>
                <a:gridCol w="1821887"/>
                <a:gridCol w="753265"/>
                <a:gridCol w="1857276"/>
                <a:gridCol w="724672"/>
                <a:gridCol w="1885868"/>
                <a:gridCol w="698500"/>
                <a:gridCol w="1648460"/>
              </a:tblGrid>
              <a:tr h="360680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时间介词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方位介词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方式及其他介词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介词短语及固定搭配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600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</a:tr>
              <a:tr h="73469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at, as,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for, with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5403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—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age 7</a:t>
                      </a:r>
                    </a:p>
                  </a:txBody>
                  <a:tcPr marL="0" marR="0" marT="0" marB="0" anchor="ctr"/>
                </a:tc>
              </a:tr>
              <a:tr h="87185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in, on, to, by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last, at most,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first, at least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296545" y="1355725"/>
            <a:ext cx="1318895" cy="7150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(原创)Don’t read ________ the sun, Mary! It’s bad ________ your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eyes.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under; to	B. below; for    C. in; for	D. into; to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18. (原创) — Excuse me, is there a reading room in your school?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— Yes. It’s ________ the third floor.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on　	B. in	C. at	D. to</a:t>
            </a:r>
          </a:p>
          <a:p>
            <a:pPr>
              <a:lnSpc>
                <a:spcPct val="150000"/>
              </a:lnSpc>
            </a:pP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252538" y="15987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16243" y="41971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(原创)Mountain Tai is the highest mountain ________ these three 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mountains.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between	B. among  C. behind	D. during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 (原创)There is a park ________ the hospital ________ the hotel.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next; to	B. between; and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across; from　	D. behind; with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395913" y="16209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26603" y="35494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4039" y="1511590"/>
            <a:ext cx="5594985" cy="627895"/>
            <a:chOff x="1034884" y="629878"/>
            <a:chExt cx="5594985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71279" y="664803"/>
              <a:ext cx="395859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方式及其他介词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1901" y="2187004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4355" y="2984500"/>
          <a:ext cx="10939145" cy="25082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34185"/>
                <a:gridCol w="3628390"/>
                <a:gridCol w="5576570"/>
              </a:tblGrid>
              <a:tr h="82740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8084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表示交通方式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用by时,交通工具前不用任何限定词;用on或in时,交通工具前用限定词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go to school by bike. =I go to school on a bike. 我骑自行车去上学。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7670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4355" y="1637030"/>
          <a:ext cx="10939145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34185"/>
                <a:gridCol w="3628390"/>
                <a:gridCol w="5576570"/>
              </a:tblGrid>
              <a:tr h="41529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82040"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表示手段或工具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endParaRPr lang="en-US" sz="2400" b="1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with后跟具体有形的工具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Please do your homework with a pen. 请用钢笔写作业。</a:t>
                      </a:r>
                    </a:p>
                  </a:txBody>
                  <a:tcPr marL="66675" marR="66675" marT="0" marB="0" anchor="ctr"/>
                </a:tc>
              </a:tr>
              <a:tr h="13093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in表示使用某种语言或使用某种材料;语言、材料前不加冠词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Can you say it in English? 你会用英语说它吗?</a:t>
                      </a:r>
                    </a:p>
                  </a:txBody>
                  <a:tcPr marL="66675" marR="66675" marT="0" marB="0" anchor="ctr"/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by表示用某种方式或手段,名词前不加冠词,后面也可用动名词形式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learn English by watching movies. 我通过看电影学习英语。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7670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82295" y="1504315"/>
          <a:ext cx="10786745" cy="496633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45465"/>
                <a:gridCol w="1447800"/>
                <a:gridCol w="4729480"/>
                <a:gridCol w="4064000"/>
              </a:tblGrid>
              <a:tr h="5486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194560"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其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他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介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</a:t>
                      </a:r>
                      <a:endParaRPr lang="zh-CN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across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“横穿,穿越”,强调穿过某一平面,表示运动发生在物体的表面。表示游渡、乘船过海或过河时用across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 go across the street when the traffic lights are red. 交通灯是红灯时不能穿过马路。</a:t>
                      </a:r>
                    </a:p>
                  </a:txBody>
                  <a:tcPr marL="66675" marR="66675" marT="0" marB="0" anchor="ctr"/>
                </a:tc>
              </a:tr>
              <a:tr h="22231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through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意为“跨过,越过”,强调从某一空间内通过,表示运动发生在某物的空间内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man climbed into his room through the window. 这个人通过窗户爬进了房间。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7670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4355" y="1637030"/>
          <a:ext cx="10939145" cy="57613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475"/>
                <a:gridCol w="1223645"/>
                <a:gridCol w="4690745"/>
                <a:gridCol w="4526280"/>
              </a:tblGrid>
              <a:tr h="5486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97280"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其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他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介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</a:t>
                      </a:r>
                      <a:endParaRPr lang="zh-CN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over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多指在空间范围上方“越过”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plane flew over a line of mountains in the south-east. 飞机飞过东南部的一列山脉。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past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指“经过”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walked past a park. 我走过一个公园。</a:t>
                      </a:r>
                    </a:p>
                  </a:txBody>
                  <a:tcPr marL="66675" marR="66675" marT="0" marB="0" anchor="ctr"/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with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意为“和,附带,带有”, 常用搭配有:with the help of …、play with、together with等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go to school with Mary. 我和玛丽一起去上学。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7670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4355" y="1637030"/>
          <a:ext cx="10939145" cy="32918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475"/>
                <a:gridCol w="1435735"/>
                <a:gridCol w="4253865"/>
                <a:gridCol w="4751070"/>
              </a:tblGrid>
              <a:tr h="5486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97280"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其</a:t>
                      </a:r>
                      <a:endParaRPr lang="zh-CN" altLang="zh-CN" sz="2400" b="1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他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介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</a:t>
                      </a:r>
                      <a:endParaRPr lang="zh-CN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without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意为“没有”,常用搭配有:without one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 help、without doubt等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boy often goes to school without breakfast. 这个男孩经常不吃早饭去上学。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like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为“像……;比如” 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She looks like her mother. 她看起来像她的妈妈。</a:t>
                      </a:r>
                    </a:p>
                  </a:txBody>
                  <a:tcPr marL="66675" marR="66675" marT="0" marB="0" anchor="ctr"/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including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意为“包含,包括”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are many things on the desk, including yours. 桌子上有很多东西,包括你的。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(2021•张家口二模) Look out! we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go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street when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traffic light is red.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across　　 	B. over　　 	C. along　　 	D. down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(2021•唐山滦州一模)When the bell rang, our English teacher came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into the classroom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book.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during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with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7660583" y="228642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330643" y="48594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470" y="1442720"/>
            <a:ext cx="1121219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(2021•湘潭改编)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do you study for a test, Annie?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study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working with a group.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by　　　	B. with	C. in　　 	D. for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(2021•常州模拟)I would like to see a film this evening, but things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are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control and I have to work.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	B. under	C. beyond	D. through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978093" y="22896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923358" y="421619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3035" y="799465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470" y="1442720"/>
            <a:ext cx="1121219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(2021•南京二模)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aunt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3-year-old daughter can eat a meal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with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chopsticks.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—Really? Most children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her age still use spoons.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for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(2021•温州)Kate felt excited to see a group of sheep walking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her into a village in Qinghai.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over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past	C. across	D. through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36483" y="29258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524433" y="422889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910" y="1735455"/>
            <a:ext cx="1153477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(2019•河北)This story is ________ simple English. My little sister can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read 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for 　　　B. in　　　C. with　　　D. by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(2017•河北)Just walk down this road and you’ll see the museum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your right.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on	B. in	C. at	D. by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27295" y="258064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27150" y="512889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470" y="1647825"/>
            <a:ext cx="1121219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(2021•额尔古纳市模拟)The bridge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river is made of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wood.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above	C. over	D. in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(2021•北京房山区二模)Jack is my penfriend. He lives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London.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of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709353" y="18425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610033" y="37920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89585" y="1466850"/>
            <a:ext cx="112121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—What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this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English?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a dictionary.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under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C. in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(原创) Don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waste water. Water is very important and no one can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live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without	B. with	C. except	D. besides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(原创)My father usually goes to work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bus.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by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C. takes　	D. for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4687513" y="16558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341188" y="424159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295458" y="55173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11" grpId="0"/>
      <p:bldP spid="11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470" y="1901190"/>
            <a:ext cx="1121219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often go to school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bike, but sometimes I go to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school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foot.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by; on	B. by; by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on; by	D. on; on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(原创)We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do 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 help.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with　	B. of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under	D. without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5598738" y="212069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730693" y="40422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470" y="1647825"/>
            <a:ext cx="1121219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(原创)In many western countries,supermarkets can only provide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customers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paper bags.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with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B. for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of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(原创)Our library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from the classroom building. We must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playground to go there.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across; cross　	B. cross; across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go across; cross　	D. cross; cross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314643" y="24908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743393" y="37920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4039" y="1511590"/>
            <a:ext cx="5594985" cy="627895"/>
            <a:chOff x="1034884" y="629878"/>
            <a:chExt cx="559498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71279" y="664803"/>
              <a:ext cx="395859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介词短语及固定搭配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58140" y="2126615"/>
            <a:ext cx="1102296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常用介词短语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at once立刻;at first首先;at last最后;at the age of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在……岁时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; at the end of … 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在……末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;at the beginning of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在……之初;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at the foot of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在……脚下;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at the same time同时;after a while过了一会儿;by the way顺便说/问; because of因为;for example例如;from now on从今往后;from then on自那时起;in all总共;in fact 事实上; </a:t>
            </a:r>
            <a:r>
              <a:rPr lang="zh-CN" altLang="zh-CN" sz="2800" b="1" dirty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a hurry匆忙地;in time及时;</a:t>
            </a:r>
            <a:endParaRPr lang="zh-CN" altLang="zh-CN" sz="2800" b="1" dirty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5891" y="161550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public当众,公开地;in the sun在阳光下; instead of代替;on the/one</a:t>
            </a:r>
            <a:r>
              <a:rPr lang="en-US" altLang="zh-CN" sz="2800" b="1" dirty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way to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在……路上;</a:t>
            </a:r>
            <a:r>
              <a:rPr lang="zh-CN" altLang="zh-CN" sz="2800" b="1" dirty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on the left/right在左/右;on the other hand另一方面;on the weekend在周末;on foot步行; thanks to幸亏;to one</a:t>
            </a:r>
            <a:r>
              <a:rPr lang="en-US" altLang="zh-CN" sz="2800" b="1" dirty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surprise令某人惊讶的是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介词与其他词搭配构成的短语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(1)动词与介词搭配</a:t>
            </a: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zh-CN" sz="2800" b="1" dirty="0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arrive in/at到达; ask for要,请求; give in投降;go on继续; hear from收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到……来信;</a:t>
            </a:r>
            <a:r>
              <a:rPr lang="zh-CN" altLang="zh-CN" sz="2800" b="1" dirty="0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hear of听说; help sb. with sth. 帮助某人做某事;learn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83191" y="158375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from 向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习; leave for离开某地去另一地点; send for派人去请; shout at对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大声叫; think of考虑,关心; wait for等候,等待; listen to听; look like看起来像; point to指 向(远);begin with以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开始; pass on传递; die of/from死于; depend on依靠,依赖; smile at向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微笑;believe in信任; laugh at嘲笑; look after照顾,照看; look for 寻找; belong to属于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(2)介词与名词搭配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 bed 卧床; in life 一生中; by bus 乘公共汽车; in English 用英语; at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5891" y="151898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night 在晚上; at the meeting 在会上; in the tree 在树上; in surprise 惊奇地; at the table 在桌子旁; at work 在工作; at school 在校上学; by hand 手工,亲手交付; by train 乘火车; by spaceship 乘坐宇宙飞船; in a low voice 低声地; in a word 总而言之,一句话; in trouble 处于困境中; in fact 事实上; in the street 在街上; in space 在太空; in order 按顺序,整齐,正常; in the day 在白天; in line 成一直线; in town 在镇里; in silence 不作声; out of breath 上气不接下气; out of sight 消失,看不见; on duty 值日; in the distance 在远处; out of work 失业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5891" y="1555179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(3)介词与副词搭配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at first 首先　at last 最后　at least 至少　at most 最多　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at once 立刻;马上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(4)形容词与介词搭配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 be +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+from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different from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与……不同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absent from缺席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5891" y="146056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 be +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adj.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+about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anxious about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……感到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焦虑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careful about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……小心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crazy about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……热衷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curious about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对……好奇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sorry about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……感到抱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歉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sure about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把握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worried about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对……担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忧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4371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(2016•河北) Class, let’s see who can spell most words ________ these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letters.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at	B. into	C. on		D. with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(2014•河北) You see, Kevin is writing ________ his left hand.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at	B. as		C. for		D. with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81820" y="165417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82155" y="35598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5891" y="1482789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③be +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adj.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+at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amazed at 以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乐　be angry at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生气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annoyed at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……恼怒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clever at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对……方面熟练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good at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在……方面擅长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be mad at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对……愤怒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surprised at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对……感到惊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奇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④be +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adj.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+for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famous/known/well-known for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因……而著名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5891" y="1482789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be/get ready for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为……做好准备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good for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对……有好处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be late for 迟到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sorry for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为……感到遗憾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suitable for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适合……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thankful for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对……心存感激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thirsty for 渴望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⑤be +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adj.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+in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interested in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……感兴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趣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5891" y="1482789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poor in 缺乏,贫乏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successful in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在……方面成功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weak in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在……方面薄弱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⑥be +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adj.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+of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afraid of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害怕……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certain/sure of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对……有把握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fond of 喜欢　be full of 充满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proud of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……感到自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豪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5891" y="1482789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short of 短缺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tired of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……感到厌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倦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⑦be +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adj.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+to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close to 接近,靠近　　be friendly to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……友好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good to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……好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kind to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……和蔼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nice to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好	be polite to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对……有礼貌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related to 与……有关	be rude to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对……粗鲁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similar to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与……相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似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07956" y="145802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⑧be +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adj.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+with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angry with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对……生气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busy with 忙于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careful with 小心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covered with 被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盖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filled with 充满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satisfied/pleased with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到满意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patient with 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耐心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strict with sb. 对某人要求严格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(2021•邢台二模)In President Xi Jinping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words, China has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achieved a “complete victory” in fighting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poverty(贫困).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without	B. against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through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with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(2021•安徽)Our country has ma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de great progress in the fight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blue skies and clear waters.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for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against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between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096193" y="293285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67453" y="485563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(2021•恩施州改编)Yuan Longping, one of the best-known scientists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around the world, made great contributions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developing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hybrid rice.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for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(2021•武汉)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could tell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look on her face that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something exciting had happened.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Exactly!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with	C. by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at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320348" y="22718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60695" y="4194810"/>
            <a:ext cx="491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(2021•昆明)Since 1921, the Communist Party of China(中国共产党)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has been leading the Chinese people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better life.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of	B. on	C. at	D. to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(2021•苏州)Football fans are often called the “12th man”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because of their influence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team.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	B. from	C. on	D. at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122738" y="229658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98408" y="42073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(2021•苏州)I know how busy you are and naturally I wouldn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take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too much of your time.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off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up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down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(2021•哈尔滨二模改编)Better late than never! As long as you take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action, you are sure to make a difference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 life.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with　　	B. to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about　　	D. for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532198" y="229658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703763" y="41965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(2021•武威)We left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such a hurry that we forgot our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tickets.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on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for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in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(2021•沈阳二模)Many students focus too much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studying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 worrying about what others think.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with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on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at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460240" y="1634490"/>
            <a:ext cx="566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917883" y="35449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607" y="128027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(2021•河北)I eat rice ________ beef and potatoes. It’s delicious.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in		B. on		C. with	D. for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(2021•唐山丰润区一模)He is better than me ________ maths.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in		B. at		C. to		D. for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(2021•河北九地市联考一模)You’d better not hang out after school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telling your parents. They may worry about you.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A. by		B. with	C. without	D. after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45450" y="277304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563110" y="148780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79855" y="467233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/>
      <p:bldP spid="15" grpId="1"/>
      <p:bldP spid="3" grpId="0"/>
      <p:bldP spid="3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(2021•金坛区二模)New York City, also known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Big Apple,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becomes one of the world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greatest business and cultural centers.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for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to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(原创)Xinjiang cotton is praised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best cotton in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country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its high quality.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for; as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for; by	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as; for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by; for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724208" y="16476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6488" y="35697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(原创) When I am at school, my English teacher is very strict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homework.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of; in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with; to	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of; to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with; in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(原创)My parents provide me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,000 yuan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study every year.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with; with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with; for	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for; with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with; in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667453" y="22718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297238" y="41806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2915" y="1289050"/>
            <a:ext cx="112699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(原创)Every student is supposed to arrive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school time.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in; in	B. at; in	C. in; on　	D. at; on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(原创)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my way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home,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saw many people doing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sports in the park.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On; to	B. On; /	C. In; to	D. In; /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(原创)We have grown up, so we shouldn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always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our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parents.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put on	B. go on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hold on	D. depend on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921568" y="14818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40908" y="27849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056948" y="468609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6" grpId="0"/>
      <p:bldP spid="6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18. (原创)Finally, the father came up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good idea to solve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problem.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for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with	D. at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(原创)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Is the wine made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grapes?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Yes,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made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France. France is famous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wine.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of; in; as 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from; in; for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from; by; as 	D. of; in; for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823653" y="16469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48928" y="35697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 (原创)Dunhuang is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City of Sand.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known as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proud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famous for　	D. well-known to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21. (原创)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end of the movie, the prince lived happily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with the princess.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　　　B. By　　　C. At　　　D. To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4664653" y="16349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91073" y="35697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22. (原创)The 119 passengers are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driver. Without him,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they would probably have lost their lives.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hard on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thankful to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friendly to　	D. responsible for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23. (原创)There is a big sale in the clothes store. They sell all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clothes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very good prices.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with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for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in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6211513" y="16476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90768" y="48308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24. (原创)I got up late this morning.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missed the first class.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As a result　	B. At first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In the end　	D. As a matter of fact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25. (原创)Children should be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strangers so that they won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get kidnapped.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kind to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strict with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careful with　	D. polite to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694113" y="16476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23503" y="35576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5620" y="1621155"/>
            <a:ext cx="111366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(2021•石家庄28中一模)I want to learn a second foreign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language ________ English.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A. except　　　	B. beside	C. besides　D. except for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(2021•石家庄四区联考)Since he had no tools,he had to put the picture 　　　　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the wall before he could put it up.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on　　	B. in　 	C. against　　	D. over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89380" y="440118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46070" y="245237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50900"/>
            <a:ext cx="11949430" cy="58216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专题五 介词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1325" y="1393825"/>
            <a:ext cx="111588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(2021•保定竞秀区一模)Please read the article ________ a low voice.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Then answer the questions below 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by		B. in		C. on		D. with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(2021•石家庄四区联考)In class, we must listen ________ the teacher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carefully.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(2021•张家口一模)Everyone thought the speech was great and I was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proud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myself.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565515" y="4139565"/>
            <a:ext cx="505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44750" y="6077585"/>
            <a:ext cx="736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86165" y="159448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3" grpId="0"/>
      <p:bldP spid="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348"/>
  <p:tag name="TABLE_ENDDRAG_RECT" val="60*173*841*34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903*408"/>
  <p:tag name="TABLE_ENDDRAG_RECT" val="23*106*903*4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82*263"/>
  <p:tag name="TABLE_ENDDRAG_RECT" val="52*263*882*26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85*432"/>
  <p:tag name="TABLE_ENDDRAG_RECT" val="50*117*885*4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85*432"/>
  <p:tag name="TABLE_ENDDRAG_RECT" val="50*117*885*43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96*378"/>
  <p:tag name="TABLE_ENDDRAG_RECT" val="34*115*896*37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96*378"/>
  <p:tag name="TABLE_ENDDRAG_RECT" val="34*115*896*37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61*197"/>
  <p:tag name="TABLE_ENDDRAG_RECT" val="43*235*861*19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61*197"/>
  <p:tag name="TABLE_ENDDRAG_RECT" val="43*235*861*19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49*383"/>
  <p:tag name="TABLE_ENDDRAG_RECT" val="45*118*849*38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61*366"/>
  <p:tag name="TABLE_ENDDRAG_RECT" val="43*128*861*36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61*366"/>
  <p:tag name="TABLE_ENDDRAG_RECT" val="43*128*861*36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4853</Words>
  <Application>WPS 演示</Application>
  <PresentationFormat>自定义</PresentationFormat>
  <Paragraphs>1067</Paragraphs>
  <Slides>76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76</vt:i4>
      </vt:variant>
    </vt:vector>
  </HeadingPairs>
  <TitlesOfParts>
    <vt:vector size="79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432</cp:revision>
  <dcterms:created xsi:type="dcterms:W3CDTF">2020-07-19T08:35:00Z</dcterms:created>
  <dcterms:modified xsi:type="dcterms:W3CDTF">2022-02-26T03:07:52Z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