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1" r:id="rId6"/>
    <p:sldId id="263" r:id="rId7"/>
    <p:sldId id="357" r:id="rId8"/>
    <p:sldId id="265" r:id="rId9"/>
    <p:sldId id="266" r:id="rId10"/>
    <p:sldId id="267" r:id="rId11"/>
    <p:sldId id="339" r:id="rId12"/>
    <p:sldId id="314" r:id="rId13"/>
    <p:sldId id="358" r:id="rId14"/>
    <p:sldId id="273" r:id="rId15"/>
    <p:sldId id="343" r:id="rId16"/>
    <p:sldId id="277" r:id="rId17"/>
    <p:sldId id="346" r:id="rId18"/>
    <p:sldId id="281" r:id="rId19"/>
    <p:sldId id="272" r:id="rId20"/>
    <p:sldId id="308" r:id="rId21"/>
    <p:sldId id="309" r:id="rId22"/>
    <p:sldId id="354" r:id="rId23"/>
    <p:sldId id="359" r:id="rId24"/>
    <p:sldId id="310" r:id="rId25"/>
    <p:sldId id="311" r:id="rId26"/>
    <p:sldId id="268" r:id="rId27"/>
    <p:sldId id="271" r:id="rId28"/>
    <p:sldId id="340" r:id="rId29"/>
    <p:sldId id="315" r:id="rId30"/>
    <p:sldId id="316" r:id="rId31"/>
    <p:sldId id="278" r:id="rId32"/>
    <p:sldId id="280" r:id="rId33"/>
    <p:sldId id="317" r:id="rId34"/>
    <p:sldId id="274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9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八年级上册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5~6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797078"/>
            <a:ext cx="10723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protect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，及物动词，意为“保卫，保护”，后面跟名词或代词作宾语。例如：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When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am in danger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parents always do their best to protect me.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9" y="1670052"/>
            <a:ext cx="106275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mean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mean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为“意味着做某事”，主语一般是表示事物的词。例如：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Taking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job means taking a lot of risks.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mean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为“打算、计划做某事”，主语一般是表示人的名词或代词。例如：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meant to give you this book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today, but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forgot.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mean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后可接名词、副词或从句，意为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“表示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well,”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 that he lost his chance.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20835"/>
            <a:ext cx="10870033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情态动词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不定式作定语的用法（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通常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情况下，动词不定式作定语要放在所修饰的代词或名词的后面，构成主谓关系或动宾关系。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关系。被修饰的名词或代词实际上是不定式的逻辑主语。例如：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 train to arrive is from Guilin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宾关系。被修饰的名词或代词实际上是不定式的逻辑宾语。例如：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many letters to write.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720835"/>
            <a:ext cx="108700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不定式的动词是不及物动词时，需要带上与它搭配的介词，构成及物动词短语。例如：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 looking for a room to live 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 a piece of paper to write 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There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nothing to worry about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动词不定式作目的状语、宾语补足语的用法（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）（详见“语法专项复习”部分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99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0842" y="1597578"/>
            <a:ext cx="1080364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one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741273"/>
              </p:ext>
            </p:extLst>
          </p:nvPr>
        </p:nvGraphicFramePr>
        <p:xfrm>
          <a:off x="1033642" y="2298403"/>
          <a:ext cx="10124709" cy="34708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2978"/>
                <a:gridCol w="1828800"/>
                <a:gridCol w="6602931"/>
              </a:tblGrid>
              <a:tr h="533441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 one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没有人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作主语时，谓语动词用单数；</a:t>
                      </a:r>
                    </a:p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用于回答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who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引导的疑问句；</a:t>
                      </a:r>
                    </a:p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不能与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连用 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没有一个（否定三个或多个）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none of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后跟复数名词时，谓语动词可用单数，也可用</a:t>
                      </a:r>
                      <a:endParaRPr lang="en-US" altLang="zh-CN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复数；后跟不可数名词时，谓语动词用单数；</a:t>
                      </a:r>
                    </a:p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用于回答由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how many/ how much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引导的疑问句</a:t>
                      </a:r>
                    </a:p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可跟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连用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2115" y="1631828"/>
            <a:ext cx="10862633" cy="373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provide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为“供给，提供，准备”，强调有预见，并通过预备的方式为某事做准备。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为常用结构，意为“为某人提供某物”，相当于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with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provided the family with a lot of help.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give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为“供给，提出”。常用结构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，意为“给某人提供某物”，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Please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me some water.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2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4365" y="1814708"/>
            <a:ext cx="108626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offer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为“提供”，强调主动提供帮助、服务或物品等，常用结构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，相当于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offer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offers us plenty of food and water.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7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8126" y="1680875"/>
            <a:ext cx="10672959" cy="373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introduce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introduce…to…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“将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介绍给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introduced his friend to 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introduce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oneself to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为“向某人做自我介绍”。例如：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Please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 me to introduce myself to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introduce…into…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“把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传入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引进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。例如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Ancient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 people introduced advanced technology into Japan during the Tang Dynasty.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101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2" y="1643083"/>
            <a:ext cx="70133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dying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278890"/>
              </p:ext>
            </p:extLst>
          </p:nvPr>
        </p:nvGraphicFramePr>
        <p:xfrm>
          <a:off x="1030971" y="2379455"/>
          <a:ext cx="9787824" cy="330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3214"/>
                <a:gridCol w="1934678"/>
                <a:gridCol w="2011680"/>
                <a:gridCol w="466825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易混词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词性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不及物动词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死，死亡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Flowers will die if they are left without water.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dead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形容词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死的，无生命的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 father has been dead for five years. 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death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名词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死亡，死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 pet dog’s death made him very sad.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dying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的现在分词，也作形容词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垂死的，枯萎的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fish is dying.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动作按钮: 后退或前一项 10">
            <a:hlinkClick r:id="rId5" action="ppaction://hlinksldjump" highlightClick="1"/>
          </p:cNvPr>
          <p:cNvSpPr/>
          <p:nvPr/>
        </p:nvSpPr>
        <p:spPr>
          <a:xfrm>
            <a:off x="11408652" y="555894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0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0561"/>
            <a:ext cx="1096341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Every year,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of tourists go to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Zhalong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birds.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watch          B. to watch            C. watched               D. watching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not enough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wildlife here because people build too many houses.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ground          B. food          C. area          D. space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rich man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things for the poor families during the hard 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give          B. left          C. provided          D. offered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7344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59250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7084" y="4494058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52753"/>
            <a:ext cx="108608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 basketball in the street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hit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can          B. may          C. must          D. should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Let’s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the English words loudly.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sit          B. close          C. match          D.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studied there since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last summer.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begin          B. began          C. begun          D. beginning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flower needs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a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water          B. watering          C. to water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watering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3012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74853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366187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5746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754286"/>
            <a:ext cx="10465846" cy="419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Meat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healthy but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meat is not good for 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much too          B. too much          C. too many          D.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1980,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 millions of dollars to her son.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die          B. died          C. dead          D. death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healthy,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eat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do regular exercise.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quick          B. quickly          C. slow          D. slowly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Now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Chinese government has made laws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wild animals.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北部湾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经济区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protect          B. protects          C. to protect          D. protected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82866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2741868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26" y="3660290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726" y="4560038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571408"/>
            <a:ext cx="10291257" cy="4569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is the teacher going to 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picture for the wall newspaper?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Charlie.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柳州改编）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draw          B. to draw          C. drawn          D. drew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glad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traditional Chinese medicine can work wonders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preventing some diseases.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长沙改编）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know          B. to know          C. knowing          D. to knows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you required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 during the outbreak of COVID-19?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—Yes. Luckily,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Internet made it possible for many of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home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常州）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to stay; to work                   B. staying;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to stay; work                       D. staying; work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616915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2828503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458" y="4041474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23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725411"/>
            <a:ext cx="10291257" cy="1287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don’t allow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 on school nights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to watch                  B. watch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watches                    D. watching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761290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3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憾事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)!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couldn’t go to the party.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bears move around slowly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白天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 couldn’t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描述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he saw because he was very afraid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 invites me to go to the art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club,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接受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Sally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观鸟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Friday.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40556" y="2593279"/>
            <a:ext cx="12512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70355" y="3033791"/>
            <a:ext cx="12512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daytime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74733" y="3512803"/>
            <a:ext cx="12512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2332" y="4410850"/>
            <a:ext cx="12512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accept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94824" y="4858827"/>
            <a:ext cx="18977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birdwatching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went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__________(direct)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playground when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happened.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__________(tourist)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to visit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Sanniang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every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__________(sad), giant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pandas face serious problems in the wild.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wild animals are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__________(dangerous).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leaves turn green and the temperature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__________(rise)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quickly.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1583" y="2602904"/>
            <a:ext cx="1405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81200" y="3516433"/>
            <a:ext cx="1405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43802" y="3947320"/>
            <a:ext cx="1405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204636" y="4407082"/>
            <a:ext cx="1405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65708" y="4895719"/>
            <a:ext cx="14052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动作按钮: 后退或前一项 24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527300"/>
            <a:ext cx="107744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5" y="2172645"/>
            <a:ext cx="9943021" cy="39238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7196" y="2451162"/>
            <a:ext cx="8893743" cy="3375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have Jay’s CDs?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—Sorry,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sold out          B. bought          C. sold off          D. took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red scarf for her mother on Mother’s Day.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sold          B. sale          C. bought          D. took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said that a lot of things in the supermarket are on 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sale          B. sold          C. sell          D. buy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97412" y="2892969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97412" y="4098771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97412" y="4911605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9206" y="163306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protect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69213"/>
            <a:ext cx="10190603" cy="316906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704802"/>
            <a:ext cx="9328255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very important for 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wild animals.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protect             B. protecting              C. to protect              D. protects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environment is very important for us.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Protects            B. Protecting              C. Protected               D. Protect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1156" y="3149161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91156" y="3968884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9206" y="1652305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mean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288459"/>
            <a:ext cx="9843628" cy="32845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705919"/>
            <a:ext cx="9328255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parts 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city, missing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bus means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__________(wait)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hour.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__________(go),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mother would not allow me to.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Helping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others means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__________(help)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yourself.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19461" y="3163637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15364" y="4070659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07280" y="4529803"/>
            <a:ext cx="12801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动作按钮: 后退或前一项 14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615436"/>
            <a:ext cx="11754052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动词不定式作定语的用法（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68637" y="2289896"/>
            <a:ext cx="10102467" cy="3736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6408" y="2428481"/>
            <a:ext cx="94053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like something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drink          B. drinking             C. to drink             D. drank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lot of homework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do             B. doing                C. did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not an easy man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get on             B.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    C.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            D.t 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on with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88128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26819" y="3795108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6819" y="471232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498" y="2621662"/>
            <a:ext cx="10770154" cy="256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2013" y="1568105"/>
            <a:ext cx="1037603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one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7621" y="2216715"/>
            <a:ext cx="10078294" cy="326968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7596" y="2582068"/>
            <a:ext cx="9074867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do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nothing, soon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may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 one           B. none             C. no             D.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not buy anything because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shops were open.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none            B. no one              C. nothing              D. no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36989" y="3045945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989" y="3943664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4325" y="1455370"/>
            <a:ext cx="107333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1409" y="2057400"/>
            <a:ext cx="10274832" cy="41550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1790" y="2267240"/>
            <a:ext cx="92503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in western China are in need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us in our class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food and clothes for them.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provide             B. offer             C. send             D. give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else can we help the children in poor area?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Winter is coming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we 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thick clothes  them.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give; with                B. provide; 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provide; to              D. offer; to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69605" y="2796623"/>
            <a:ext cx="4427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69604" y="4169549"/>
            <a:ext cx="4427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72861" y="2294181"/>
            <a:ext cx="10054176" cy="23259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6332" y="2619181"/>
            <a:ext cx="86504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with information about the student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exchange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offer           B. provide             C. give             D. come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with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动作按钮: 后退或前一项 7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76413" y="2701546"/>
            <a:ext cx="5197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4291" y="1651036"/>
            <a:ext cx="985474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introduce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2706" y="2325497"/>
            <a:ext cx="10047382" cy="34890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231" y="2571895"/>
            <a:ext cx="8933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Tony,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introduce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your new classmates?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          B. your          C. yours          D. yourself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Boys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girls,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new student to our class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her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______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show; to        B. show; for        C. introduce; to        D. introduce;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70040" y="303389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70040" y="393781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6480" y="1773866"/>
            <a:ext cx="1024568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dying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9687" y="2461188"/>
            <a:ext cx="10178961" cy="24091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36519" y="2824350"/>
            <a:ext cx="91013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Tony’s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grandpa has 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__________(die)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three years.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__________(die)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woman was too weak to say a word.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13146" y="3340012"/>
            <a:ext cx="10587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8599" y="3780524"/>
            <a:ext cx="10587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2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54986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danger—__________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law—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report—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现在分词）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899751" y="2654952"/>
            <a:ext cx="58719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mean—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begin—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close—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6177" y="3185960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702067" y="3636097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lawyer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96177" y="4106189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14900" y="4579108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14900" y="5048495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10087" y="5493782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702066" y="5931722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19204" y="2726198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313596" y="3156547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98363" y="3621790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38166" y="4076871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63321" y="4540607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begun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232826" y="4984306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326428" y="5470381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0921" y="1962693"/>
            <a:ext cx="5295007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catch—__________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过去式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过去分词）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slowly—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dish—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act—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5997" y="1962693"/>
            <a:ext cx="5295007" cy="234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nature—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tour—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change—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easy—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40557" y="2010818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caught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79585" y="2497334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0557" y="2957095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33075" y="3402285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0106" y="2486843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48351" y="2957096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4194" y="3381089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43002" y="3840890"/>
            <a:ext cx="13667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703676"/>
            <a:ext cx="63348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take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采取行动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like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看起来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像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在四个月大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lose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areas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失去生存的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5996" y="2177735"/>
            <a:ext cx="59189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in the __________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一开始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work as a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作为一个团队而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工作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照料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她自己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live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单独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居住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at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出生时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smell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闻到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远处的东西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7537" y="2685445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57689" y="3129254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57174" y="3601938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71061" y="4055372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788695" y="4515134"/>
            <a:ext cx="11774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517584" y="4953516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11550" y="2228964"/>
            <a:ext cx="16090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73292" y="2694165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761794" y="3155990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32405" y="3611566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71358" y="4075027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518358" y="4524759"/>
            <a:ext cx="774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640520" y="4505509"/>
            <a:ext cx="13391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6" y="1946735"/>
            <a:ext cx="59189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get ________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迷路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________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处境危险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serious problems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面临严重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have/ take ________ on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同情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怜悯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right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立刻，马上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751624" y="2011592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22846" y="2447882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279811" y="2929796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14864" y="3824261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913840" y="4278159"/>
            <a:ext cx="10587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79266" y="1946735"/>
            <a:ext cx="56459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the market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市场上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record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changes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记录它们在数量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方面的变化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__________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在中国东北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有更多空间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一年到头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给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我发邮件至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  <a:endParaRPr lang="en-US" altLang="zh-CN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68691" y="2457803"/>
            <a:ext cx="8277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08196" y="2933809"/>
            <a:ext cx="6155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99709" y="3842235"/>
            <a:ext cx="14952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North-east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86981" y="4277352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27833" y="4756364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781192" y="5208612"/>
            <a:ext cx="12027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0270731" y="2929795"/>
            <a:ext cx="13877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numbers 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356" y="1792962"/>
            <a:ext cx="56459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为的是，以便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activities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参加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活动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lead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导致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________ the natural world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欣赏自然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世界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________  and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越来越少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at bird ________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在鸟展上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write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写下，记下</a:t>
            </a:r>
          </a:p>
          <a:p>
            <a:pPr>
              <a:lnSpc>
                <a:spcPts val="3600"/>
              </a:lnSpc>
            </a:pP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508026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32226" y="1794293"/>
            <a:ext cx="49640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birds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鸟儿拍照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使我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大笑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beautiful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发出美妙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声音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winter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过冬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________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制定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法律来阻止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date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出生日期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244446" y="1858807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2922" y="2316182"/>
            <a:ext cx="9317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05636" y="3230586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6780" y="3663429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198000" y="4599287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964915" y="4609578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971779" y="5054035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84935" y="5518408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65907" y="1864578"/>
            <a:ext cx="919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09404" y="2756722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217317" y="2289694"/>
            <a:ext cx="8082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09404" y="1838252"/>
            <a:ext cx="1219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838457" y="3226752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67195" y="4120754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098831" y="4598926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311532" y="4599766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009080" y="5521428"/>
            <a:ext cx="10152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动作按钮: 后退或前一项 55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3" grpId="0"/>
      <p:bldP spid="44" grpId="0"/>
      <p:bldP spid="47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33462"/>
            <a:ext cx="11215171" cy="4156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sell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动词，意为“出售”，指“卖”的动作。常用短语有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sell off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甩卖”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sell out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卖完”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 the old bike to me.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sale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名词，意为“销售”，指买东西这个行为。常用短语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sale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待售”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sale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出售，上市”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 shorts are on sale for 25 yuan.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buy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动词，意为“买入”。常用结构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，均意为“为某人买某物”。例如：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 buys a car for me.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（相当于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father buys me a car.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37746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58122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4709</TotalTime>
  <Words>3068</Words>
  <Application>Microsoft Office PowerPoint</Application>
  <PresentationFormat>宽屏</PresentationFormat>
  <Paragraphs>457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322</cp:revision>
  <dcterms:created xsi:type="dcterms:W3CDTF">2021-01-09T07:33:53Z</dcterms:created>
  <dcterms:modified xsi:type="dcterms:W3CDTF">2021-01-30T07:22:12Z</dcterms:modified>
</cp:coreProperties>
</file>