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tags/tag104.xml" ContentType="application/vnd.openxmlformats-officedocument.presentationml.tags+xml"/>
  <Override PartName="/ppt/slides/slide36.xml" ContentType="application/vnd.openxmlformats-officedocument.presentationml.slide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tags/tag49.xml" ContentType="application/vnd.openxmlformats-officedocument.presentationml.tags+xml"/>
  <Override PartName="/ppt/tags/tag96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52.xml" ContentType="application/vnd.openxmlformats-officedocument.presentationml.tags+xml"/>
  <Override PartName="/ppt/tags/tag109.xml" ContentType="application/vnd.openxmlformats-officedocument.presentationml.tags+xml"/>
  <Override PartName="/ppt/tags/tag41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ags/tag112.xml" ContentType="application/vnd.openxmlformats-officedocument.presentationml.tags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tags/tag71.xml" ContentType="application/vnd.openxmlformats-officedocument.presentationml.tags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20.xml" ContentType="application/vnd.openxmlformats-officedocument.presentationml.tags+xml"/>
  <Override PartName="/ppt/tags/tag106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ags/tag98.xml" ContentType="application/vnd.openxmlformats-officedocument.presentationml.tags+xml"/>
  <Override PartName="/ppt/tags/tag102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tags/tag103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ppt/slides/slide29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ppt/slides/slide32.xml" ContentType="application/vnd.openxmlformats-officedocument.presentationml.slide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45.xml" ContentType="application/vnd.openxmlformats-officedocument.presentationml.tags+xml"/>
  <Override PartName="/ppt/tags/tag92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81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5.xml" ContentType="application/vnd.openxmlformats-officedocument.presentationml.tags+xml"/>
  <Override PartName="/ppt/slides/slide48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5" r:id="rId2"/>
    <p:sldMasterId id="2147483677" r:id="rId3"/>
  </p:sldMasterIdLst>
  <p:notesMasterIdLst>
    <p:notesMasterId r:id="rId71"/>
  </p:notesMasterIdLst>
  <p:handoutMasterIdLst>
    <p:handoutMasterId r:id="rId72"/>
  </p:handoutMasterIdLst>
  <p:sldIdLst>
    <p:sldId id="277" r:id="rId4"/>
    <p:sldId id="293" r:id="rId5"/>
    <p:sldId id="296" r:id="rId6"/>
    <p:sldId id="400" r:id="rId7"/>
    <p:sldId id="485" r:id="rId8"/>
    <p:sldId id="486" r:id="rId9"/>
    <p:sldId id="401" r:id="rId10"/>
    <p:sldId id="297" r:id="rId11"/>
    <p:sldId id="488" r:id="rId12"/>
    <p:sldId id="489" r:id="rId13"/>
    <p:sldId id="490" r:id="rId14"/>
    <p:sldId id="301" r:id="rId15"/>
    <p:sldId id="549" r:id="rId16"/>
    <p:sldId id="315" r:id="rId17"/>
    <p:sldId id="699" r:id="rId18"/>
    <p:sldId id="700" r:id="rId19"/>
    <p:sldId id="318" r:id="rId20"/>
    <p:sldId id="604" r:id="rId21"/>
    <p:sldId id="319" r:id="rId22"/>
    <p:sldId id="647" r:id="rId23"/>
    <p:sldId id="701" r:id="rId24"/>
    <p:sldId id="648" r:id="rId25"/>
    <p:sldId id="702" r:id="rId26"/>
    <p:sldId id="325" r:id="rId27"/>
    <p:sldId id="358" r:id="rId28"/>
    <p:sldId id="417" r:id="rId29"/>
    <p:sldId id="327" r:id="rId30"/>
    <p:sldId id="649" r:id="rId31"/>
    <p:sldId id="703" r:id="rId32"/>
    <p:sldId id="335" r:id="rId33"/>
    <p:sldId id="650" r:id="rId34"/>
    <p:sldId id="651" r:id="rId35"/>
    <p:sldId id="652" r:id="rId36"/>
    <p:sldId id="328" r:id="rId37"/>
    <p:sldId id="342" r:id="rId38"/>
    <p:sldId id="704" r:id="rId39"/>
    <p:sldId id="653" r:id="rId40"/>
    <p:sldId id="654" r:id="rId41"/>
    <p:sldId id="705" r:id="rId42"/>
    <p:sldId id="346" r:id="rId43"/>
    <p:sldId id="655" r:id="rId44"/>
    <p:sldId id="421" r:id="rId45"/>
    <p:sldId id="656" r:id="rId46"/>
    <p:sldId id="657" r:id="rId47"/>
    <p:sldId id="330" r:id="rId48"/>
    <p:sldId id="461" r:id="rId49"/>
    <p:sldId id="658" r:id="rId50"/>
    <p:sldId id="362" r:id="rId51"/>
    <p:sldId id="706" r:id="rId52"/>
    <p:sldId id="331" r:id="rId53"/>
    <p:sldId id="463" r:id="rId54"/>
    <p:sldId id="333" r:id="rId55"/>
    <p:sldId id="366" r:id="rId56"/>
    <p:sldId id="363" r:id="rId57"/>
    <p:sldId id="464" r:id="rId58"/>
    <p:sldId id="332" r:id="rId59"/>
    <p:sldId id="389" r:id="rId60"/>
    <p:sldId id="390" r:id="rId61"/>
    <p:sldId id="391" r:id="rId62"/>
    <p:sldId id="334" r:id="rId63"/>
    <p:sldId id="392" r:id="rId64"/>
    <p:sldId id="661" r:id="rId65"/>
    <p:sldId id="662" r:id="rId66"/>
    <p:sldId id="663" r:id="rId67"/>
    <p:sldId id="416" r:id="rId68"/>
    <p:sldId id="467" r:id="rId69"/>
    <p:sldId id="468" r:id="rId70"/>
  </p:sldIdLst>
  <p:sldSz cx="12192000" cy="6858000"/>
  <p:notesSz cx="6858000" cy="9144000"/>
  <p:custDataLst>
    <p:tags r:id="rId7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3399"/>
    <a:srgbClr val="01B0F0"/>
    <a:srgbClr val="FAB529"/>
    <a:srgbClr val="008BD6"/>
    <a:srgbClr val="FF6B00"/>
    <a:srgbClr val="E36B2A"/>
    <a:srgbClr val="D7A800"/>
    <a:srgbClr val="95411F"/>
    <a:srgbClr val="FF0066"/>
    <a:srgbClr val="FF505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179"/>
    <p:restoredTop sz="94617"/>
  </p:normalViewPr>
  <p:slideViewPr>
    <p:cSldViewPr snapToGrid="0">
      <p:cViewPr varScale="1">
        <p:scale>
          <a:sx n="62" d="100"/>
          <a:sy n="62" d="100"/>
        </p:scale>
        <p:origin x="-592" y="-80"/>
      </p:cViewPr>
      <p:guideLst>
        <p:guide orient="horz" pos="2396"/>
        <p:guide pos="385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712" y="20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76" Type="http://schemas.openxmlformats.org/officeDocument/2006/relationships/theme" Target="theme/theme1.xml"/><Relationship Id="rId7" Type="http://schemas.openxmlformats.org/officeDocument/2006/relationships/slide" Target="slides/slide4.xml"/><Relationship Id="rId71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7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61" Type="http://schemas.openxmlformats.org/officeDocument/2006/relationships/slide" Target="slides/slide58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tags" Target="tags/tag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tableStyles" Target="tableStyle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AB4ED5-D631-4E45-A588-D5036665C4BB}" type="datetimeFigureOut">
              <a:rPr kumimoji="1" lang="zh-CN" altLang="en-US" smtClean="0"/>
              <a:pPr/>
              <a:t>2022/2/26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EF320-0423-7242-A28E-55FBD17D617F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D5BA0-58A9-468A-A6DC-E5C4BF13CF7A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03EF8-77E2-42F8-A12D-7F7DA63747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09882" y="106967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圆角矩形 6"/>
          <p:cNvSpPr/>
          <p:nvPr userDrawn="1"/>
        </p:nvSpPr>
        <p:spPr>
          <a:xfrm>
            <a:off x="10389647" y="51551"/>
            <a:ext cx="1713390" cy="46107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返回目录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-157187" y="141911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391400" y="3521075"/>
            <a:ext cx="2743200" cy="365125"/>
          </a:xfrm>
        </p:spPr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15227" y="114145"/>
            <a:ext cx="821611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第一部分  教材知识梳理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知识清单</a:t>
            </a:r>
            <a:endParaRPr kumimoji="1" lang="zh-CN" altLang="en-US" sz="2800" b="1" spc="200" baseline="0" dirty="0" smtClean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实数的相关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概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考点梳理</a:t>
            </a:r>
            <a:endParaRPr kumimoji="1"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实数的相关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概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题型突破</a:t>
            </a:r>
            <a:endParaRPr kumimoji="1"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slide" Target="slide3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" Target="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" Target="slide8.xml"/><Relationship Id="rId5" Type="http://schemas.openxmlformats.org/officeDocument/2006/relationships/tags" Target="../tags/tag6.xml"/><Relationship Id="rId15" Type="http://schemas.openxmlformats.org/officeDocument/2006/relationships/slide" Target="slide25.xml"/><Relationship Id="rId10" Type="http://schemas.openxmlformats.org/officeDocument/2006/relationships/slideLayout" Target="../slideLayouts/slideLayout23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slide" Target="slide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4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4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4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4" Type="http://schemas.openxmlformats.org/officeDocument/2006/relationships/slide" Target="slide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4" Type="http://schemas.openxmlformats.org/officeDocument/2006/relationships/slide" Target="slide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4" Type="http://schemas.openxmlformats.org/officeDocument/2006/relationships/slide" Target="slide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4" Type="http://schemas.openxmlformats.org/officeDocument/2006/relationships/slide" Target="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4" Type="http://schemas.openxmlformats.org/officeDocument/2006/relationships/slide" Target="slide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" Target="slide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" Target="slide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4" Type="http://schemas.openxmlformats.org/officeDocument/2006/relationships/slide" Target="slide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4" Type="http://schemas.openxmlformats.org/officeDocument/2006/relationships/slide" Target="slide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48.xml"/><Relationship Id="rId3" Type="http://schemas.openxmlformats.org/officeDocument/2006/relationships/slide" Target="slide1.xml"/><Relationship Id="rId7" Type="http://schemas.openxmlformats.org/officeDocument/2006/relationships/slide" Target="slide45.xml"/><Relationship Id="rId12" Type="http://schemas.openxmlformats.org/officeDocument/2006/relationships/slide" Target="slide6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7.xml"/><Relationship Id="rId6" Type="http://schemas.openxmlformats.org/officeDocument/2006/relationships/slide" Target="slide40.xml"/><Relationship Id="rId11" Type="http://schemas.openxmlformats.org/officeDocument/2006/relationships/slide" Target="slide60.xml"/><Relationship Id="rId5" Type="http://schemas.openxmlformats.org/officeDocument/2006/relationships/slide" Target="slide34.xml"/><Relationship Id="rId10" Type="http://schemas.openxmlformats.org/officeDocument/2006/relationships/slide" Target="slide56.xml"/><Relationship Id="rId4" Type="http://schemas.openxmlformats.org/officeDocument/2006/relationships/slide" Target="slide26.xml"/><Relationship Id="rId9" Type="http://schemas.openxmlformats.org/officeDocument/2006/relationships/slide" Target="slide5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7" Type="http://schemas.openxmlformats.org/officeDocument/2006/relationships/slide" Target="slide25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" Target="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5" Type="http://schemas.openxmlformats.org/officeDocument/2006/relationships/slide" Target="slide25.xml"/><Relationship Id="rId4" Type="http://schemas.openxmlformats.org/officeDocument/2006/relationships/slide" Target="slide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" Target="slide25.xml"/><Relationship Id="rId4" Type="http://schemas.openxmlformats.org/officeDocument/2006/relationships/slide" Target="slide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5" Type="http://schemas.openxmlformats.org/officeDocument/2006/relationships/slide" Target="slide25.xml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8.xml"/><Relationship Id="rId4" Type="http://schemas.openxmlformats.org/officeDocument/2006/relationships/slide" Target="slide2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9.xml"/><Relationship Id="rId4" Type="http://schemas.openxmlformats.org/officeDocument/2006/relationships/slide" Target="slide2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0.xml"/><Relationship Id="rId4" Type="http://schemas.openxmlformats.org/officeDocument/2006/relationships/slide" Target="slide2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1.xml"/><Relationship Id="rId4" Type="http://schemas.openxmlformats.org/officeDocument/2006/relationships/slide" Target="slide25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tags" Target="../tags/tag64.xml"/><Relationship Id="rId7" Type="http://schemas.openxmlformats.org/officeDocument/2006/relationships/slide" Target="slide25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6" Type="http://schemas.openxmlformats.org/officeDocument/2006/relationships/slide" Target="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5" Type="http://schemas.openxmlformats.org/officeDocument/2006/relationships/slide" Target="slide25.xml"/><Relationship Id="rId4" Type="http://schemas.openxmlformats.org/officeDocument/2006/relationships/slide" Target="slide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5" Type="http://schemas.openxmlformats.org/officeDocument/2006/relationships/slide" Target="slide25.xml"/><Relationship Id="rId4" Type="http://schemas.openxmlformats.org/officeDocument/2006/relationships/slide" Target="slide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0.xml"/><Relationship Id="rId4" Type="http://schemas.openxmlformats.org/officeDocument/2006/relationships/slide" Target="slide2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1.xml"/><Relationship Id="rId4" Type="http://schemas.openxmlformats.org/officeDocument/2006/relationships/slide" Target="slide2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2.xml"/><Relationship Id="rId4" Type="http://schemas.openxmlformats.org/officeDocument/2006/relationships/slide" Target="slide2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tags" Target="../tags/tag75.xml"/><Relationship Id="rId7" Type="http://schemas.openxmlformats.org/officeDocument/2006/relationships/slide" Target="slide25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slide" Target="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5" Type="http://schemas.openxmlformats.org/officeDocument/2006/relationships/slide" Target="slide25.xml"/><Relationship Id="rId4" Type="http://schemas.openxmlformats.org/officeDocument/2006/relationships/slide" Target="slide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9.xml"/><Relationship Id="rId4" Type="http://schemas.openxmlformats.org/officeDocument/2006/relationships/slide" Target="slide2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0.xml"/><Relationship Id="rId4" Type="http://schemas.openxmlformats.org/officeDocument/2006/relationships/slide" Target="slide2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1.xml"/><Relationship Id="rId4" Type="http://schemas.openxmlformats.org/officeDocument/2006/relationships/slide" Target="slide25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tags" Target="../tags/tag84.xml"/><Relationship Id="rId7" Type="http://schemas.openxmlformats.org/officeDocument/2006/relationships/slide" Target="slide25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6" Type="http://schemas.openxmlformats.org/officeDocument/2006/relationships/slide" Target="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8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6.xml"/><Relationship Id="rId4" Type="http://schemas.openxmlformats.org/officeDocument/2006/relationships/slide" Target="slide2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7.xml"/><Relationship Id="rId4" Type="http://schemas.openxmlformats.org/officeDocument/2006/relationships/slide" Target="slide2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6" Type="http://schemas.openxmlformats.org/officeDocument/2006/relationships/slide" Target="slide25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1.xml"/><Relationship Id="rId4" Type="http://schemas.openxmlformats.org/officeDocument/2006/relationships/slide" Target="slide2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2.xml"/><Relationship Id="rId4" Type="http://schemas.openxmlformats.org/officeDocument/2006/relationships/slide" Target="slide2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3.xml"/><Relationship Id="rId4" Type="http://schemas.openxmlformats.org/officeDocument/2006/relationships/slide" Target="slide25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tags" Target="../tags/tag96.xml"/><Relationship Id="rId7" Type="http://schemas.openxmlformats.org/officeDocument/2006/relationships/slide" Target="slide8.xml"/><Relationship Id="rId2" Type="http://schemas.openxmlformats.org/officeDocument/2006/relationships/tags" Target="../tags/tag95.xml"/><Relationship Id="rId1" Type="http://schemas.openxmlformats.org/officeDocument/2006/relationships/tags" Target="../tags/tag94.xml"/><Relationship Id="rId6" Type="http://schemas.openxmlformats.org/officeDocument/2006/relationships/slide" Target="slide25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7.xml"/><Relationship Id="rId4" Type="http://schemas.openxmlformats.org/officeDocument/2006/relationships/slide" Target="slide2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8.xml"/><Relationship Id="rId4" Type="http://schemas.openxmlformats.org/officeDocument/2006/relationships/slide" Target="slide25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9.xml"/><Relationship Id="rId4" Type="http://schemas.openxmlformats.org/officeDocument/2006/relationships/slide" Target="slide2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tags" Target="../tags/tag102.xml"/><Relationship Id="rId7" Type="http://schemas.openxmlformats.org/officeDocument/2006/relationships/slide" Target="slide8.xml"/><Relationship Id="rId2" Type="http://schemas.openxmlformats.org/officeDocument/2006/relationships/tags" Target="../tags/tag101.xml"/><Relationship Id="rId1" Type="http://schemas.openxmlformats.org/officeDocument/2006/relationships/tags" Target="../tags/tag100.xml"/><Relationship Id="rId6" Type="http://schemas.openxmlformats.org/officeDocument/2006/relationships/slide" Target="slide25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3.xml"/><Relationship Id="rId4" Type="http://schemas.openxmlformats.org/officeDocument/2006/relationships/slide" Target="slide25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4.xml"/><Relationship Id="rId4" Type="http://schemas.openxmlformats.org/officeDocument/2006/relationships/slide" Target="slide25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5.xml"/><Relationship Id="rId4" Type="http://schemas.openxmlformats.org/officeDocument/2006/relationships/slide" Target="slide2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tags" Target="../tags/tag108.xml"/><Relationship Id="rId7" Type="http://schemas.openxmlformats.org/officeDocument/2006/relationships/slide" Target="slide8.xml"/><Relationship Id="rId2" Type="http://schemas.openxmlformats.org/officeDocument/2006/relationships/tags" Target="../tags/tag107.xml"/><Relationship Id="rId1" Type="http://schemas.openxmlformats.org/officeDocument/2006/relationships/tags" Target="../tags/tag106.xml"/><Relationship Id="rId6" Type="http://schemas.openxmlformats.org/officeDocument/2006/relationships/slide" Target="slide25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9.xml"/><Relationship Id="rId4" Type="http://schemas.openxmlformats.org/officeDocument/2006/relationships/slide" Target="slide25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0.xml"/><Relationship Id="rId4" Type="http://schemas.openxmlformats.org/officeDocument/2006/relationships/slide" Target="slide25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1.xml"/><Relationship Id="rId4" Type="http://schemas.openxmlformats.org/officeDocument/2006/relationships/slide" Target="slide25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2.xml"/><Relationship Id="rId4" Type="http://schemas.openxmlformats.org/officeDocument/2006/relationships/slide" Target="slide25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tags" Target="../tags/tag113.xml"/><Relationship Id="rId6" Type="http://schemas.openxmlformats.org/officeDocument/2006/relationships/slide" Target="slide25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6.xml"/><Relationship Id="rId4" Type="http://schemas.openxmlformats.org/officeDocument/2006/relationships/slide" Target="slide25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7.xml"/><Relationship Id="rId4" Type="http://schemas.openxmlformats.org/officeDocument/2006/relationships/slide" Target="slide2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151505" y="2817495"/>
            <a:ext cx="6941185" cy="737235"/>
            <a:chOff x="3027246" y="1938253"/>
            <a:chExt cx="5990707" cy="968738"/>
          </a:xfrm>
        </p:grpSpPr>
        <p:sp>
          <p:nvSpPr>
            <p:cNvPr id="38" name="圆角矩形 6">
              <a:hlinkClick r:id="rId11" action="ppaction://hlinksldjump"/>
            </p:cNvPr>
            <p:cNvSpPr/>
            <p:nvPr>
              <p:custDataLst>
                <p:tags r:id="rId8"/>
              </p:custDataLst>
            </p:nvPr>
          </p:nvSpPr>
          <p:spPr>
            <a:xfrm flipV="1">
              <a:off x="4137042" y="2036712"/>
              <a:ext cx="4880911" cy="792680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9" name="椭圆 7"/>
            <p:cNvSpPr/>
            <p:nvPr>
              <p:custDataLst>
                <p:tags r:id="rId9"/>
              </p:custDataLst>
            </p:nvPr>
          </p:nvSpPr>
          <p:spPr>
            <a:xfrm>
              <a:off x="3027246" y="2016110"/>
              <a:ext cx="885507" cy="799447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 fontAlgn="auto"/>
              <a:r>
                <a:rPr lang="en-US" altLang="zh-CN" sz="3200" b="1" strike="noStrike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1</a:t>
              </a:r>
              <a:endParaRPr lang="zh-CN" altLang="en-US" sz="3200" b="1" strike="noStrike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5" name="文本框 2">
              <a:hlinkClick r:id="rId12" action="ppaction://hlinksldjump"/>
            </p:cNvPr>
            <p:cNvSpPr txBox="1"/>
            <p:nvPr/>
          </p:nvSpPr>
          <p:spPr>
            <a:xfrm>
              <a:off x="4390787" y="1938253"/>
              <a:ext cx="4559207" cy="96873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数据纵览  考情分析</a:t>
              </a:r>
            </a:p>
          </p:txBody>
        </p:sp>
        <p:sp>
          <p:nvSpPr>
            <p:cNvPr id="62" name="圆角矩形 61"/>
            <p:cNvSpPr/>
            <p:nvPr/>
          </p:nvSpPr>
          <p:spPr bwMode="auto">
            <a:xfrm rot="16200000">
              <a:off x="3924200" y="2242422"/>
              <a:ext cx="36000" cy="39005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151505" y="3653790"/>
            <a:ext cx="6941820" cy="737235"/>
            <a:chOff x="2941329" y="3106174"/>
            <a:chExt cx="6094086" cy="1013103"/>
          </a:xfrm>
        </p:grpSpPr>
        <p:sp>
          <p:nvSpPr>
            <p:cNvPr id="42" name="圆角矩形 6">
              <a:hlinkClick r:id="" action="ppaction://noaction"/>
            </p:cNvPr>
            <p:cNvSpPr/>
            <p:nvPr>
              <p:custDataLst>
                <p:tags r:id="rId6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43" name="椭圆 7"/>
            <p:cNvSpPr/>
            <p:nvPr>
              <p:custDataLst>
                <p:tags r:id="rId7"/>
              </p:custDataLst>
            </p:nvPr>
          </p:nvSpPr>
          <p:spPr>
            <a:xfrm>
              <a:off x="2941329" y="3252773"/>
              <a:ext cx="900705" cy="835302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2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6" name="文本框 16">
              <a:hlinkClick r:id="rId13" action="ppaction://hlinksldjump"/>
            </p:cNvPr>
            <p:cNvSpPr txBox="1"/>
            <p:nvPr/>
          </p:nvSpPr>
          <p:spPr>
            <a:xfrm>
              <a:off x="4087522" y="3106174"/>
              <a:ext cx="4529681" cy="10131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数据链接  真题试做</a:t>
              </a:r>
            </a:p>
          </p:txBody>
        </p:sp>
        <p:sp>
          <p:nvSpPr>
            <p:cNvPr id="63" name="圆角矩形 62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5" dirty="0">
                  <a:solidFill>
                    <a:prstClr val="white"/>
                  </a:solidFill>
                </a:rPr>
                <a:t>a</a:t>
              </a:r>
              <a:endParaRPr lang="zh-CN" altLang="en-US" sz="1015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152140" y="4444365"/>
            <a:ext cx="6941820" cy="769690"/>
            <a:chOff x="2953465" y="4213889"/>
            <a:chExt cx="6064488" cy="1155560"/>
          </a:xfrm>
        </p:grpSpPr>
        <p:sp>
          <p:nvSpPr>
            <p:cNvPr id="34" name="圆角矩形 6"/>
            <p:cNvSpPr/>
            <p:nvPr>
              <p:custDataLst>
                <p:tags r:id="rId4"/>
              </p:custDataLst>
            </p:nvPr>
          </p:nvSpPr>
          <p:spPr>
            <a:xfrm flipV="1">
              <a:off x="4076826" y="4477012"/>
              <a:ext cx="4941127" cy="792230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5" name="椭圆 7"/>
            <p:cNvSpPr/>
            <p:nvPr>
              <p:custDataLst>
                <p:tags r:id="rId5"/>
              </p:custDataLst>
            </p:nvPr>
          </p:nvSpPr>
          <p:spPr>
            <a:xfrm>
              <a:off x="2953465" y="4456039"/>
              <a:ext cx="896330" cy="913410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3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7" name="文本框 16">
              <a:hlinkClick r:id="rId14" action="ppaction://hlinksldjump"/>
            </p:cNvPr>
            <p:cNvSpPr txBox="1"/>
            <p:nvPr/>
          </p:nvSpPr>
          <p:spPr>
            <a:xfrm>
              <a:off x="4720412" y="4213889"/>
              <a:ext cx="3891249" cy="11068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数据透视  知识清单</a:t>
              </a:r>
            </a:p>
          </p:txBody>
        </p:sp>
        <p:sp>
          <p:nvSpPr>
            <p:cNvPr id="64" name="圆角矩形 63"/>
            <p:cNvSpPr/>
            <p:nvPr/>
          </p:nvSpPr>
          <p:spPr bwMode="auto">
            <a:xfrm rot="16200000">
              <a:off x="3876853" y="4708206"/>
              <a:ext cx="36000" cy="386837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70" name="文本框 5"/>
          <p:cNvSpPr txBox="1"/>
          <p:nvPr/>
        </p:nvSpPr>
        <p:spPr>
          <a:xfrm>
            <a:off x="1575833" y="1293368"/>
            <a:ext cx="9712711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八年级(下)</a:t>
            </a:r>
            <a:r>
              <a:rPr lang="zh-CN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—</a:t>
            </a:r>
            <a:r>
              <a:rPr lang="en-US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" y="7197"/>
            <a:ext cx="1184950" cy="98271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0" y="1263142"/>
            <a:ext cx="1184951" cy="55876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26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5" name="文本框 5"/>
          <p:cNvSpPr txBox="1"/>
          <p:nvPr/>
        </p:nvSpPr>
        <p:spPr>
          <a:xfrm>
            <a:off x="149204" y="2097340"/>
            <a:ext cx="886541" cy="264591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目</a:t>
            </a:r>
            <a:endParaRPr lang="en-US" altLang="zh-CN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录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4426" y="989908"/>
            <a:ext cx="11007049" cy="273234"/>
          </a:xfrm>
          <a:prstGeom prst="rect">
            <a:avLst/>
          </a:prstGeom>
          <a:solidFill>
            <a:srgbClr val="01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151504" y="5321300"/>
            <a:ext cx="6941186" cy="751288"/>
            <a:chOff x="3024550" y="3691330"/>
            <a:chExt cx="6048318" cy="1128229"/>
          </a:xfrm>
        </p:grpSpPr>
        <p:sp>
          <p:nvSpPr>
            <p:cNvPr id="7" name="圆角矩形 6"/>
            <p:cNvSpPr/>
            <p:nvPr>
              <p:custDataLst>
                <p:tags r:id="rId2"/>
              </p:custDataLst>
            </p:nvPr>
          </p:nvSpPr>
          <p:spPr>
            <a:xfrm flipV="1">
              <a:off x="4145573" y="3971687"/>
              <a:ext cx="4927295" cy="792438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3"/>
              </p:custDataLst>
            </p:nvPr>
          </p:nvSpPr>
          <p:spPr>
            <a:xfrm>
              <a:off x="3024550" y="3994573"/>
              <a:ext cx="894022" cy="824986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fontScale="90000"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4</a:t>
              </a:r>
            </a:p>
          </p:txBody>
        </p:sp>
        <p:sp>
          <p:nvSpPr>
            <p:cNvPr id="9" name="文本框 16">
              <a:hlinkClick r:id="rId15" action="ppaction://hlinksldjump"/>
            </p:cNvPr>
            <p:cNvSpPr txBox="1"/>
            <p:nvPr/>
          </p:nvSpPr>
          <p:spPr>
            <a:xfrm>
              <a:off x="4730410" y="3691330"/>
              <a:ext cx="3891249" cy="11071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数据共享  考点聚焦</a:t>
              </a:r>
            </a:p>
          </p:txBody>
        </p:sp>
        <p:sp>
          <p:nvSpPr>
            <p:cNvPr id="10" name="圆角矩形 9"/>
            <p:cNvSpPr/>
            <p:nvPr/>
          </p:nvSpPr>
          <p:spPr bwMode="auto">
            <a:xfrm rot="16200000" flipH="1">
              <a:off x="3980973" y="4214218"/>
              <a:ext cx="37843" cy="385841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3510" y="810895"/>
            <a:ext cx="11949430" cy="594360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1358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685" y="212725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84846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2245" y="1399919"/>
            <a:ext cx="11198269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17. (2012•河北)lent, Sam, MP5, to, I, yesterday, my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_________________________________________________________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18. (2021•承德平泉一模)your, could, I, book, borrow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______________________________________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? 　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18540" y="4726305"/>
            <a:ext cx="61290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Could I borrow your book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92200" y="2782570"/>
            <a:ext cx="105543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lent my MP5 to Sam yesterday/Yesterday I lent my MP5 to Sam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58750" y="810895"/>
            <a:ext cx="11949430" cy="594360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1358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685" y="212725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84846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2245" y="1399919"/>
            <a:ext cx="11198269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19. (2021•张家口一模)cousin, a bike, me, lent, my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______________________________________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20. (2021•河北模拟统考)you, before, feel, exams, did, nervous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______________________________________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?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89660" y="4853305"/>
            <a:ext cx="61290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22350" y="2811145"/>
            <a:ext cx="61290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 cousin lent me a bike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61390" y="4724400"/>
            <a:ext cx="61290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 you feel nervous before exams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6" grpId="0"/>
      <p:bldP spid="6" grpId="1"/>
      <p:bldP spid="7" grpId="0"/>
      <p:bldP spid="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901805" cy="58718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3617" y="92085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数据透视知识清单.eps" descr="id:2147518120;FounderCES"/>
          <p:cNvPicPr/>
          <p:nvPr/>
        </p:nvPicPr>
        <p:blipFill>
          <a:blip/>
          <a:stretch>
            <a:fillRect/>
          </a:stretch>
        </p:blipFill>
        <p:spPr>
          <a:xfrm>
            <a:off x="1380460" y="1465545"/>
            <a:ext cx="8379912" cy="601250"/>
          </a:xfrm>
          <a:prstGeom prst="rect">
            <a:avLst/>
          </a:prstGeom>
        </p:spPr>
      </p:pic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31495" y="1811020"/>
          <a:ext cx="11407140" cy="466788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598805"/>
                <a:gridCol w="10093960"/>
              </a:tblGrid>
              <a:tr h="466788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核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心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词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汇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英</a:t>
                      </a: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汉</a:t>
                      </a:r>
                      <a:endParaRPr lang="zh-CN" sz="2400" b="1" baseline="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互</a:t>
                      </a:r>
                      <a:endParaRPr lang="zh-CN" sz="2400" b="1" baseline="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译</a:t>
                      </a:r>
                      <a:endParaRPr lang="zh-CN" sz="2400" b="1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 rubbish </a:t>
                      </a:r>
                      <a:r>
                        <a:rPr altLang="zh-CN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</a:t>
                      </a:r>
                      <a:r>
                        <a:rPr lang="en-US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. ____________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 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 </a:t>
                      </a:r>
                      <a:r>
                        <a:rPr altLang="zh-CN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打扫;扫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 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</a:t>
                      </a:r>
                      <a:r>
                        <a:rPr altLang="zh-CN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扔;掷 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                  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 borrow </a:t>
                      </a:r>
                      <a:r>
                        <a:rPr altLang="zh-CN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lang="en-US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</a:t>
                      </a:r>
                      <a:r>
                        <a:rPr altLang="zh-CN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 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 </a:t>
                      </a:r>
                      <a:r>
                        <a:rPr altLang="zh-CN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 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厌恶;讨厌 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         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6.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 </a:t>
                      </a:r>
                      <a:r>
                        <a:rPr altLang="zh-CN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精神压力;心理负担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7. 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altLang="zh-CN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 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浪费;垃圾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altLang="zh-CN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浪费;滥用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8. 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 </a:t>
                      </a:r>
                      <a:r>
                        <a:rPr altLang="zh-CN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 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提供;供应 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         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9. depend </a:t>
                      </a:r>
                      <a:r>
                        <a:rPr altLang="zh-CN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10. 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 </a:t>
                      </a:r>
                      <a:r>
                        <a:rPr altLang="zh-CN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发展;壮大 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       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11. independent </a:t>
                      </a:r>
                      <a:r>
                        <a:rPr altLang="zh-CN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adj.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12. 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 </a:t>
                      </a:r>
                      <a:r>
                        <a:rPr altLang="zh-CN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adj.</a:t>
                      </a:r>
                      <a:r>
                        <a:rPr altLang="zh-CN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合理的;公正的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13. 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</a:t>
                      </a:r>
                      <a:r>
                        <a:rPr lang="en-US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 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允许;准许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14. guess </a:t>
                      </a:r>
                      <a:r>
                        <a:rPr lang="en-US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 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　　               15. excited</a:t>
                      </a:r>
                      <a:r>
                        <a:rPr lang="en-US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adj. 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</a:t>
                      </a:r>
                      <a:r>
                        <a:rPr lang="en-US" sz="24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 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2" name="圆角矩形 1"/>
          <p:cNvSpPr/>
          <p:nvPr/>
        </p:nvSpPr>
        <p:spPr>
          <a:xfrm>
            <a:off x="2304415" y="1162685"/>
            <a:ext cx="3659505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                    </a:t>
            </a:r>
          </a:p>
        </p:txBody>
      </p:sp>
      <p:sp>
        <p:nvSpPr>
          <p:cNvPr id="3" name="矩形 2"/>
          <p:cNvSpPr/>
          <p:nvPr/>
        </p:nvSpPr>
        <p:spPr>
          <a:xfrm>
            <a:off x="2977515" y="1162685"/>
            <a:ext cx="556006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数据透视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</a:p>
        </p:txBody>
      </p:sp>
      <p:sp>
        <p:nvSpPr>
          <p:cNvPr id="12" name="椭圆 11"/>
          <p:cNvSpPr/>
          <p:nvPr/>
        </p:nvSpPr>
        <p:spPr>
          <a:xfrm>
            <a:off x="2599055" y="1049020"/>
            <a:ext cx="729615" cy="72961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3       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422400" y="1205865"/>
            <a:ext cx="1176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606040" y="2553970"/>
            <a:ext cx="11137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throw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614295" y="3134995"/>
            <a:ext cx="9683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hate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459345" y="1972310"/>
            <a:ext cx="11868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sweep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2599055" y="3663950"/>
            <a:ext cx="9836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waste   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2453640" y="4170045"/>
            <a:ext cx="1176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provide   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2631440" y="4719955"/>
            <a:ext cx="14509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develop   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9394825" y="4742180"/>
            <a:ext cx="23869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独立的;自主的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3555365" y="2006600"/>
            <a:ext cx="18802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垃圾;废弃物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702040" y="2551430"/>
            <a:ext cx="13849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借;借用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870950" y="5831205"/>
            <a:ext cx="18389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令人兴奋的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8620760" y="4173220"/>
            <a:ext cx="16637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依靠;信赖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47280" y="3094355"/>
            <a:ext cx="9779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stress  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656840" y="5318125"/>
            <a:ext cx="8680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fair 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683500" y="5318125"/>
            <a:ext cx="9144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allow  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503930" y="5806440"/>
            <a:ext cx="18237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猜测;估计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1"/>
      <p:bldP spid="8" grpId="0"/>
      <p:bldP spid="8" grpId="1"/>
      <p:bldP spid="9" grpId="0"/>
      <p:bldP spid="9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5" grpId="0"/>
      <p:bldP spid="35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7" grpId="0"/>
      <p:bldP spid="7" grpId="1"/>
      <p:bldP spid="13" grpId="0"/>
      <p:bldP spid="13" grpId="1"/>
      <p:bldP spid="14" grpId="0"/>
      <p:bldP spid="14" grpId="1"/>
      <p:bldP spid="16" grpId="0"/>
      <p:bldP spid="1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901805" cy="58718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3617" y="92085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数据透视知识清单.eps" descr="id:2147518120;FounderCES"/>
          <p:cNvPicPr/>
          <p:nvPr/>
        </p:nvPicPr>
        <p:blipFill>
          <a:blip/>
          <a:stretch>
            <a:fillRect/>
          </a:stretch>
        </p:blipFill>
        <p:spPr>
          <a:xfrm>
            <a:off x="1380460" y="1465545"/>
            <a:ext cx="8379912" cy="601250"/>
          </a:xfrm>
          <a:prstGeom prst="rect">
            <a:avLst/>
          </a:prstGeom>
        </p:spPr>
      </p:pic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31495" y="1489075"/>
          <a:ext cx="11407140" cy="502539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598805"/>
                <a:gridCol w="10093960"/>
              </a:tblGrid>
              <a:tr h="502539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核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心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词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汇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英</a:t>
                      </a: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汉</a:t>
                      </a:r>
                      <a:endParaRPr lang="zh-CN" sz="2400" b="1" baseline="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互</a:t>
                      </a:r>
                      <a:endParaRPr lang="zh-CN" sz="2400" b="1" baseline="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译</a:t>
                      </a:r>
                      <a:endParaRPr lang="zh-CN" sz="2400" b="1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16.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______________ </a:t>
                      </a:r>
                      <a:r>
                        <a:rPr altLang="zh-CN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 </a:t>
                      </a: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交流;沟通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  </a:t>
                      </a: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17.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altLang="zh-CN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v.</a:t>
                      </a: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争吵;争论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18. instead </a:t>
                      </a:r>
                      <a:r>
                        <a:rPr altLang="zh-CN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adv.</a:t>
                      </a: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</a:t>
                      </a: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　　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</a:t>
                      </a: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19.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altLang="zh-CN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adj.</a:t>
                      </a: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焦虑的;担忧的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20.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altLang="zh-CN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v.</a:t>
                      </a: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主动提出;自愿给予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21. proper </a:t>
                      </a:r>
                      <a:r>
                        <a:rPr altLang="zh-CN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adj.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_______________</a:t>
                      </a: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22.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altLang="zh-CN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v.</a:t>
                      </a: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解释;说明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           </a:t>
                      </a: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23.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altLang="zh-CN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v.</a:t>
                      </a: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归还;回来;返回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24. pressure </a:t>
                      </a:r>
                      <a:r>
                        <a:rPr altLang="zh-CN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</a:t>
                      </a: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　　　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 </a:t>
                      </a: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25.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altLang="zh-CN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</a:t>
                      </a: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意见;看法;想法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26. continue </a:t>
                      </a:r>
                      <a:r>
                        <a:rPr altLang="zh-CN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v.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_______________  </a:t>
                      </a: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  </a:t>
                      </a: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27.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altLang="zh-CN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v. </a:t>
                      </a:r>
                      <a:r>
                        <a:rPr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比较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28.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adj.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不理智的;疯狂的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29. development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_______________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 30.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v.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造成;引起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            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31. football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___________________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32. skill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 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15" name="文本框 14"/>
          <p:cNvSpPr txBox="1"/>
          <p:nvPr/>
        </p:nvSpPr>
        <p:spPr>
          <a:xfrm>
            <a:off x="1422400" y="1205865"/>
            <a:ext cx="1176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821430" y="4344035"/>
            <a:ext cx="27038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持续;继续存在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533640" y="1582420"/>
            <a:ext cx="1022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argue  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553970" y="2734945"/>
            <a:ext cx="11112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offer   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8833485" y="2698750"/>
            <a:ext cx="25914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正确的;恰当的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7388860" y="2163445"/>
            <a:ext cx="13239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nervous   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2360930" y="1638935"/>
            <a:ext cx="2454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communication  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8843645" y="5445125"/>
            <a:ext cx="30105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(美式)橄榄球;足球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7274560" y="4344035"/>
            <a:ext cx="1546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compare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2599055" y="5442585"/>
            <a:ext cx="8997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cause  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2563495" y="4903470"/>
            <a:ext cx="9709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crazy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4023995" y="2146935"/>
            <a:ext cx="20999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代替;反而;却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3269615" y="6002020"/>
            <a:ext cx="16802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技巧;技艺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454515" y="4903470"/>
            <a:ext cx="23552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发展;发育;成长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215765" y="3799205"/>
            <a:ext cx="96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压力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616825" y="3775075"/>
            <a:ext cx="16262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opinion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87295" y="3234690"/>
            <a:ext cx="15367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explain  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525385" y="3266440"/>
            <a:ext cx="11112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return   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1"/>
      <p:bldP spid="16" grpId="0"/>
      <p:bldP spid="16" grpId="1"/>
      <p:bldP spid="8" grpId="0"/>
      <p:bldP spid="8" grpId="1"/>
      <p:bldP spid="9" grpId="0"/>
      <p:bldP spid="9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2" grpId="0"/>
      <p:bldP spid="2" grpId="1"/>
      <p:bldP spid="3" grpId="0"/>
      <p:bldP spid="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901170" cy="58591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551179" y="1413314"/>
          <a:ext cx="11134725" cy="49377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653415"/>
                <a:gridCol w="9766935"/>
              </a:tblGrid>
              <a:tr h="493776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核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心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词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汇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词</a:t>
                      </a:r>
                      <a:endParaRPr 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汇</a:t>
                      </a: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拓</a:t>
                      </a: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展</a:t>
                      </a:r>
                      <a:endParaRPr lang="zh-CN" sz="2400" b="1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 fold(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(反义词)(使)展开;打开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 sweep(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(过去式/过去分词)扫;打扫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 throw(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(过去式)→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(过去分词)扔;掷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 lend(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(过去式/过去分词)借出→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(反义词)借;借用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 develop(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 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)发展;发育;成长→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adj.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)发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展中的→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adj.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)发达的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6. independent(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adj.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 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)独立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7. drop(</a:t>
                      </a:r>
                      <a:r>
                        <a:rPr sz="2400" b="1" i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v.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)→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sz="2400" b="1" baseline="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(过去式/过去分词)落下;掉下 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019550" y="1896110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850640" y="1798955"/>
            <a:ext cx="1144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unfold  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3880485" y="2295525"/>
            <a:ext cx="13258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swept 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4034155" y="2900680"/>
            <a:ext cx="9804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threw 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3799840" y="3388360"/>
            <a:ext cx="13525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3695065" y="3457575"/>
            <a:ext cx="10712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lent  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4091305" y="4002405"/>
            <a:ext cx="18732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development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3569970" y="4493260"/>
            <a:ext cx="16192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developed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8957945" y="3942080"/>
            <a:ext cx="17100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developing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7165975" y="2888615"/>
            <a:ext cx="1474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thrown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5052695" y="5040630"/>
            <a:ext cx="20186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independence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749675" y="5580380"/>
            <a:ext cx="14395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dropped 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914005" y="3433445"/>
            <a:ext cx="1176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borrow  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6" grpId="1"/>
      <p:bldP spid="34" grpId="0"/>
      <p:bldP spid="34" grpId="1"/>
      <p:bldP spid="35" grpId="0"/>
      <p:bldP spid="35" grpId="1"/>
      <p:bldP spid="37" grpId="1"/>
      <p:bldP spid="38" grpId="0"/>
      <p:bldP spid="38" grpId="1"/>
      <p:bldP spid="39" grpId="0"/>
      <p:bldP spid="39" grpId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  <p:bldP spid="2" grpId="0"/>
      <p:bldP spid="2" grpId="1"/>
      <p:bldP spid="7" grpId="0"/>
      <p:bldP spid="7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901170" cy="58591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33400" y="1437640"/>
          <a:ext cx="11170285" cy="48717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653415"/>
                <a:gridCol w="9802495"/>
              </a:tblGrid>
              <a:tr h="487172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核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心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词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汇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词</a:t>
                      </a:r>
                      <a:endParaRPr 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汇</a:t>
                      </a: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拓</a:t>
                      </a: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展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8. fair(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adj.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)→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.)公正性;公平性→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(反义词)不合</a:t>
                      </a:r>
                      <a:endParaRPr sz="2400" b="1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理的;不公正的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9. relation(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)→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 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)关系;联系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10. cloud(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)→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adj.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)多云的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11. communicate(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v.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)→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_______________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)交流;沟通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12. argue(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v.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)→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(</a:t>
                      </a:r>
                      <a:r>
                        <a:rPr lang="en-US" altLang="zh-CN"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)争论;争吵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13. proper(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adj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.)→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adv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.)正确地;适当地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14. two(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num.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)→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(序数词)第二 →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adv.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)第二;其次</a:t>
                      </a:r>
                      <a:endParaRPr sz="2400" b="1" baseline="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019550" y="1896110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959225" y="1786255"/>
            <a:ext cx="14046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fairness  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8399145" y="1799590"/>
            <a:ext cx="9963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unfair 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4038600" y="2832735"/>
            <a:ext cx="19608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relationship  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3799840" y="3388360"/>
            <a:ext cx="13525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4971415" y="3980815"/>
            <a:ext cx="25704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communication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4005580" y="4490085"/>
            <a:ext cx="15360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argument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4211320" y="3394710"/>
            <a:ext cx="11525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cloudy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483735" y="5026660"/>
            <a:ext cx="14751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properly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421505" y="5635625"/>
            <a:ext cx="1149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second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050530" y="5596890"/>
            <a:ext cx="13569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secondly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6" grpId="1"/>
      <p:bldP spid="34" grpId="0"/>
      <p:bldP spid="34" grpId="1"/>
      <p:bldP spid="35" grpId="0"/>
      <p:bldP spid="35" grpId="1"/>
      <p:bldP spid="37" grpId="1"/>
      <p:bldP spid="39" grpId="0"/>
      <p:bldP spid="39" grpId="1"/>
      <p:bldP spid="41" grpId="0"/>
      <p:bldP spid="41" grpId="1"/>
      <p:bldP spid="43" grpId="0"/>
      <p:bldP spid="43" grpId="1"/>
      <p:bldP spid="2" grpId="0"/>
      <p:bldP spid="2" grpId="1"/>
      <p:bldP spid="8" grpId="0"/>
      <p:bldP spid="8" grpId="1"/>
      <p:bldP spid="9" grpId="0"/>
      <p:bldP spid="9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901170" cy="58591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21970" y="1610360"/>
          <a:ext cx="11170285" cy="267144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653415"/>
                <a:gridCol w="9802495"/>
              </a:tblGrid>
              <a:tr h="267144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核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心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词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汇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词</a:t>
                      </a:r>
                      <a:endParaRPr 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汇</a:t>
                      </a: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拓</a:t>
                      </a: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展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15. explain(v.)→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 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)解释;说明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16. clear(adj.)→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adv.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)清楚地;清晰地;明白地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17. press(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v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.) →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)压力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18. usual(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adj.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)→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(反义词)不寻常的;与众不同的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→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(</a:t>
                      </a:r>
                      <a:r>
                        <a:rPr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adv.</a:t>
                      </a:r>
                      <a:r>
                        <a:rPr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)通常地;一般地  </a:t>
                      </a:r>
                      <a:endParaRPr sz="2400" b="1" baseline="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019550" y="1896110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144645" y="1658620"/>
            <a:ext cx="17170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explanation  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4298315" y="2226945"/>
            <a:ext cx="13449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clearly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4031615" y="2747645"/>
            <a:ext cx="16243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pressure  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3799840" y="3388360"/>
            <a:ext cx="13525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2937510" y="3867150"/>
            <a:ext cx="12668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usually  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4308475" y="3370580"/>
            <a:ext cx="12871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unusual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6" grpId="1"/>
      <p:bldP spid="34" grpId="0"/>
      <p:bldP spid="34" grpId="1"/>
      <p:bldP spid="35" grpId="0"/>
      <p:bldP spid="35" grpId="1"/>
      <p:bldP spid="37" grpId="1"/>
      <p:bldP spid="38" grpId="0"/>
      <p:bldP spid="38" grpId="1"/>
      <p:bldP spid="43" grpId="0"/>
      <p:bldP spid="43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82015"/>
            <a:ext cx="11955780" cy="586676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51180" y="1507490"/>
          <a:ext cx="11471910" cy="93268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56285"/>
                <a:gridCol w="10715625"/>
              </a:tblGrid>
              <a:tr h="438912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高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频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短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语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 倒垃圾 ____________________  　　　2. 频繁;反复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_______________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 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一 ……就……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_______________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     4. 目的是;为了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_______________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 依靠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_______________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　6. 照顾;处理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____________________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7. 快速查看;浏览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_______________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   8. 重要的事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9. 成功地发展;解决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_______________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  10. 和睦相处,关系良好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11. 代替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_______________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  12. 和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……沟通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_________________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13. 删去;删除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_______________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14. 比较;对比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_______________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15. 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与……竞争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_______________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 16. 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依……看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1" dirty="0" smtClean="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_______________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　 </a:t>
                      </a:r>
                      <a:r>
                        <a:rPr lang="en-US" altLang="zh-CN" sz="24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　　 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5" name="文本框 34"/>
          <p:cNvSpPr txBox="1"/>
          <p:nvPr/>
        </p:nvSpPr>
        <p:spPr>
          <a:xfrm>
            <a:off x="2665730" y="1603375"/>
            <a:ext cx="31318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take out the rubbish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8735695" y="1608455"/>
            <a:ext cx="2007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all the time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052570" y="2174875"/>
            <a:ext cx="1832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soon as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040495" y="2141855"/>
            <a:ext cx="17875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order to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677795" y="2647315"/>
            <a:ext cx="18776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depend on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8578850" y="2712085"/>
            <a:ext cx="31991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 after/take care of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961130" y="3215640"/>
            <a:ext cx="20027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 through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655685" y="3215005"/>
            <a:ext cx="16300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big deal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4200525" y="3806825"/>
            <a:ext cx="17640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 out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9742805" y="3756025"/>
            <a:ext cx="24638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 on well with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2892425" y="4351020"/>
            <a:ext cx="15341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instead of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904605" y="4350385"/>
            <a:ext cx="30340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communicate with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3575050" y="4905375"/>
            <a:ext cx="12579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cut out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580755" y="4860925"/>
            <a:ext cx="22593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compare with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508375" y="5401945"/>
            <a:ext cx="21297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compete with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506460" y="5395595"/>
            <a:ext cx="27178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 one’s opinion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  <p:bldP spid="45" grpId="0"/>
      <p:bldP spid="45" grpId="1"/>
      <p:bldP spid="46" grpId="0"/>
      <p:bldP spid="46" grpId="1"/>
      <p:bldP spid="47" grpId="0"/>
      <p:bldP spid="47" grpId="1"/>
      <p:bldP spid="48" grpId="0"/>
      <p:bldP spid="48" grpId="1"/>
      <p:bldP spid="2" grpId="0"/>
      <p:bldP spid="2" grpId="1"/>
      <p:bldP spid="8" grpId="0"/>
      <p:bldP spid="8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99160"/>
            <a:ext cx="11934190" cy="58318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08635" y="1393190"/>
          <a:ext cx="11210925" cy="522541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550"/>
              </a:tblGrid>
              <a:tr h="522541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重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点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句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型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1. Peter, could you please ________ ________ the rubbish?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彼得,请你去倒一下垃圾好吗?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2. Could I ________ ________ finish ________ this show?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我至少看完这个节目行吗?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3. The minute I sat down ________ ________ ________ the TV, my mom 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________ ________.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我一坐到电视前面,我妈妈就过来了。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4. You watch TV ________ ________ ________ and never ________ ________ 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around the house!  你一直看电视,在家从不帮忙!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0" name="文本框 29"/>
          <p:cNvSpPr txBox="1"/>
          <p:nvPr/>
        </p:nvSpPr>
        <p:spPr>
          <a:xfrm>
            <a:off x="9720580" y="2103120"/>
            <a:ext cx="1499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4690745" y="1650365"/>
            <a:ext cx="1096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take  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5996305" y="2705735"/>
            <a:ext cx="1530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watching 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4981575" y="3838575"/>
            <a:ext cx="4819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6097270" y="3823970"/>
            <a:ext cx="10140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front 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1890395" y="4388485"/>
            <a:ext cx="11861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came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514590" y="3836670"/>
            <a:ext cx="7747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of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272155" y="4392295"/>
            <a:ext cx="10782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over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771265" y="5482590"/>
            <a:ext cx="6032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all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077460" y="5494020"/>
            <a:ext cx="5930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the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014720" y="1652905"/>
            <a:ext cx="1096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out 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979420" y="2752725"/>
            <a:ext cx="7778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at 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121150" y="2753995"/>
            <a:ext cx="956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least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373495" y="5494020"/>
            <a:ext cx="894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time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067165" y="5434330"/>
            <a:ext cx="9124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help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0440035" y="5463540"/>
            <a:ext cx="7797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out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2" grpId="0"/>
      <p:bldP spid="2" grpId="1"/>
      <p:bldP spid="3" grpId="0"/>
      <p:bldP spid="3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99160"/>
            <a:ext cx="11934190" cy="58318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08635" y="1442085"/>
          <a:ext cx="11210925" cy="43891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550"/>
              </a:tblGrid>
              <a:tr h="438912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重</a:t>
                      </a: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点</a:t>
                      </a: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句</a:t>
                      </a: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型</a:t>
                      </a: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5. I’m just ________ ________ ________ you are!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我和你一样累!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6. ________one week, she did not do any housework and ________ ________I.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整整一周她没有做任何家务,我也没有做。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7. “What happened?” she asked ________ ________.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她吃惊地问道:“发生什么事了?”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8. I do not understand why some parents ________ their kids ________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________ housework and chores at home.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我不明白为什么一些父母让孩子帮忙在家做家务杂事。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0" name="文本框 29"/>
          <p:cNvSpPr txBox="1"/>
          <p:nvPr/>
        </p:nvSpPr>
        <p:spPr>
          <a:xfrm>
            <a:off x="9720580" y="2103120"/>
            <a:ext cx="1499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9505315" y="4770755"/>
            <a:ext cx="924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help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061335" y="1516380"/>
            <a:ext cx="7194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as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55310" y="1516380"/>
            <a:ext cx="5016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as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55310" y="2180590"/>
            <a:ext cx="1585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79600" y="2641600"/>
            <a:ext cx="683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833745" y="3717925"/>
            <a:ext cx="4895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712835" y="2601595"/>
            <a:ext cx="12655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neither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0198735" y="2638425"/>
            <a:ext cx="795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849745" y="4819015"/>
            <a:ext cx="12363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801485" y="3700780"/>
            <a:ext cx="1418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surprise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262120" y="1540510"/>
            <a:ext cx="8375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tired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844675" y="5383530"/>
            <a:ext cx="8559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 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1"/>
      <p:bldP spid="40" grpId="0"/>
      <p:bldP spid="40" grpId="1"/>
      <p:bldP spid="41" grpId="0"/>
      <p:bldP spid="41" grpId="1"/>
      <p:bldP spid="3" grpId="0"/>
      <p:bldP spid="3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1" name="数据分析考情预估.eps" descr="id:2147517944;FounderCES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2304319" y="1073907"/>
            <a:ext cx="7310755" cy="67437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53010" y="1731767"/>
            <a:ext cx="6963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2012—2021年河北中考命题对应单元话题分析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73430" y="2197735"/>
          <a:ext cx="10690225" cy="432879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68730"/>
                <a:gridCol w="1765300"/>
                <a:gridCol w="1601470"/>
                <a:gridCol w="1567180"/>
                <a:gridCol w="2579370"/>
                <a:gridCol w="1908175"/>
              </a:tblGrid>
              <a:tr h="820420">
                <a:tc>
                  <a:txBody>
                    <a:bodyPr/>
                    <a:lstStyle/>
                    <a:p>
                      <a:pPr algn="l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　　 </a:t>
                      </a:r>
                    </a:p>
                    <a:p>
                      <a:pPr algn="l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</a:t>
                      </a:r>
                      <a:r>
                        <a:rPr lang="en-US" alt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   </a:t>
                      </a:r>
                      <a:r>
                        <a:rPr 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题型</a:t>
                      </a:r>
                    </a:p>
                    <a:p>
                      <a:pPr algn="l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000" b="1" dirty="0" smtClean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l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zh-CN" sz="2000" b="1" dirty="0" smtClean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l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 </a:t>
                      </a:r>
                      <a:r>
                        <a:rPr 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年份　　 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完形填空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阅读理解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任务型阅读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词语运用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书面表达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100965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2022</a:t>
                      </a:r>
                      <a:r>
                        <a:rPr lang="zh-CN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预测</a:t>
                      </a: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sz="2000" b="0" baseline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根据近年河北中考真题卷分析,“请求与许可”这一话题在听力对话中常有涉及,关于“人际交流”在现代社会中越来越重要,预计中考题目中可能会以完形填空或任务型阅读形式考查</a:t>
                      </a:r>
                    </a:p>
                  </a:txBody>
                  <a:tcPr marL="66675" marR="66675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939165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2020—2021</a:t>
                      </a:r>
                      <a:endParaRPr lang="zh-CN" sz="2000" b="1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</a:tr>
              <a:tr h="64008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  <a:endParaRPr lang="zh-CN" altLang="en-US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  <a:endParaRPr lang="zh-CN" altLang="en-US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  <a:endParaRPr lang="zh-CN" altLang="en-US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我与好友的友情</a:t>
                      </a:r>
                    </a:p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(对应话题:人际交流)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  <a:endParaRPr lang="zh-CN" altLang="en-US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</a:tr>
              <a:tr h="64008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2012—2018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  <a:endParaRPr lang="zh-CN" altLang="en-US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  <a:endParaRPr lang="zh-CN" altLang="en-US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  <a:endParaRPr lang="zh-CN" altLang="en-US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  <a:endParaRPr lang="en-US" alt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  <a:endParaRPr lang="zh-CN" altLang="en-US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8" name="圆角矩形 7"/>
          <p:cNvSpPr/>
          <p:nvPr/>
        </p:nvSpPr>
        <p:spPr>
          <a:xfrm>
            <a:off x="2304415" y="1073785"/>
            <a:ext cx="3659505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                    </a:t>
            </a:r>
          </a:p>
        </p:txBody>
      </p:sp>
      <p:sp>
        <p:nvSpPr>
          <p:cNvPr id="9" name="矩形 8"/>
          <p:cNvSpPr/>
          <p:nvPr/>
        </p:nvSpPr>
        <p:spPr>
          <a:xfrm>
            <a:off x="2977515" y="1073785"/>
            <a:ext cx="556006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数据总览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2" name="椭圆 11"/>
          <p:cNvSpPr/>
          <p:nvPr/>
        </p:nvSpPr>
        <p:spPr>
          <a:xfrm>
            <a:off x="2599055" y="960120"/>
            <a:ext cx="729615" cy="72961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1            </a:t>
            </a:r>
          </a:p>
        </p:txBody>
      </p:sp>
      <p:cxnSp>
        <p:nvCxnSpPr>
          <p:cNvPr id="2" name="直接连接符 1"/>
          <p:cNvCxnSpPr/>
          <p:nvPr/>
        </p:nvCxnSpPr>
        <p:spPr>
          <a:xfrm>
            <a:off x="760730" y="2193290"/>
            <a:ext cx="1285240" cy="81089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99160"/>
            <a:ext cx="11934190" cy="58318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08635" y="1467485"/>
          <a:ext cx="11210925" cy="49377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550"/>
              </a:tblGrid>
              <a:tr h="493776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重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点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句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型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9. They should ________ their time ________ schoolwork ________ ________ 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________ get good grades and get into a good university.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为了取得好成绩,进入一所好大学,他们应该把他们的时间花在学业上。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10. It is parents’job to ________ a clean and ___________ environment at home 　　　　   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 ________ their children.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在家中为他们的孩子提供一个干净、舒适的环境是家长们的事情。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11. Children these days ________ ________ their parents________ ________.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现在的孩子过于依赖家长。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0" name="文本框 29"/>
          <p:cNvSpPr txBox="1"/>
          <p:nvPr/>
        </p:nvSpPr>
        <p:spPr>
          <a:xfrm>
            <a:off x="9720580" y="2103120"/>
            <a:ext cx="1499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3359150" y="1792605"/>
            <a:ext cx="10941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spend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182735" y="1840865"/>
            <a:ext cx="5378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55310" y="2180590"/>
            <a:ext cx="1585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65655" y="2405380"/>
            <a:ext cx="6045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396105" y="5096510"/>
            <a:ext cx="11620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depend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261485" y="3444240"/>
            <a:ext cx="12192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provide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013575" y="3500755"/>
            <a:ext cx="17957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comfortable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978525" y="5132705"/>
            <a:ext cx="683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240145" y="1840865"/>
            <a:ext cx="5651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on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869680" y="5120640"/>
            <a:ext cx="810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0225405" y="1844675"/>
            <a:ext cx="10191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order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015855" y="5132705"/>
            <a:ext cx="9861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150110" y="4021455"/>
            <a:ext cx="683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1"/>
      <p:bldP spid="41" grpId="0"/>
      <p:bldP spid="41" grpId="1"/>
      <p:bldP spid="3" grpId="0"/>
      <p:bldP spid="3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4" grpId="0"/>
      <p:bldP spid="15" grpId="0"/>
      <p:bldP spid="15" grpId="1"/>
      <p:bldP spid="16" grpId="0"/>
      <p:bldP spid="16" grpId="1"/>
      <p:bldP spid="17" grpId="0"/>
      <p:bldP spid="17" grpId="1"/>
      <p:bldP spid="2" grpId="0"/>
      <p:bldP spid="2" grpId="1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99160"/>
            <a:ext cx="11934190" cy="58318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08635" y="1454150"/>
          <a:ext cx="11210925" cy="43891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550"/>
              </a:tblGrid>
              <a:tr h="438912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重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点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句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型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12. ________ they live in one house with their parents, they should know that 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everyone should ________ ________ ________ ________ ________ it clean 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and tidy.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既然他们与父母同住在一个屋檐之下,他们应该知道每个人都应参与家务来   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保持家里干净整洁。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13. My parents don’t ________ me _______ _______ _________ with my friends.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我的父母不允许我和我的朋友们出去闲逛。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14. But why don’t you ________ ________ it ________ ________ you can be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friends again?  但为什么不把它忘了呢?这样你们就可以再做朋友了。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0" name="文本框 29"/>
          <p:cNvSpPr txBox="1"/>
          <p:nvPr/>
        </p:nvSpPr>
        <p:spPr>
          <a:xfrm>
            <a:off x="9720580" y="2103120"/>
            <a:ext cx="1499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8175625" y="2107565"/>
            <a:ext cx="6140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68010" y="2180590"/>
            <a:ext cx="1585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105900" y="2071370"/>
            <a:ext cx="12109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keeping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373370" y="2107565"/>
            <a:ext cx="9029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251325" y="4291330"/>
            <a:ext cx="9766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allow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678930" y="2071370"/>
            <a:ext cx="9144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077585" y="4293870"/>
            <a:ext cx="683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971675" y="1538605"/>
            <a:ext cx="9759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Since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118350" y="4257675"/>
            <a:ext cx="8362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hang 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229100" y="2107565"/>
            <a:ext cx="5232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</a:p>
        </p:txBody>
      </p:sp>
      <p:sp>
        <p:nvSpPr>
          <p:cNvPr id="2" name="文本框 1"/>
          <p:cNvSpPr txBox="1"/>
          <p:nvPr/>
        </p:nvSpPr>
        <p:spPr>
          <a:xfrm flipH="1">
            <a:off x="8461375" y="4291330"/>
            <a:ext cx="656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 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707380" y="5380990"/>
            <a:ext cx="10102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395470" y="5344795"/>
            <a:ext cx="11023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forget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508875" y="5374640"/>
            <a:ext cx="8032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592185" y="5380990"/>
            <a:ext cx="7912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1"/>
      <p:bldP spid="40" grpId="0"/>
      <p:bldP spid="40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2" grpId="0"/>
      <p:bldP spid="2" grpId="1"/>
      <p:bldP spid="19" grpId="0"/>
      <p:bldP spid="19" grpId="1"/>
      <p:bldP spid="3" grpId="0"/>
      <p:bldP spid="3" grpId="1"/>
      <p:bldP spid="8" grpId="0"/>
      <p:bldP spid="8" grpId="1"/>
      <p:bldP spid="20" grpId="0"/>
      <p:bldP spid="20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99160"/>
            <a:ext cx="11934190" cy="58318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08635" y="1466215"/>
          <a:ext cx="11210925" cy="43891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550"/>
              </a:tblGrid>
              <a:tr h="438912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重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点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句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型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15. Hope things ________ ________.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希望事情顺利发展。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16. My problem is that I can’t ________ ________ ________ my family.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我的问题是我不能和家人友好相处。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17. I found my sister ________ _________ my things yesterday.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昨天我发现我姐姐正在翻我的东西。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18. __________ she’s wrong, it’s not ________ ________ ________.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尽管她错了,但那并没什么大不了的。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0" name="文本框 29"/>
          <p:cNvSpPr txBox="1"/>
          <p:nvPr/>
        </p:nvSpPr>
        <p:spPr>
          <a:xfrm>
            <a:off x="9720580" y="2103120"/>
            <a:ext cx="1499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8112125" y="2656205"/>
            <a:ext cx="893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with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68010" y="2180590"/>
            <a:ext cx="1585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93690" y="3723640"/>
            <a:ext cx="14268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through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490210" y="2618105"/>
            <a:ext cx="5949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069080" y="3711575"/>
            <a:ext cx="1169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looking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491605" y="2616835"/>
            <a:ext cx="14065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on/along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744345" y="4817110"/>
            <a:ext cx="16535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Although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764280" y="1518285"/>
            <a:ext cx="7518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go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348730" y="4816475"/>
            <a:ext cx="6254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891405" y="1558925"/>
            <a:ext cx="9747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406005" y="4805045"/>
            <a:ext cx="6229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big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790940" y="4831080"/>
            <a:ext cx="810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deal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1"/>
      <p:bldP spid="40" grpId="0"/>
      <p:bldP spid="40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2" grpId="0"/>
      <p:bldP spid="2" grpId="1"/>
      <p:bldP spid="19" grpId="0"/>
      <p:bldP spid="19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99160"/>
            <a:ext cx="11934190" cy="58318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08635" y="1538605"/>
          <a:ext cx="11210925" cy="365188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550"/>
              </a:tblGrid>
              <a:tr h="365188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重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点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句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型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19. If your parents are having problems, you should ________ ________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________.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如果你的父母有问题,你应当主动帮助他们。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20. You should ________ that you don’t ________ ________ _________ TV all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the time.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你应该解释你并不介意他总是看电视。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0" name="文本框 29"/>
          <p:cNvSpPr txBox="1"/>
          <p:nvPr/>
        </p:nvSpPr>
        <p:spPr>
          <a:xfrm>
            <a:off x="9720580" y="2103120"/>
            <a:ext cx="1499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6663690" y="3446780"/>
            <a:ext cx="11245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mind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68010" y="2180590"/>
            <a:ext cx="1585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034655" y="3437890"/>
            <a:ext cx="12109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956435" y="2329180"/>
            <a:ext cx="9061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069705" y="3413125"/>
            <a:ext cx="14427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watching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272155" y="3425825"/>
            <a:ext cx="14503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explain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219440" y="1820545"/>
            <a:ext cx="8407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offer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805670" y="1820545"/>
            <a:ext cx="571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1"/>
      <p:bldP spid="40" grpId="0"/>
      <p:bldP spid="40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5" grpId="0"/>
      <p:bldP spid="15" grpId="1"/>
      <p:bldP spid="17" grpId="0"/>
      <p:bldP spid="17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86460"/>
            <a:ext cx="11944350" cy="59715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51180" y="1656080"/>
          <a:ext cx="11210925" cy="229235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550"/>
              </a:tblGrid>
              <a:tr h="229235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语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法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 情态动词could表示请求与许可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 Why don</a:t>
                      </a:r>
                      <a:r>
                        <a:rPr lang="en-US"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’</a:t>
                      </a:r>
                      <a:r>
                        <a:rPr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 you …?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 连词until、so that 与although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551180" y="3948430"/>
          <a:ext cx="11210925" cy="162179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550"/>
              </a:tblGrid>
              <a:tr h="162179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话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题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Unit 3 Chores and permission(家务和许可)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Unit 4 Interpersonal communication(人际交流)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27635" y="816610"/>
            <a:ext cx="11982450" cy="590296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z="2000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2626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en-US" altLang="zh-CN" sz="28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88183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07206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1424918" y="2957815"/>
            <a:ext cx="2849714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数据共享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考点聚焦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4307396" y="173923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三角形 7"/>
          <p:cNvSpPr/>
          <p:nvPr/>
        </p:nvSpPr>
        <p:spPr>
          <a:xfrm>
            <a:off x="408982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文本框 2">
            <a:hlinkClick r:id="rId4" action="ppaction://hlinksldjump"/>
          </p:cNvPr>
          <p:cNvSpPr txBox="1"/>
          <p:nvPr/>
        </p:nvSpPr>
        <p:spPr>
          <a:xfrm>
            <a:off x="4467860" y="1464310"/>
            <a:ext cx="570039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 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en-US" altLang="zh-CN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zh-CN" altLang="en-US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辨析</a:t>
            </a:r>
            <a:r>
              <a:rPr lang="en-US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give</a:t>
            </a:r>
            <a:r>
              <a:rPr lang="zh-CN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、</a:t>
            </a:r>
            <a:r>
              <a:rPr lang="en-US" altLang="zh-CN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offer</a:t>
            </a:r>
            <a:r>
              <a:rPr lang="zh-CN" altLang="en-US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、</a:t>
            </a:r>
            <a:r>
              <a:rPr lang="en-US" altLang="zh-CN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provide</a:t>
            </a:r>
            <a:r>
              <a:rPr lang="zh-CN" altLang="en-US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与</a:t>
            </a:r>
            <a:r>
              <a:rPr lang="en-US" altLang="zh-CN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supply</a:t>
            </a:r>
          </a:p>
        </p:txBody>
      </p:sp>
      <p:sp>
        <p:nvSpPr>
          <p:cNvPr id="19" name="文本框 2">
            <a:hlinkClick r:id="rId5" action="ppaction://hlinksldjump"/>
          </p:cNvPr>
          <p:cNvSpPr txBox="1"/>
          <p:nvPr/>
        </p:nvSpPr>
        <p:spPr>
          <a:xfrm>
            <a:off x="4467860" y="2014855"/>
            <a:ext cx="74542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 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辨析</a:t>
            </a:r>
            <a:r>
              <a:rPr lang="en-US" altLang="zh-CN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maybe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、</a:t>
            </a:r>
            <a:r>
              <a:rPr lang="en-US" altLang="zh-CN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perhaps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、</a:t>
            </a:r>
            <a:r>
              <a:rPr lang="en-US" altLang="zh-CN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possibly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与</a:t>
            </a:r>
            <a:r>
              <a:rPr lang="en-US" altLang="zh-CN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probably</a:t>
            </a:r>
          </a:p>
        </p:txBody>
      </p:sp>
      <p:sp>
        <p:nvSpPr>
          <p:cNvPr id="21" name="文本框 2">
            <a:hlinkClick r:id="rId6" action="ppaction://hlinksldjump"/>
          </p:cNvPr>
          <p:cNvSpPr txBox="1"/>
          <p:nvPr/>
        </p:nvSpPr>
        <p:spPr>
          <a:xfrm>
            <a:off x="4462145" y="2544445"/>
            <a:ext cx="61442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 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辨析</a:t>
            </a:r>
            <a:r>
              <a:rPr lang="en-US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borrow</a:t>
            </a:r>
            <a:r>
              <a:rPr lang="zh-CN" altLang="en-US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、</a:t>
            </a:r>
            <a:r>
              <a:rPr lang="en-US" altLang="zh-CN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lend</a:t>
            </a:r>
            <a:r>
              <a:rPr lang="zh-CN" altLang="en-US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与</a:t>
            </a:r>
            <a:r>
              <a:rPr lang="en-US" altLang="zh-CN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keep</a:t>
            </a:r>
          </a:p>
        </p:txBody>
      </p:sp>
      <p:sp>
        <p:nvSpPr>
          <p:cNvPr id="22" name="文本框 2">
            <a:hlinkClick r:id="rId7" action="ppaction://hlinksldjump"/>
          </p:cNvPr>
          <p:cNvSpPr txBox="1"/>
          <p:nvPr/>
        </p:nvSpPr>
        <p:spPr>
          <a:xfrm>
            <a:off x="4577080" y="3133725"/>
            <a:ext cx="48558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 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辨析</a:t>
            </a:r>
            <a:r>
              <a:rPr lang="en-US" altLang="zh-CN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instead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与</a:t>
            </a:r>
            <a:r>
              <a:rPr lang="en-US" altLang="zh-CN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instead of</a:t>
            </a:r>
          </a:p>
        </p:txBody>
      </p:sp>
      <p:sp>
        <p:nvSpPr>
          <p:cNvPr id="25" name="文本框 2">
            <a:hlinkClick r:id="rId8" action="ppaction://hlinksldjump"/>
          </p:cNvPr>
          <p:cNvSpPr txBox="1"/>
          <p:nvPr/>
        </p:nvSpPr>
        <p:spPr>
          <a:xfrm>
            <a:off x="4577080" y="3712210"/>
            <a:ext cx="48558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</a:t>
            </a:r>
            <a:r>
              <a:rPr lang="en-US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   allow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的用法</a:t>
            </a:r>
            <a:endParaRPr lang="zh-CN" altLang="en-US" b="1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27" name="文本框 2">
            <a:hlinkClick r:id="rId9" action="ppaction://hlinksldjump"/>
          </p:cNvPr>
          <p:cNvSpPr txBox="1"/>
          <p:nvPr/>
        </p:nvSpPr>
        <p:spPr>
          <a:xfrm>
            <a:off x="4573270" y="4283710"/>
            <a:ext cx="625665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考点 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 </a:t>
            </a:r>
            <a:r>
              <a:rPr lang="en-US" altLang="zh-CN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return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的用法</a:t>
            </a:r>
            <a:endParaRPr lang="en-US" altLang="zh-CN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9" name="文本框 28">
            <a:hlinkClick r:id="rId10" action="ppaction://hlinksldjump"/>
          </p:cNvPr>
          <p:cNvSpPr txBox="1"/>
          <p:nvPr/>
        </p:nvSpPr>
        <p:spPr>
          <a:xfrm>
            <a:off x="4711065" y="4906645"/>
            <a:ext cx="57791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考点      </a:t>
            </a:r>
            <a:r>
              <a:rPr lang="en-US" altLang="zh-CN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compare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的用法</a:t>
            </a:r>
            <a:endParaRPr lang="en-US" altLang="zh-CN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1" name="文本框 30">
            <a:hlinkClick r:id="rId11" action="ppaction://hlinksldjump"/>
          </p:cNvPr>
          <p:cNvSpPr txBox="1"/>
          <p:nvPr/>
        </p:nvSpPr>
        <p:spPr>
          <a:xfrm>
            <a:off x="4711065" y="5495925"/>
            <a:ext cx="54578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考点      </a:t>
            </a:r>
            <a:r>
              <a:rPr lang="en-US" altLang="zh-CN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get on with</a:t>
            </a:r>
            <a:r>
              <a:rPr lang="zh-CN" altLang="en-US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的用法</a:t>
            </a:r>
          </a:p>
        </p:txBody>
      </p:sp>
      <p:sp>
        <p:nvSpPr>
          <p:cNvPr id="40" name="椭圆 39"/>
          <p:cNvSpPr/>
          <p:nvPr/>
        </p:nvSpPr>
        <p:spPr>
          <a:xfrm>
            <a:off x="5457825" y="1972310"/>
            <a:ext cx="420370" cy="42799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</a:p>
        </p:txBody>
      </p:sp>
      <p:sp>
        <p:nvSpPr>
          <p:cNvPr id="34" name="椭圆 33"/>
          <p:cNvSpPr/>
          <p:nvPr/>
        </p:nvSpPr>
        <p:spPr>
          <a:xfrm>
            <a:off x="5457825" y="2509520"/>
            <a:ext cx="420370" cy="42799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</a:p>
        </p:txBody>
      </p:sp>
      <p:sp>
        <p:nvSpPr>
          <p:cNvPr id="35" name="椭圆 34"/>
          <p:cNvSpPr/>
          <p:nvPr/>
        </p:nvSpPr>
        <p:spPr>
          <a:xfrm>
            <a:off x="5452745" y="3095625"/>
            <a:ext cx="418465" cy="427355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四</a:t>
            </a:r>
          </a:p>
        </p:txBody>
      </p:sp>
      <p:sp>
        <p:nvSpPr>
          <p:cNvPr id="41" name="椭圆 40"/>
          <p:cNvSpPr/>
          <p:nvPr/>
        </p:nvSpPr>
        <p:spPr>
          <a:xfrm>
            <a:off x="5424170" y="5458460"/>
            <a:ext cx="420370" cy="42799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八</a:t>
            </a:r>
          </a:p>
        </p:txBody>
      </p:sp>
      <p:sp>
        <p:nvSpPr>
          <p:cNvPr id="44" name="椭圆 43"/>
          <p:cNvSpPr/>
          <p:nvPr/>
        </p:nvSpPr>
        <p:spPr>
          <a:xfrm>
            <a:off x="5424170" y="4855210"/>
            <a:ext cx="420370" cy="42799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七</a:t>
            </a:r>
          </a:p>
        </p:txBody>
      </p:sp>
      <p:sp>
        <p:nvSpPr>
          <p:cNvPr id="45" name="椭圆 44"/>
          <p:cNvSpPr/>
          <p:nvPr/>
        </p:nvSpPr>
        <p:spPr>
          <a:xfrm>
            <a:off x="5424170" y="4257675"/>
            <a:ext cx="420370" cy="42799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六</a:t>
            </a:r>
          </a:p>
        </p:txBody>
      </p:sp>
      <p:sp>
        <p:nvSpPr>
          <p:cNvPr id="46" name="椭圆 45"/>
          <p:cNvSpPr/>
          <p:nvPr/>
        </p:nvSpPr>
        <p:spPr>
          <a:xfrm>
            <a:off x="5445125" y="3678555"/>
            <a:ext cx="420370" cy="42799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五</a:t>
            </a:r>
          </a:p>
        </p:txBody>
      </p:sp>
      <p:sp>
        <p:nvSpPr>
          <p:cNvPr id="47" name="椭圆 46"/>
          <p:cNvSpPr/>
          <p:nvPr/>
        </p:nvSpPr>
        <p:spPr>
          <a:xfrm>
            <a:off x="5468620" y="1427480"/>
            <a:ext cx="414020" cy="42799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</a:p>
        </p:txBody>
      </p:sp>
      <p:sp>
        <p:nvSpPr>
          <p:cNvPr id="11" name="文本框 10">
            <a:hlinkClick r:id="rId12" action="ppaction://hlinksldjump"/>
          </p:cNvPr>
          <p:cNvSpPr txBox="1"/>
          <p:nvPr/>
        </p:nvSpPr>
        <p:spPr>
          <a:xfrm>
            <a:off x="4689475" y="6118225"/>
            <a:ext cx="54578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考点      </a:t>
            </a:r>
            <a:r>
              <a:rPr lang="en-US" altLang="zh-CN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“Why don’t you do sth.?”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句型</a:t>
            </a:r>
            <a:endParaRPr lang="zh-CN" altLang="en-US" b="1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5424170" y="6075680"/>
            <a:ext cx="420370" cy="42799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九</a:t>
            </a:r>
          </a:p>
        </p:txBody>
      </p:sp>
    </p:spTree>
    <p:custDataLst>
      <p:tags r:id="rId1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39065" y="930910"/>
            <a:ext cx="11913870" cy="58578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310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6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7" action="ppaction://hlinksldjump">
                    <a:extLst>
                      <a:ext uri="{DAF060AB-1E55-43B9-8AAB-6FB025537F2F}">
                        <wpsdc:hlinkClr xmlns:wpsdc="http://www.wps.cn/officeDocument/2017/drawingmlCustomData" xmlns="" val="0563C1"/>
                        <wpsdc:folHlinkClr xmlns:wpsdc="http://www.wps.cn/officeDocument/2017/drawingmlCustomData" xmlns="" val="4472C4"/>
                        <wpsdc:hlinkUnderline xmlns:wpsdc="http://www.wps.cn/officeDocument/2017/drawingmlCustomData" xmlns="" val="1"/>
                      </a:ext>
                    </a:extLst>
                  </a:hlinkClick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46444" y="2238665"/>
            <a:ext cx="8607425" cy="627895"/>
            <a:chOff x="1034884" y="629878"/>
            <a:chExt cx="8607425" cy="627895"/>
          </a:xfrm>
        </p:grpSpPr>
        <p:sp>
          <p:nvSpPr>
            <p:cNvPr id="12" name="圆角矩形 6">
              <a:hlinkClick r:id=""/>
            </p:cNvPr>
            <p:cNvSpPr/>
            <p:nvPr>
              <p:custDataLst>
                <p:tags r:id="rId3"/>
              </p:custDataLst>
            </p:nvPr>
          </p:nvSpPr>
          <p:spPr>
            <a:xfrm flipH="1">
              <a:off x="2642704" y="664168"/>
              <a:ext cx="6999605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辨析</a:t>
              </a:r>
              <a:r>
                <a:rPr lang="en-US" sz="28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give</a:t>
              </a:r>
              <a:r>
                <a:rPr lang="zh-CN" sz="2800" b="1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、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offer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、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provide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与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supply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考点一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17515" y="2778464"/>
            <a:ext cx="10867292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学法方法点拨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】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2406015" y="1480185"/>
            <a:ext cx="3659505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                    </a:t>
            </a:r>
          </a:p>
        </p:txBody>
      </p:sp>
      <p:sp>
        <p:nvSpPr>
          <p:cNvPr id="6" name="矩形 5"/>
          <p:cNvSpPr/>
          <p:nvPr/>
        </p:nvSpPr>
        <p:spPr>
          <a:xfrm>
            <a:off x="3079115" y="1442085"/>
            <a:ext cx="556006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数据共享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</a:p>
        </p:txBody>
      </p:sp>
      <p:sp>
        <p:nvSpPr>
          <p:cNvPr id="15" name="椭圆 14"/>
          <p:cNvSpPr/>
          <p:nvPr/>
        </p:nvSpPr>
        <p:spPr>
          <a:xfrm>
            <a:off x="2700655" y="1366520"/>
            <a:ext cx="729615" cy="72961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4         </a:t>
            </a:r>
          </a:p>
        </p:txBody>
      </p:sp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51840" y="3427730"/>
          <a:ext cx="10833100" cy="329184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79830"/>
                <a:gridCol w="6057900"/>
                <a:gridCol w="3595370"/>
              </a:tblGrid>
              <a:tr h="54864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单词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220726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give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意为“给,赠予”等,通常用作及物动词,常用搭配: give sb. sth. =give sth. to sb. “把某物给某人”; give away“捐赠”; give in “投降”; give up“放弃”; give back“归还”; give out“分发,发出”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Mr. Green gave his son a toy car as a birthday present. 格林先生给了他儿子一辆玩具车作为生日礼物。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61925" y="882015"/>
            <a:ext cx="11913870" cy="58578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310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813435" y="1802765"/>
          <a:ext cx="10540365" cy="27432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822325"/>
                <a:gridCol w="5840730"/>
                <a:gridCol w="3877310"/>
              </a:tblGrid>
              <a:tr h="54864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单词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219456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0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offer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意为“给予;提供”等,可用作及物动词和不及物动词,常见用法:offer sb. sth. = offer sth. to sb. “向某人提供某物”; offer to do “主动提出做某事”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He was offered an apple. 有人给了他一个苹果。</a:t>
                      </a:r>
                    </a:p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She offered to clean the house. 她主动提出清扫房子。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930910"/>
            <a:ext cx="11913870" cy="58578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310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35330" y="1765935"/>
          <a:ext cx="10713720" cy="384175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51890"/>
                <a:gridCol w="5542915"/>
                <a:gridCol w="4018915"/>
              </a:tblGrid>
              <a:tr h="54991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zh-CN" altLang="en-US" sz="2400" b="1" kern="120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zh-CN" altLang="en-US" sz="2400" b="1" kern="120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单词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1645285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0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provide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及物动词, 意为“提供,供应”。 常用短语provide sb. with sth. 或provide sth. for sb. 意为“为某人提供某物”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The government could not provide them with food. 政府不能给他们提供食物。</a:t>
                      </a:r>
                    </a:p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The company will provide transportation for them. 公司会给他们提供交通工具。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930910"/>
            <a:ext cx="11913870" cy="58578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310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35330" y="1765935"/>
          <a:ext cx="10713720" cy="439039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51890"/>
                <a:gridCol w="5916930"/>
                <a:gridCol w="3644900"/>
              </a:tblGrid>
              <a:tr h="54991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zh-CN" altLang="en-US" sz="2400" b="1" kern="120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zh-CN" altLang="en-US" sz="2400" b="1" kern="120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单词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1645285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supply</a:t>
                      </a:r>
                      <a:r>
                        <a:rPr lang="en-US" altLang="zh-CN" sz="20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	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可用作及物动词与名词,意为“提供”。</a:t>
                      </a:r>
                    </a:p>
                    <a:p>
                      <a:pPr algn="l" fontAlgn="auto"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supply sb. with sth. = supply sth. to /for sb. “为某人提供某物”	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Trees supply shade in summer. 树林夏天可提供树荫。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7566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9407" y="1807959"/>
            <a:ext cx="11198269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一、单项选择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 (2014•河北) Monica, you ________ the exam! Congratulations!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A. pass		B. have passed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C. will pass	D. are passing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 (2012•河北)I was really ________ because it was the first time I had 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taken part in any competition.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A. sorry		B. active	C. lucky		D. nervous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2304415" y="1073785"/>
            <a:ext cx="3659505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                    </a:t>
            </a:r>
          </a:p>
        </p:txBody>
      </p:sp>
      <p:sp>
        <p:nvSpPr>
          <p:cNvPr id="3" name="矩形 2"/>
          <p:cNvSpPr/>
          <p:nvPr/>
        </p:nvSpPr>
        <p:spPr>
          <a:xfrm>
            <a:off x="2977515" y="1073785"/>
            <a:ext cx="556006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数据连接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6" name="椭圆 5"/>
          <p:cNvSpPr/>
          <p:nvPr/>
        </p:nvSpPr>
        <p:spPr>
          <a:xfrm>
            <a:off x="2599055" y="960120"/>
            <a:ext cx="729615" cy="72961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2        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360670" y="262445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057775" y="457708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70560" y="1449705"/>
            <a:ext cx="1102995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【考点考法强化】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1. (2021•张家口一模)Lucy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parents often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help to the people 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in need.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provide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offer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support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send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(原创)Tony is very polite, and he often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old his seat on 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bus.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offers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supplies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provides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takes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630738" y="229087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7442143" y="420984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70560" y="1449705"/>
            <a:ext cx="1102995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(原创)These cars will be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to countries all over the world at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end of the year.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brought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provided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supplied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offered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(2021• 保定莲池区二模)—My parents always say I need to share the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housework with them.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 agree. It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every family member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job to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 clean and 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comfortable environment at home.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provide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develop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raise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invent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310448" y="161840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8465128" y="483531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70560" y="1449705"/>
            <a:ext cx="1102995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5. (2021•河北省中考全真模拟二)If we travel abroad, we prefer to stay 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in five-star hotels. That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because they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guests with the best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service to make them feel at home.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produce　　	B. prevent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provide　 	D. present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6. (原创)— May I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you a cigarette?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 That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very kind of you, but I can􀆳t smoke.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offer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show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make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take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414203" y="230230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3965518" y="422000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94360" y="1691005"/>
            <a:ext cx="1102995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7. (原创)Bill Gates decided to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ninety percent of his money to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charities.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give out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give away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give up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give off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666048" y="191114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31445" y="882015"/>
            <a:ext cx="11974830" cy="58705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5489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6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3382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6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7" action="ppaction://hlinksldjump">
                    <a:extLst>
                      <a:ext uri="{DAF060AB-1E55-43B9-8AAB-6FB025537F2F}">
                        <wpsdc:hlinkClr xmlns:wpsdc="http://www.wps.cn/officeDocument/2017/drawingmlCustomData" xmlns="" val="0563C1"/>
                        <wpsdc:folHlinkClr xmlns:wpsdc="http://www.wps.cn/officeDocument/2017/drawingmlCustomData" xmlns="" val="0070C0"/>
                        <wpsdc:hlinkUnderline xmlns:wpsdc="http://www.wps.cn/officeDocument/2017/drawingmlCustomData" xmlns="" val="1"/>
                      </a:ext>
                    </a:extLst>
                  </a:hlinkClick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9915" y="1473835"/>
            <a:ext cx="9494520" cy="628015"/>
            <a:chOff x="1034884" y="1184776"/>
            <a:chExt cx="10145634" cy="627895"/>
          </a:xfrm>
        </p:grpSpPr>
        <p:sp>
          <p:nvSpPr>
            <p:cNvPr id="12" name="圆角矩形 6">
              <a:hlinkClick r:id="rId8" action="ppaction://hlinksldjump"/>
            </p:cNvPr>
            <p:cNvSpPr/>
            <p:nvPr>
              <p:custDataLst>
                <p:tags r:id="rId3"/>
              </p:custDataLst>
            </p:nvPr>
          </p:nvSpPr>
          <p:spPr>
            <a:xfrm flipH="1">
              <a:off x="2642537" y="1219059"/>
              <a:ext cx="8537981" cy="580279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辨析</a:t>
              </a:r>
              <a:r>
                <a:rPr lang="en-US" altLang="zh-CN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maybe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、</a:t>
              </a:r>
              <a:r>
                <a:rPr lang="en-US" altLang="zh-CN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perhaps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、</a:t>
              </a:r>
              <a:r>
                <a:rPr lang="en-US" altLang="zh-CN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possibly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与</a:t>
              </a:r>
              <a:r>
                <a:rPr lang="en-US" altLang="zh-CN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probably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1034884" y="1184776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考点二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57646" y="1416727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88576" y="2171129"/>
            <a:ext cx="1078491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</a:p>
        </p:txBody>
      </p:sp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697865" y="3038475"/>
          <a:ext cx="10560685" cy="21945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880870"/>
                <a:gridCol w="3762375"/>
                <a:gridCol w="4917440"/>
              </a:tblGrid>
              <a:tr h="54864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单词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54864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maybe/</a:t>
                      </a:r>
                    </a:p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perhaps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maybe相当于perhaps,一般位于句首或句末,可互换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Maybe/Perhaps Tom will come, but I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’</a:t>
                      </a: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 not sure. 汤姆可能会来,但我不确定。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79375" y="897890"/>
            <a:ext cx="11962765" cy="58477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7755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06120" y="1464945"/>
          <a:ext cx="10763250" cy="49377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972945"/>
                <a:gridCol w="4766945"/>
                <a:gridCol w="4023360"/>
              </a:tblGrid>
              <a:tr h="54864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单词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50228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possibly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ossibly意为“可能,也许,或许”,较probably语气弱,在肯定句里表示可能性很小;在否定句中与can、could连用,表示“无论如何也不”;在疑问句中与can、could连用,表示礼貌地请求;在肯定句中与can、could连用,用以加强语气,表示“设法,竭力地”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Could you possibly open that window?请你把那扇窗户打开好吗?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79375" y="897890"/>
            <a:ext cx="11962765" cy="58477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06120" y="1464945"/>
          <a:ext cx="10763250" cy="49377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972945"/>
                <a:gridCol w="4766945"/>
                <a:gridCol w="4023360"/>
              </a:tblGrid>
              <a:tr h="54864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单词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50228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probably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probably意为“大概,很可能”,所表示的可能性虽不是完全肯定,但比maybe、perhaps实现的可能性大,多与动词连用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Mr. Smith is a football fan. He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’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ll probably go to watch the match tomorrow. 史密斯先生是个足球迷。他明天很可能去观看比赛。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70560" y="1449705"/>
            <a:ext cx="1102995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【考点考法强化】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1. (原创)—Mum, let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call and tell my father that Denny has won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first prize in the dancing competition.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at work. Let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send your father a message instead.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Possibly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Probably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Maybe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May be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(原创)Van Gogh is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best-known painter in the world.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perhaps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maybe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		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probably	D. possible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171643" y="355706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4470978" y="484484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8128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70560" y="1449705"/>
            <a:ext cx="1102995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(原创)No matter how hard you may try, you can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persuade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Tom to give up smoking.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perhaps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maybe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probably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possibly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(原创)He will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come to visit his teacher.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possible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maybe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perhaps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probably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770573" y="420793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9136958" y="165650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8128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70560" y="1449705"/>
            <a:ext cx="1102995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5. (2021•承德双桥区一模)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5G makes it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for people to watch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movies online fast.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perhaps　 	B. possible	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maybe　 	D. possibly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7206558" y="164444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7566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04802" y="1533639"/>
            <a:ext cx="11198269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(2021•河北)I love to listen to rock music ________ I am running.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while		B. after	C. since	D. until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— Could you take out the rubbish and do the dishes,Tony?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— Sure, mom will be mad if she sees this ________, I think.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matter　	B. mess　	C. trouble	D. difficulty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5. (2021•邯郸永年区二模)I can’t imagine living like that. I would go 　　　　       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________.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shy		B. relaxed	 C. crazy	D. lazy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546975" y="171386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621905" y="363410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341120" y="558101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3" grpId="0"/>
      <p:bldP spid="3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53035" y="88201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009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0340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6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100514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6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7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9599" y="1112175"/>
            <a:ext cx="6840220" cy="627895"/>
            <a:chOff x="1034884" y="629878"/>
            <a:chExt cx="6840220" cy="627895"/>
          </a:xfrm>
        </p:grpSpPr>
        <p:sp>
          <p:nvSpPr>
            <p:cNvPr id="12" name="圆角矩形 6">
              <a:hlinkClick r:id="rId8" action="ppaction://hlinksldjump"/>
            </p:cNvPr>
            <p:cNvSpPr/>
            <p:nvPr>
              <p:custDataLst>
                <p:tags r:id="rId3"/>
              </p:custDataLst>
            </p:nvPr>
          </p:nvSpPr>
          <p:spPr>
            <a:xfrm flipH="1">
              <a:off x="2622384" y="664803"/>
              <a:ext cx="5252720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辨析</a:t>
              </a:r>
              <a:r>
                <a:rPr lang="en-US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borrow</a:t>
              </a:r>
              <a:r>
                <a:rPr lang="zh-CN" altLang="en-US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、</a:t>
              </a:r>
              <a:r>
                <a:rPr lang="en-US" altLang="zh-CN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lend</a:t>
              </a:r>
              <a:r>
                <a:rPr lang="zh-CN" altLang="en-US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与</a:t>
              </a:r>
              <a:r>
                <a:rPr lang="en-US" altLang="zh-CN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keep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考点三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89915" y="2517775"/>
          <a:ext cx="10763250" cy="38404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19175"/>
                <a:gridCol w="4091940"/>
                <a:gridCol w="5652135"/>
              </a:tblGrid>
              <a:tr h="54864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zh-CN" altLang="en-US" sz="2400" b="1" kern="120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单词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109728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borrow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其逻辑主语从别处或别人那里“借来”东西,常与介词from连用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He often borrows money from others. 他经常向别人借钱。</a:t>
                      </a:r>
                    </a:p>
                  </a:txBody>
                  <a:tcPr marL="66675" marR="66675" marT="0" marB="0" anchor="ctr"/>
                </a:tc>
              </a:tr>
              <a:tr h="50228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lend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其逻辑主语将东西“借出、借给”别人,常与介词to连用。lend sth. to sb. 或 lend sb. sth. 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 lent my bike to Tom. =I lent Tom my bike. 我把我的自行车借给了汤姆。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70796" y="1780604"/>
            <a:ext cx="1078491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1003300"/>
            <a:ext cx="11931650" cy="576707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009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0340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100514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89915" y="1717675"/>
          <a:ext cx="10636250" cy="27432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956945"/>
                <a:gridCol w="3469005"/>
                <a:gridCol w="6210300"/>
              </a:tblGrid>
              <a:tr h="54864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词汇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50228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keep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keep表示“保存”,与表示一段时间的时间状语连用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How long can I keep the book? 这本书我可以借多长时间?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931650" cy="58826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009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0340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13467" y="1005145"/>
            <a:ext cx="1746910" cy="474474"/>
            <a:chOff x="8480182" y="1575737"/>
            <a:chExt cx="1678579" cy="539539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08296" y="1625302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58775" y="1442945"/>
            <a:ext cx="10825258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【考点考法强化】</a:t>
            </a:r>
          </a:p>
          <a:p>
            <a:pPr>
              <a:lnSpc>
                <a:spcPct val="150000"/>
              </a:lnSpc>
            </a:pP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1. (原创) May I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your computer? Mine is broken.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borrow　　B. keep　　C. lend　　D. sell</a:t>
            </a:r>
          </a:p>
          <a:p>
            <a:pPr>
              <a:lnSpc>
                <a:spcPct val="150000"/>
              </a:lnSpc>
            </a:pP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(原创)You can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two more books from the school library at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 time, and you can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them for two weeks, but you can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 　　　　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________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them to others.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borrow; lend; keep	B. lend; keep; borrow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keep; lend; borrow	D. borrow; keep; lend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3427673" y="226420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3670243" y="356658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931650" cy="58826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009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0340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13467" y="1005145"/>
            <a:ext cx="1746910" cy="474474"/>
            <a:chOff x="8480182" y="1575737"/>
            <a:chExt cx="1678579" cy="539539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08296" y="1625302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58775" y="1442945"/>
            <a:ext cx="10825258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(原创)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How long can I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the book?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For two weeks.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keep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borrow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lend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take</a:t>
            </a:r>
          </a:p>
          <a:p>
            <a:pPr>
              <a:lnSpc>
                <a:spcPct val="150000"/>
              </a:lnSpc>
            </a:pP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(原创)Could I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your car?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lend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borrow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get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D. keep</a:t>
            </a:r>
          </a:p>
          <a:p>
            <a:pPr>
              <a:lnSpc>
                <a:spcPct val="150000"/>
              </a:lnSpc>
            </a:pP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5. (原创)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 Can you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me an eraser?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 Sorry, I haven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 got one.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lend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borrow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get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keep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248853" y="165650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3618808" y="356658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4110298" y="484865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11" grpId="0"/>
      <p:bldP spid="11" grpId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931650" cy="58826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009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0340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13467" y="1005145"/>
            <a:ext cx="1746910" cy="474474"/>
            <a:chOff x="8480182" y="1575737"/>
            <a:chExt cx="1678579" cy="539539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08296" y="1625302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522275" y="1633445"/>
            <a:ext cx="10825258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5. (原创)— Do you need yogurt to make this kind of food?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 Yes, but only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little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a little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few	D. a few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3970598" y="246867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37795" y="882015"/>
            <a:ext cx="11916410" cy="5848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en-US" altLang="zh-CN" strike="noStrike" noProof="1" smtClean="0"/>
              <a:t>                  </a:t>
            </a:r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6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6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7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9599" y="1112175"/>
            <a:ext cx="6751955" cy="627895"/>
            <a:chOff x="1034884" y="629878"/>
            <a:chExt cx="6751955" cy="627895"/>
          </a:xfrm>
        </p:grpSpPr>
        <p:sp>
          <p:nvSpPr>
            <p:cNvPr id="12" name="圆角矩形 6">
              <a:hlinkClick r:id="rId8" action="ppaction://hlinksldjump"/>
            </p:cNvPr>
            <p:cNvSpPr/>
            <p:nvPr>
              <p:custDataLst>
                <p:tags r:id="rId3"/>
              </p:custDataLst>
            </p:nvPr>
          </p:nvSpPr>
          <p:spPr>
            <a:xfrm flipH="1">
              <a:off x="2642704" y="664168"/>
              <a:ext cx="5144135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辨析</a:t>
              </a:r>
              <a:r>
                <a:rPr lang="en-US" altLang="zh-CN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instead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与</a:t>
              </a:r>
              <a:r>
                <a:rPr lang="en-US" altLang="zh-CN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instead of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考点四     </a:t>
              </a:r>
              <a:r>
                <a:rPr lang="en-US" altLang="zh-CN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en-US" altLang="zh-CN" sz="2800" b="1" strike="noStrike" noProof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75285" y="1638300"/>
            <a:ext cx="1075055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学法方法点拨】</a:t>
            </a:r>
          </a:p>
        </p:txBody>
      </p:sp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496570" y="2296160"/>
          <a:ext cx="11381740" cy="439864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06500"/>
                <a:gridCol w="4761230"/>
                <a:gridCol w="5414010"/>
              </a:tblGrid>
              <a:tr h="54864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词汇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274320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instead</a:t>
                      </a: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意为“代替”“替代”,作副词用,通常位于句尾。如位于句首时常用逗号与后面隔开。instead 在顺接句子中作“代替”讲,而在转折(或逆转)句子中作“然而”讲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 didn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’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 go shopping with my mother. Instead, I did my homework at home. 我没有和妈妈去购物,而是在家做作业了。</a:t>
                      </a:r>
                    </a:p>
                  </a:txBody>
                  <a:tcPr marL="66675" marR="66675" marT="0" marB="0" anchor="ctr"/>
                </a:tc>
              </a:tr>
              <a:tr h="1106805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instead of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介词性短语,后面往往接名词、代词或动词的-ing形式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We went swimming instead of running. 我们没有去跑步,而是去游泳了。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82015"/>
            <a:ext cx="11916410" cy="5848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en-US" altLang="zh-CN" strike="noStrike" noProof="1" smtClean="0"/>
              <a:t>                  </a:t>
            </a:r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64515" y="1537970"/>
            <a:ext cx="1075055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【考点考法强化】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1. (原创)You shouldn’t ________ more money on your clothes. You  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should save money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A. cost; instead		B. spend; instead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C. cost; instead of	 D. take; instead of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TextBox 12"/>
          <p:cNvSpPr txBox="1"/>
          <p:nvPr/>
        </p:nvSpPr>
        <p:spPr>
          <a:xfrm>
            <a:off x="4599551" y="237824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82015"/>
            <a:ext cx="11916410" cy="5848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en-US" altLang="zh-CN" strike="noStrike" noProof="1" smtClean="0"/>
              <a:t>                  </a:t>
            </a:r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02615" y="1417320"/>
            <a:ext cx="1075055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(原创) — In my opinion,we should encourage kids to play outdoors 　　　　 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________ watching TV. 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— I agree with you. It will protect their eyes.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A. because　 	B. instead　       C. because of		D. instead of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(原创)The young man set up his own company instead of ________ 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in the college. 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study		B. to study	      C. studying		D. studied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63641" y="225442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3" name="TextBox 12"/>
          <p:cNvSpPr txBox="1"/>
          <p:nvPr/>
        </p:nvSpPr>
        <p:spPr>
          <a:xfrm>
            <a:off x="10116431" y="415688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3" grpId="0"/>
      <p:bldP spid="3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4460" y="886460"/>
            <a:ext cx="11955780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9599" y="1321090"/>
            <a:ext cx="4857750" cy="636150"/>
            <a:chOff x="1034884" y="899118"/>
            <a:chExt cx="4857750" cy="636150"/>
          </a:xfrm>
        </p:grpSpPr>
        <p:sp>
          <p:nvSpPr>
            <p:cNvPr id="12" name="圆角矩形 6">
              <a:hlinkClick r:id="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20479" y="899118"/>
              <a:ext cx="3272155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en-US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allow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的用法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907373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考点五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10910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74015" y="2139950"/>
            <a:ext cx="1090104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lang="en-US" altLang="zh-CN" sz="28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学法方法点拨</a:t>
            </a: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】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allow 用作动词,意为“允许”,具体用法如下: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1. allow sb. to do sth. 允许某人做某事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The woman doesn’t allow her children to hang out at night. 这个女人不允许她的孩子们晚上出去闲逛。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4460" y="886460"/>
            <a:ext cx="11955780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74015" y="1500505"/>
            <a:ext cx="1126109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2. be (not) allowed to do sth. (不)被允许做某事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I’m not allowed to watch TV at home. 我在家里不被允许看电视。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Teenagers should be allowed to make their own decisions. 青少年应该被允许做出自己的决定。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3. allow doing sth. 允许做某事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They allowed smoking in this room only. 他们只允许在这间屋子里抽烟。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7566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04802" y="1521574"/>
            <a:ext cx="11198269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6. (2021•唐山路南区二模)The artist is so ________ that he can make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pictures with sand.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common	B. careless		C. creative		D. helpful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7. (2021•唐山滦州一模)Jim decided to go on with the task ________ he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knew he would face many difficulties.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so		B. unless		C. although		D. until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964420" y="364363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331710" y="172783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5" grpId="0"/>
      <p:bldP spid="15" grpId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6685" y="919480"/>
            <a:ext cx="11933555" cy="58350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9012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26110" y="1411605"/>
            <a:ext cx="1090104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ea typeface="宋体" panose="02010600030101010101" pitchFamily="2" charset="-122"/>
                <a:sym typeface="+mn-ea"/>
              </a:rPr>
              <a:t>【考点考法强化】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1. (原创)Everyone should remember smoking ________ in public.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A. isn’t allowed　　　　B. wasn’t allowed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C. didn’t allow		     D. doesn’t allow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2. (2021• 邯郸育华中学二模) — Would you please ________ me to   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interview you, Mr. White?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— With pleasure. Let’s make it next Wednesday.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A. allow　　 	B. avoid		C. affect　　	D. appear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071731" y="224426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12"/>
          <p:cNvSpPr txBox="1"/>
          <p:nvPr/>
        </p:nvSpPr>
        <p:spPr>
          <a:xfrm>
            <a:off x="8744196" y="414926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3" grpId="0"/>
      <p:bldP spid="3" grpId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2015"/>
            <a:ext cx="11884025" cy="586867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00710" y="1702435"/>
            <a:ext cx="1114679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3. (原创)In their country, children under 10 years old _________ to  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stay at home alone.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A. shouldn’t allow	B. should allow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C. shouldn’t be allow	D. shouldn’t be allowed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4. (原创)Do you think students should be allowed ________ their own  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clothes?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A. wear		B. wearing		C. to wear		D. to wearing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TextBox 12"/>
          <p:cNvSpPr txBox="1"/>
          <p:nvPr/>
        </p:nvSpPr>
        <p:spPr>
          <a:xfrm>
            <a:off x="9327126" y="190961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6" name="TextBox 12"/>
          <p:cNvSpPr txBox="1"/>
          <p:nvPr/>
        </p:nvSpPr>
        <p:spPr>
          <a:xfrm>
            <a:off x="8699111" y="445406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871960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9599" y="1112175"/>
            <a:ext cx="5530329" cy="627895"/>
            <a:chOff x="1034884" y="629878"/>
            <a:chExt cx="5530329" cy="627895"/>
          </a:xfrm>
        </p:grpSpPr>
        <p:sp>
          <p:nvSpPr>
            <p:cNvPr id="12" name="圆角矩形 6">
              <a:hlinkClick r:id="rId7" action="ppaction://hlinksldjump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42683" y="664479"/>
              <a:ext cx="3922530" cy="580638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en-US" altLang="zh-CN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return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的用法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考点六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18160" y="1905635"/>
            <a:ext cx="1098994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return用作动词,意为“返回,归还”,具体用法如下: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1. “返回”,相当于go back/get back/come back。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I will tell you as soon as Jack returns to school. 杰克一回到学校我就告诉你。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注意: return当“返回”讲时是不及物动词,先加to才可再加地点。另外, return已含有back的意思,后不可再跟back。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45085" y="882015"/>
            <a:ext cx="12011660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9812" y="921489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42925" y="1648460"/>
            <a:ext cx="1090104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“归还”,相当于give back。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Tom hasn</a:t>
            </a:r>
            <a:r>
              <a:rPr lang="en-US" altLang="zh-CN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 returned my bike yet. 汤姆还没把我的自行车还回来。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(return作“归还”讲时,是及物动词,后直接加物时不加to,后接人时,方可加to,同样不可再跟back)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You should return the piano to Dick on time.= You should give the piano back to Dick on time. 你应该按时把钢琴还给迪克。</a:t>
            </a:r>
            <a:endParaRPr lang="en-US" altLang="zh-CN" sz="2800" b="1" dirty="0" smtClean="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871960" cy="58350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81660" y="1464310"/>
            <a:ext cx="1098994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【考点考法强化】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1. (2021• 河北省中考全真模拟一)—You should remember to </a:t>
            </a: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 the book that you have kept for a month.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 —Yes. Thanks for reminding me. I almost forgot it.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 A. return　	B. reduce 	 C. recycle　 	D. review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2. (2021•秦皇岛第十中学二模) — Must I </a:t>
            </a: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the book today?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  — No, you needn’t. You can keep it for two more days.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 A. remember	B. borrow 	C. buy 	D. return</a:t>
            </a:r>
          </a:p>
        </p:txBody>
      </p:sp>
      <p:sp>
        <p:nvSpPr>
          <p:cNvPr id="3" name="TextBox 12"/>
          <p:cNvSpPr txBox="1"/>
          <p:nvPr/>
        </p:nvSpPr>
        <p:spPr>
          <a:xfrm>
            <a:off x="7473561" y="485982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12"/>
          <p:cNvSpPr txBox="1"/>
          <p:nvPr/>
        </p:nvSpPr>
        <p:spPr>
          <a:xfrm>
            <a:off x="10404086" y="230966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871960" cy="58350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81660" y="1520825"/>
            <a:ext cx="1098994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(原创)It’s time for you to ________ these books ________the school    </a:t>
            </a:r>
            <a:endParaRPr 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library.  </a:t>
            </a:r>
            <a:endParaRPr 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give; back	          B. return; back  </a:t>
            </a:r>
            <a:endParaRPr 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C. return back; to	D. return; to</a:t>
            </a:r>
            <a:endParaRPr 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endParaRPr 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TextBox 12"/>
          <p:cNvSpPr txBox="1"/>
          <p:nvPr/>
        </p:nvSpPr>
        <p:spPr>
          <a:xfrm>
            <a:off x="5402191" y="170768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5095" y="883285"/>
            <a:ext cx="11951335" cy="585851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485" y="921385"/>
            <a:ext cx="1746885" cy="457835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8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9599" y="1112175"/>
            <a:ext cx="5530329" cy="627895"/>
            <a:chOff x="1034884" y="629878"/>
            <a:chExt cx="5530329" cy="627895"/>
          </a:xfrm>
        </p:grpSpPr>
        <p:sp>
          <p:nvSpPr>
            <p:cNvPr id="12" name="圆角矩形 6">
              <a:hlinkClick r:id="rId7" action="ppaction://hlinksldjump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42683" y="664479"/>
              <a:ext cx="3922530" cy="580638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en-US" altLang="zh-CN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compare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的用法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r>
                <a:rPr lang="zh-CN" altLang="en-US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七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89915" y="1968500"/>
            <a:ext cx="1037590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compare用作动词,意为“比较”,具体用法如下: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1. compare … with …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把……和……比较(常表示同类相比、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比较)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My mother often compares me with other children. 我妈妈常把我和别的孩子做比较。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2. compare … to …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把……比作…… (常表示异类相比、比喻)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We often compare teachers to gardeners. 我们常把老师比作园丁。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3285"/>
            <a:ext cx="11892280" cy="58705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01980" y="1807210"/>
            <a:ext cx="1037590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compared with … </a:t>
            </a:r>
            <a:r>
              <a:rPr lang="zh-CN" altLang="en-US" sz="2800" b="1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与……相比较,常用</a:t>
            </a: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作状语。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Compared with his car, mine is much cheaper. 与他的车相比,我的便宜多了。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3285"/>
            <a:ext cx="11903710" cy="586740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322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89915" y="1372870"/>
            <a:ext cx="1128712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【考点考法强化】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1. (原创)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________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her mother, she is taller.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A. Compare to　　　B. Compared to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C. Compare with	D. Compared with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2. (2021• 保定乐凯中学二模)—If you always 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yourself with 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others, you may have tons of pressure.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I agree. We should believe in ourselves.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A. compare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	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B. complain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	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	C. consider　 	D. contain</a:t>
            </a:r>
          </a:p>
        </p:txBody>
      </p:sp>
      <p:sp>
        <p:nvSpPr>
          <p:cNvPr id="3" name="TextBox 12"/>
          <p:cNvSpPr txBox="1"/>
          <p:nvPr/>
        </p:nvSpPr>
        <p:spPr>
          <a:xfrm>
            <a:off x="2625336" y="220616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2"/>
          <p:cNvSpPr txBox="1"/>
          <p:nvPr/>
        </p:nvSpPr>
        <p:spPr>
          <a:xfrm>
            <a:off x="8071731" y="412830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1" grpId="0"/>
      <p:bldP spid="11" grpId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12395" y="883285"/>
            <a:ext cx="11987530" cy="585597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58857" y="91942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76580" y="1671320"/>
            <a:ext cx="1117346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(2021• 河北模拟统考)While shopping, customers always 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similar products and choose the best one from them.  </a:t>
            </a:r>
            <a:endParaRPr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compare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borrow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accept	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introduce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TextBox 12"/>
          <p:cNvSpPr txBox="1"/>
          <p:nvPr/>
        </p:nvSpPr>
        <p:spPr>
          <a:xfrm>
            <a:off x="10102461" y="187278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8201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04825" y="1412875"/>
            <a:ext cx="1113663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8. (2021•石家庄长安区一模)Over 100 countries and organizations    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________ warm support to the Belt and Road initiative(倡议) since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2013.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offer		B. have offered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C. offered	D. will offer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9. (2021•石家庄模拟)Dad, I have finished ________ my bedroom. Can I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go out to play now?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A. clean　 	B. cleaned		C. to clean　	D. cleaning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320915" y="479171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479550" y="222123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5" grpId="0"/>
      <p:bldP spid="15" grpId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36525" y="886460"/>
            <a:ext cx="11906885" cy="586422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275" y="919480"/>
            <a:ext cx="1675765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9599" y="1112175"/>
            <a:ext cx="5524414" cy="627895"/>
            <a:chOff x="1034884" y="629878"/>
            <a:chExt cx="5524414" cy="627895"/>
          </a:xfrm>
        </p:grpSpPr>
        <p:sp>
          <p:nvSpPr>
            <p:cNvPr id="12" name="圆角矩形 6">
              <a:hlinkClick r:id="rId7" action="ppaction://hlinksldjump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36768" y="649441"/>
              <a:ext cx="3922530" cy="580638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en-US" altLang="zh-CN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get on with</a:t>
              </a:r>
              <a:r>
                <a:rPr lang="zh-CN" altLang="en-US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的用法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考点八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82930" y="1626870"/>
            <a:ext cx="1029208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1. get on过活;进展,相当于get along。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He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s getting on very well at school. 他在学校过得很好。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2. get on/along well with sb. 与某人相处得很好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Kate is getting on well with her classmates. 凯特和她的同班同学相处得很好。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Mary is getting on well with her little cousin. 玛丽与她的小堂弟相处融洽。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82015"/>
            <a:ext cx="11896090" cy="58350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275" y="919480"/>
            <a:ext cx="1675765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81660" y="1423035"/>
            <a:ext cx="1029208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get on with sth. (谈及或问及工作情况)进展,进步</a:t>
            </a:r>
            <a:endParaRPr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He is getting on well with his study. 他的学业进展顺利。</a:t>
            </a:r>
            <a:endParaRPr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get on还有“上车”的意思,其反义短语是get off(下车)。</a:t>
            </a:r>
            <a:endParaRPr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Eric saw an old friend when he got on the bus. 埃里克上公交车时看到了一位老朋友。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896090" cy="58350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275" y="921385"/>
            <a:ext cx="1675765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81660" y="1423035"/>
            <a:ext cx="1098994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【考点考法强化】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1. (原创)Do you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well with your classmates?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get along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	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get off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keep on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	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keep up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(原创) He is not an easy man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to get on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	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to get along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to be got along with	D. to get along with</a:t>
            </a:r>
          </a:p>
        </p:txBody>
      </p:sp>
      <p:sp>
        <p:nvSpPr>
          <p:cNvPr id="3" name="TextBox 12"/>
          <p:cNvSpPr txBox="1"/>
          <p:nvPr/>
        </p:nvSpPr>
        <p:spPr>
          <a:xfrm>
            <a:off x="3587996" y="225188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12"/>
          <p:cNvSpPr txBox="1"/>
          <p:nvPr/>
        </p:nvSpPr>
        <p:spPr>
          <a:xfrm>
            <a:off x="5873361" y="419117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896090" cy="58350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275" y="919480"/>
            <a:ext cx="1675765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81660" y="1524635"/>
            <a:ext cx="1029208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(原创)After you 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bus, cross the road and walk 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straight on.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get on	B. get off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get along	D. get through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(2021•河北中考模拟一)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do you get on with your 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classmates?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Very well.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Where　　B. What　　C. How　　D. Who</a:t>
            </a:r>
          </a:p>
        </p:txBody>
      </p:sp>
      <p:sp>
        <p:nvSpPr>
          <p:cNvPr id="11" name="TextBox 12"/>
          <p:cNvSpPr txBox="1"/>
          <p:nvPr/>
        </p:nvSpPr>
        <p:spPr>
          <a:xfrm>
            <a:off x="4049641" y="171784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12"/>
          <p:cNvSpPr txBox="1"/>
          <p:nvPr/>
        </p:nvSpPr>
        <p:spPr>
          <a:xfrm>
            <a:off x="5646666" y="362030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896090" cy="58350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275" y="919480"/>
            <a:ext cx="1675765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81660" y="1543685"/>
            <a:ext cx="1029208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5. (原创)My problem is that I can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 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my family.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look through	B. take down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run out	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get on with</a:t>
            </a:r>
          </a:p>
        </p:txBody>
      </p:sp>
      <p:sp>
        <p:nvSpPr>
          <p:cNvPr id="11" name="TextBox 12"/>
          <p:cNvSpPr txBox="1"/>
          <p:nvPr/>
        </p:nvSpPr>
        <p:spPr>
          <a:xfrm>
            <a:off x="6588371" y="172737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2240" y="919480"/>
            <a:ext cx="11906885" cy="586422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275" y="919480"/>
            <a:ext cx="1675765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9915" y="1111885"/>
            <a:ext cx="7098665" cy="628015"/>
            <a:chOff x="1034884" y="629878"/>
            <a:chExt cx="6943718" cy="627895"/>
          </a:xfrm>
        </p:grpSpPr>
        <p:sp>
          <p:nvSpPr>
            <p:cNvPr id="12" name="圆角矩形 6">
              <a:hlinkClick r:id="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36803" y="649559"/>
              <a:ext cx="5341799" cy="580914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endPara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r>
                <a:rPr lang="en-US" altLang="zh-CN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“Why don’t you do sth.?”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句型</a:t>
              </a:r>
              <a:endPara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endPara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考点九</a:t>
              </a:r>
              <a:endParaRPr lang="en-US" altLang="zh-CN" sz="2800" b="1" strike="noStrike" noProof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07060" y="1638300"/>
            <a:ext cx="1029208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“Why don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t you do…?”意为“你为什么不做某事?”与“Why not do …?”的意思相同,常用于提出建议。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Why don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t you go on a holiday?= Why not go on a holiday?为什么不去度假呢?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这两种句式的肯定答语为“Goodidea!/OK./Wonderful!/Great!/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Sounds good!”等;其否定答语为“Sorry, but … ”。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65100" y="882015"/>
            <a:ext cx="11906885" cy="586422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275" y="919480"/>
            <a:ext cx="1675765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25805" y="1437640"/>
            <a:ext cx="1029208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【考点考法强化】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1. (原创)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Why not 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________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to the movies tonight?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Sounds great.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A. go　　　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	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B. going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		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C. to go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		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D. be going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2. (原创)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—Why don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t you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the exchange students to the 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park to enjoy beautiful flowers?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Good idea. Let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s go there by underground.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A. to take	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	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B. to drive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		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C. take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		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D. drive</a:t>
            </a:r>
          </a:p>
        </p:txBody>
      </p:sp>
      <p:sp>
        <p:nvSpPr>
          <p:cNvPr id="6" name="TextBox 12"/>
          <p:cNvSpPr txBox="1"/>
          <p:nvPr/>
        </p:nvSpPr>
        <p:spPr>
          <a:xfrm>
            <a:off x="4582406" y="228871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3" name="TextBox 12"/>
          <p:cNvSpPr txBox="1"/>
          <p:nvPr/>
        </p:nvSpPr>
        <p:spPr>
          <a:xfrm>
            <a:off x="5343771" y="419180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1" animBg="1"/>
      <p:bldP spid="6" grpId="0"/>
      <p:bldP spid="6" grpId="1"/>
      <p:bldP spid="3" grpId="0"/>
      <p:bldP spid="3" grpId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36525" y="886460"/>
            <a:ext cx="11906885" cy="586422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5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275" y="919480"/>
            <a:ext cx="1675765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25805" y="1610360"/>
            <a:ext cx="1029208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(原创)Since you are free now,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join us in cleaning up 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endParaRPr lang="en-US" sz="2800" b="1"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house? </a:t>
            </a:r>
            <a:endParaRPr sz="2800" b="1"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why not 	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why don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</a:t>
            </a:r>
            <a:endParaRPr sz="2800" b="1"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why not to 	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  <a:r>
              <a:rPr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why do you</a:t>
            </a:r>
            <a:endParaRPr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TextBox 12"/>
          <p:cNvSpPr txBox="1"/>
          <p:nvPr/>
        </p:nvSpPr>
        <p:spPr>
          <a:xfrm>
            <a:off x="6242296" y="180293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3510" y="88201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96570" y="1698625"/>
            <a:ext cx="1138110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10. (2021•唐山迁安一模)Li Ming went to Beijing last week. We all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wonder ________.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A. why he went there　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B. who went there 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C. where he has gone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D. when he will go there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712720" y="254381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6685" y="908050"/>
            <a:ext cx="11949430" cy="58216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1358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685" y="212725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84846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3690" y="1502154"/>
            <a:ext cx="11198269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二、词语运用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11. (2017•河北)On Friday afternoon, our school ends ________  (early)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than usual.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12. (2021•唐山滦州一模) They look nice but even light ________ (press)  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can make them out of shape.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13. (2021•承德平泉一模) People ________ (usual)become friends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because they have something in common. 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799830" y="2308860"/>
            <a:ext cx="14154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earlier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856980" y="3556635"/>
            <a:ext cx="15341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pressure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656580" y="4843145"/>
            <a:ext cx="13874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usually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1" grpId="0"/>
      <p:bldP spid="11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3510" y="810895"/>
            <a:ext cx="11949430" cy="594360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1358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685" y="212725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第12课时 八年级(下)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84846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2270" y="1525905"/>
            <a:ext cx="1094740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14. (2021•承德平泉一模) Good friendships are not easy ___________　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(develop).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15. (2021•唐山古冶区一模) _________ (sudden) , a woman cried out.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三、连词成句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16. (2013•河北) pens, those, her, pass, black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______________________________________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056370" y="1664970"/>
            <a:ext cx="22967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develop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40435" y="5501640"/>
            <a:ext cx="61290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Pass her those black pens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657725" y="2913380"/>
            <a:ext cx="18357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Suddenly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3" grpId="0"/>
      <p:bldP spid="3" grpId="1"/>
      <p:bldP spid="6" grpId="0"/>
      <p:bldP spid="6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DOCER_TEMPLATE_OPEN_ONCE_MARK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a5e27b8c-d011-449f-9b7d-92f8ee12ae0c}"/>
  <p:tag name="TABLE_ENDDRAG_ORIGIN_RECT" val="841*238"/>
  <p:tag name="TABLE_ENDDRAG_RECT" val="60*181*841*23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2e55b77e-6569-4008-a4db-b72fe3ccb345}"/>
  <p:tag name="TABLE_ENDDRAG_ORIGIN_RECT" val="898*367"/>
  <p:tag name="TABLE_ENDDRAG_RECT" val="41*140*898*36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2e55b77e-6569-4008-a4db-b72fe3ccb345}"/>
  <p:tag name="TABLE_ENDDRAG_ORIGIN_RECT" val="898*395"/>
  <p:tag name="TABLE_ENDDRAG_RECT" val="41*117*898*39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79*383"/>
  <p:tag name="TABLE_ENDDRAG_RECT" val="42*110*879*38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79*210"/>
  <p:tag name="TABLE_ENDDRAG_RECT" val="43*327*879*21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903*320"/>
  <p:tag name="TABLE_ENDDRAG_RECT" val="43*130*903*320"/>
  <p:tag name="KSO_WM_UNIT_TABLE_BEAUTIFY" val="smartTable{d895bdd4-90f8-4f0c-97ad-122707bbf985}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82*411"/>
  <p:tag name="TABLE_ENDDRAG_RECT" val="40*109*882*41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82*126"/>
  <p:tag name="TABLE_ENDDRAG_RECT" val="40*106*882*126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82*361"/>
  <p:tag name="TABLE_ENDDRAG_RECT" val="40*115*882*36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82*126"/>
  <p:tag name="TABLE_ENDDRAG_RECT" val="40*106*882*126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82*126"/>
  <p:tag name="TABLE_ENDDRAG_RECT" val="40*106*882*126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82*287"/>
  <p:tag name="TABLE_ENDDRAG_RECT" val="40*139*882*287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82*180"/>
  <p:tag name="TABLE_ENDDRAG_RECT" val="43*130*882*18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68*259"/>
  <p:tag name="TABLE_ENDDRAG_RECT" val="59*269*868*25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903*407"/>
  <p:tag name="TABLE_ENDDRAG_RECT" val="32*112*903*407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917*414"/>
  <p:tag name="TABLE_ENDDRAG_RECT" val="22*114*917*414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917*414"/>
  <p:tag name="TABLE_ENDDRAG_RECT" val="22*114*917*414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57*216"/>
  <p:tag name="TABLE_ENDDRAG_RECT" val="59*215*857*216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76*302"/>
  <p:tag name="TABLE_ENDDRAG_RECT" val="40*134*876*302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76*302"/>
  <p:tag name="TABLE_ENDDRAG_RECT" val="40*134*876*30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76*302"/>
  <p:tag name="TABLE_ENDDRAG_RECT" val="40*134*876*30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76*302"/>
  <p:tag name="TABLE_ENDDRAG_RECT" val="40*134*876*302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96*346"/>
  <p:tag name="TABLE_ENDDRAG_RECT" val="39*180*896*346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heme/theme1.xml><?xml version="1.0" encoding="utf-8"?>
<a:theme xmlns:a="http://schemas.openxmlformats.org/drawingml/2006/main" name="Office 主题​​">
  <a:themeElements>
    <a:clrScheme name="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0070C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4712</Words>
  <Application>WPS 演示</Application>
  <PresentationFormat>自定义</PresentationFormat>
  <Paragraphs>1053</Paragraphs>
  <Slides>67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67</vt:i4>
      </vt:variant>
    </vt:vector>
  </HeadingPairs>
  <TitlesOfParts>
    <vt:vector size="70" baseType="lpstr">
      <vt:lpstr>Office 主题​​</vt:lpstr>
      <vt:lpstr>自定义设计方案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lrsff</dc:creator>
  <cp:lastModifiedBy>dell</cp:lastModifiedBy>
  <cp:revision>369</cp:revision>
  <dcterms:created xsi:type="dcterms:W3CDTF">2020-07-19T08:35:00Z</dcterms:created>
  <dcterms:modified xsi:type="dcterms:W3CDTF">2022-02-26T03:14:17Z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62B0166924B84D7CBA7790EC8427695F</vt:lpwstr>
  </property>
  <property fmtid="{D5CDD505-2E9C-101B-9397-08002B2CF9AE}" pid="3" name="KSOProductBuildVer">
    <vt:lpwstr>2052-11.1.0.11045</vt:lpwstr>
  </property>
</Properties>
</file>