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3"/>
  </p:notesMasterIdLst>
  <p:sldIdLst>
    <p:sldId id="256" r:id="rId2"/>
    <p:sldId id="257" r:id="rId3"/>
    <p:sldId id="258" r:id="rId4"/>
    <p:sldId id="259" r:id="rId5"/>
    <p:sldId id="261" r:id="rId6"/>
    <p:sldId id="263" r:id="rId7"/>
    <p:sldId id="419" r:id="rId8"/>
    <p:sldId id="266" r:id="rId9"/>
    <p:sldId id="267" r:id="rId10"/>
    <p:sldId id="381" r:id="rId11"/>
    <p:sldId id="406" r:id="rId12"/>
    <p:sldId id="409" r:id="rId13"/>
    <p:sldId id="372" r:id="rId14"/>
    <p:sldId id="387" r:id="rId15"/>
    <p:sldId id="388" r:id="rId16"/>
    <p:sldId id="392" r:id="rId17"/>
    <p:sldId id="393" r:id="rId18"/>
    <p:sldId id="314" r:id="rId19"/>
    <p:sldId id="383" r:id="rId20"/>
    <p:sldId id="418" r:id="rId21"/>
    <p:sldId id="398" r:id="rId22"/>
    <p:sldId id="272" r:id="rId23"/>
    <p:sldId id="308" r:id="rId24"/>
    <p:sldId id="403" r:id="rId25"/>
    <p:sldId id="404" r:id="rId26"/>
    <p:sldId id="310" r:id="rId27"/>
    <p:sldId id="311" r:id="rId28"/>
    <p:sldId id="367" r:id="rId29"/>
    <p:sldId id="385" r:id="rId30"/>
    <p:sldId id="405" r:id="rId31"/>
    <p:sldId id="268" r:id="rId32"/>
    <p:sldId id="271" r:id="rId33"/>
    <p:sldId id="340" r:id="rId34"/>
    <p:sldId id="315" r:id="rId35"/>
    <p:sldId id="410" r:id="rId36"/>
    <p:sldId id="411" r:id="rId37"/>
    <p:sldId id="384" r:id="rId38"/>
    <p:sldId id="413" r:id="rId39"/>
    <p:sldId id="414" r:id="rId40"/>
    <p:sldId id="394" r:id="rId41"/>
    <p:sldId id="416" r:id="rId42"/>
    <p:sldId id="395" r:id="rId43"/>
    <p:sldId id="396" r:id="rId44"/>
    <p:sldId id="399" r:id="rId45"/>
    <p:sldId id="417" r:id="rId46"/>
    <p:sldId id="401" r:id="rId47"/>
    <p:sldId id="402" r:id="rId48"/>
    <p:sldId id="389" r:id="rId49"/>
    <p:sldId id="390" r:id="rId50"/>
    <p:sldId id="408" r:id="rId51"/>
    <p:sldId id="415" r:id="rId5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A85C3"/>
    <a:srgbClr val="2A91D7"/>
    <a:srgbClr val="2D9BDC"/>
    <a:srgbClr val="4286CA"/>
    <a:srgbClr val="2A96E1"/>
    <a:srgbClr val="2A96D7"/>
    <a:srgbClr val="0B8CE6"/>
    <a:srgbClr val="1EA5FF"/>
    <a:srgbClr val="1EAFFF"/>
    <a:srgbClr val="1E9BF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652" autoAdjust="0"/>
    <p:restoredTop sz="94660"/>
  </p:normalViewPr>
  <p:slideViewPr>
    <p:cSldViewPr snapToGrid="0">
      <p:cViewPr varScale="1">
        <p:scale>
          <a:sx n="66" d="100"/>
          <a:sy n="66" d="100"/>
        </p:scale>
        <p:origin x="528" y="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8E5EFCF-C600-4FAE-A74C-FD797B2170AC}" type="datetimeFigureOut">
              <a:rPr lang="zh-CN" altLang="en-US" smtClean="0"/>
              <a:t>2021/1/30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F8747E6-3816-4FC8-9CB3-51C4FB20F3F9}" type="slidenum">
              <a:rPr lang="zh-CN" altLang="en-US" smtClean="0"/>
              <a:t>‹#›</a:t>
            </a:fld>
            <a:endParaRPr lang="zh-CN" altLang="en-US"/>
          </a:p>
        </p:txBody>
      </p:sp>
    </p:spTree>
    <p:extLst>
      <p:ext uri="{BB962C8B-B14F-4D97-AF65-F5344CB8AC3E}">
        <p14:creationId xmlns:p14="http://schemas.microsoft.com/office/powerpoint/2010/main" val="31513497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F8747E6-3816-4FC8-9CB3-51C4FB20F3F9}" type="slidenum">
              <a:rPr lang="zh-CN" altLang="en-US" smtClean="0"/>
              <a:t>4</a:t>
            </a:fld>
            <a:endParaRPr lang="zh-CN" altLang="en-US"/>
          </a:p>
        </p:txBody>
      </p:sp>
    </p:spTree>
    <p:extLst>
      <p:ext uri="{BB962C8B-B14F-4D97-AF65-F5344CB8AC3E}">
        <p14:creationId xmlns:p14="http://schemas.microsoft.com/office/powerpoint/2010/main" val="32231209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7BF7F3CB-9A04-435F-AF85-FFBBEB6E7AFC}" type="datetimeFigureOut">
              <a:rPr lang="zh-CN" altLang="en-US" smtClean="0"/>
              <a:t>2021/1/30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6849D6A-310D-42E0-8918-42062D9CEB0B}" type="slidenum">
              <a:rPr lang="zh-CN" altLang="en-US" smtClean="0"/>
              <a:t>‹#›</a:t>
            </a:fld>
            <a:endParaRPr lang="zh-CN" altLang="en-US"/>
          </a:p>
        </p:txBody>
      </p:sp>
    </p:spTree>
    <p:extLst>
      <p:ext uri="{BB962C8B-B14F-4D97-AF65-F5344CB8AC3E}">
        <p14:creationId xmlns:p14="http://schemas.microsoft.com/office/powerpoint/2010/main" val="30064840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BF7F3CB-9A04-435F-AF85-FFBBEB6E7AFC}" type="datetimeFigureOut">
              <a:rPr lang="zh-CN" altLang="en-US" smtClean="0"/>
              <a:t>2021/1/30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6849D6A-310D-42E0-8918-42062D9CEB0B}" type="slidenum">
              <a:rPr lang="zh-CN" altLang="en-US" smtClean="0"/>
              <a:t>‹#›</a:t>
            </a:fld>
            <a:endParaRPr lang="zh-CN" altLang="en-US"/>
          </a:p>
        </p:txBody>
      </p:sp>
    </p:spTree>
    <p:extLst>
      <p:ext uri="{BB962C8B-B14F-4D97-AF65-F5344CB8AC3E}">
        <p14:creationId xmlns:p14="http://schemas.microsoft.com/office/powerpoint/2010/main" val="36805710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BF7F3CB-9A04-435F-AF85-FFBBEB6E7AFC}" type="datetimeFigureOut">
              <a:rPr lang="zh-CN" altLang="en-US" smtClean="0"/>
              <a:t>2021/1/30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6849D6A-310D-42E0-8918-42062D9CEB0B}" type="slidenum">
              <a:rPr lang="zh-CN" altLang="en-US" smtClean="0"/>
              <a:t>‹#›</a:t>
            </a:fld>
            <a:endParaRPr lang="zh-CN" altLang="en-US"/>
          </a:p>
        </p:txBody>
      </p:sp>
    </p:spTree>
    <p:extLst>
      <p:ext uri="{BB962C8B-B14F-4D97-AF65-F5344CB8AC3E}">
        <p14:creationId xmlns:p14="http://schemas.microsoft.com/office/powerpoint/2010/main" val="1231279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BF7F3CB-9A04-435F-AF85-FFBBEB6E7AFC}" type="datetimeFigureOut">
              <a:rPr lang="zh-CN" altLang="en-US" smtClean="0"/>
              <a:t>2021/1/30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6849D6A-310D-42E0-8918-42062D9CEB0B}" type="slidenum">
              <a:rPr lang="zh-CN" altLang="en-US" smtClean="0"/>
              <a:t>‹#›</a:t>
            </a:fld>
            <a:endParaRPr lang="zh-CN" altLang="en-US"/>
          </a:p>
        </p:txBody>
      </p:sp>
    </p:spTree>
    <p:extLst>
      <p:ext uri="{BB962C8B-B14F-4D97-AF65-F5344CB8AC3E}">
        <p14:creationId xmlns:p14="http://schemas.microsoft.com/office/powerpoint/2010/main" val="23403712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7BF7F3CB-9A04-435F-AF85-FFBBEB6E7AFC}" type="datetimeFigureOut">
              <a:rPr lang="zh-CN" altLang="en-US" smtClean="0"/>
              <a:t>2021/1/30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6849D6A-310D-42E0-8918-42062D9CEB0B}" type="slidenum">
              <a:rPr lang="zh-CN" altLang="en-US" smtClean="0"/>
              <a:t>‹#›</a:t>
            </a:fld>
            <a:endParaRPr lang="zh-CN" altLang="en-US"/>
          </a:p>
        </p:txBody>
      </p:sp>
    </p:spTree>
    <p:extLst>
      <p:ext uri="{BB962C8B-B14F-4D97-AF65-F5344CB8AC3E}">
        <p14:creationId xmlns:p14="http://schemas.microsoft.com/office/powerpoint/2010/main" val="32413821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7BF7F3CB-9A04-435F-AF85-FFBBEB6E7AFC}" type="datetimeFigureOut">
              <a:rPr lang="zh-CN" altLang="en-US" smtClean="0"/>
              <a:t>2021/1/30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6849D6A-310D-42E0-8918-42062D9CEB0B}" type="slidenum">
              <a:rPr lang="zh-CN" altLang="en-US" smtClean="0"/>
              <a:t>‹#›</a:t>
            </a:fld>
            <a:endParaRPr lang="zh-CN" altLang="en-US"/>
          </a:p>
        </p:txBody>
      </p:sp>
    </p:spTree>
    <p:extLst>
      <p:ext uri="{BB962C8B-B14F-4D97-AF65-F5344CB8AC3E}">
        <p14:creationId xmlns:p14="http://schemas.microsoft.com/office/powerpoint/2010/main" val="28707355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7BF7F3CB-9A04-435F-AF85-FFBBEB6E7AFC}" type="datetimeFigureOut">
              <a:rPr lang="zh-CN" altLang="en-US" smtClean="0"/>
              <a:t>2021/1/30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6849D6A-310D-42E0-8918-42062D9CEB0B}" type="slidenum">
              <a:rPr lang="zh-CN" altLang="en-US" smtClean="0"/>
              <a:t>‹#›</a:t>
            </a:fld>
            <a:endParaRPr lang="zh-CN" altLang="en-US"/>
          </a:p>
        </p:txBody>
      </p:sp>
    </p:spTree>
    <p:extLst>
      <p:ext uri="{BB962C8B-B14F-4D97-AF65-F5344CB8AC3E}">
        <p14:creationId xmlns:p14="http://schemas.microsoft.com/office/powerpoint/2010/main" val="10963754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BF7F3CB-9A04-435F-AF85-FFBBEB6E7AFC}" type="datetimeFigureOut">
              <a:rPr lang="zh-CN" altLang="en-US" smtClean="0"/>
              <a:t>2021/1/30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6849D6A-310D-42E0-8918-42062D9CEB0B}" type="slidenum">
              <a:rPr lang="zh-CN" altLang="en-US" smtClean="0"/>
              <a:t>‹#›</a:t>
            </a:fld>
            <a:endParaRPr lang="zh-CN" altLang="en-US"/>
          </a:p>
        </p:txBody>
      </p:sp>
    </p:spTree>
    <p:extLst>
      <p:ext uri="{BB962C8B-B14F-4D97-AF65-F5344CB8AC3E}">
        <p14:creationId xmlns:p14="http://schemas.microsoft.com/office/powerpoint/2010/main" val="38832217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BF7F3CB-9A04-435F-AF85-FFBBEB6E7AFC}" type="datetimeFigureOut">
              <a:rPr lang="zh-CN" altLang="en-US" smtClean="0"/>
              <a:t>2021/1/30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6849D6A-310D-42E0-8918-42062D9CEB0B}" type="slidenum">
              <a:rPr lang="zh-CN" altLang="en-US" smtClean="0"/>
              <a:t>‹#›</a:t>
            </a:fld>
            <a:endParaRPr lang="zh-CN" altLang="en-US"/>
          </a:p>
        </p:txBody>
      </p:sp>
    </p:spTree>
    <p:extLst>
      <p:ext uri="{BB962C8B-B14F-4D97-AF65-F5344CB8AC3E}">
        <p14:creationId xmlns:p14="http://schemas.microsoft.com/office/powerpoint/2010/main" val="25954663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BF7F3CB-9A04-435F-AF85-FFBBEB6E7AFC}" type="datetimeFigureOut">
              <a:rPr lang="zh-CN" altLang="en-US" smtClean="0"/>
              <a:t>2021/1/30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6849D6A-310D-42E0-8918-42062D9CEB0B}" type="slidenum">
              <a:rPr lang="zh-CN" altLang="en-US" smtClean="0"/>
              <a:t>‹#›</a:t>
            </a:fld>
            <a:endParaRPr lang="zh-CN" altLang="en-US"/>
          </a:p>
        </p:txBody>
      </p:sp>
    </p:spTree>
    <p:extLst>
      <p:ext uri="{BB962C8B-B14F-4D97-AF65-F5344CB8AC3E}">
        <p14:creationId xmlns:p14="http://schemas.microsoft.com/office/powerpoint/2010/main" val="39779609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BF7F3CB-9A04-435F-AF85-FFBBEB6E7AFC}" type="datetimeFigureOut">
              <a:rPr lang="zh-CN" altLang="en-US" smtClean="0"/>
              <a:t>2021/1/30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6849D6A-310D-42E0-8918-42062D9CEB0B}" type="slidenum">
              <a:rPr lang="zh-CN" altLang="en-US" smtClean="0"/>
              <a:t>‹#›</a:t>
            </a:fld>
            <a:endParaRPr lang="zh-CN" altLang="en-US"/>
          </a:p>
        </p:txBody>
      </p:sp>
    </p:spTree>
    <p:extLst>
      <p:ext uri="{BB962C8B-B14F-4D97-AF65-F5344CB8AC3E}">
        <p14:creationId xmlns:p14="http://schemas.microsoft.com/office/powerpoint/2010/main" val="27484914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BF7F3CB-9A04-435F-AF85-FFBBEB6E7AFC}" type="datetimeFigureOut">
              <a:rPr lang="zh-CN" altLang="en-US" smtClean="0"/>
              <a:t>2021/1/30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6849D6A-310D-42E0-8918-42062D9CEB0B}" type="slidenum">
              <a:rPr lang="zh-CN" altLang="en-US" smtClean="0"/>
              <a:t>‹#›</a:t>
            </a:fld>
            <a:endParaRPr lang="zh-CN" altLang="en-US"/>
          </a:p>
        </p:txBody>
      </p:sp>
    </p:spTree>
    <p:extLst>
      <p:ext uri="{BB962C8B-B14F-4D97-AF65-F5344CB8AC3E}">
        <p14:creationId xmlns:p14="http://schemas.microsoft.com/office/powerpoint/2010/main" val="28977483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slide" Target="slide33.xml"/></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slide" Target="slide34.xml"/></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slide" Target="slide48.xml"/><Relationship Id="rId4" Type="http://schemas.openxmlformats.org/officeDocument/2006/relationships/slide" Target="slide37.xml"/></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slide" Target="slide51.xml"/><Relationship Id="rId4" Type="http://schemas.openxmlformats.org/officeDocument/2006/relationships/slide" Target="slide40.xml"/></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slide" Target="slide42.xml"/></Relationships>
</file>

<file path=ppt/slides/_rels/slide1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slide" Target="slide43.xml"/></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slide" Target="slide44.xml"/></Relationships>
</file>

<file path=ppt/slides/_rels/slide2.xml.rels><?xml version="1.0" encoding="UTF-8" standalone="yes"?>
<Relationships xmlns="http://schemas.openxmlformats.org/package/2006/relationships"><Relationship Id="rId3" Type="http://schemas.openxmlformats.org/officeDocument/2006/relationships/slide" Target="slide4.xml"/><Relationship Id="rId7" Type="http://schemas.openxmlformats.org/officeDocument/2006/relationships/image" Target="../media/image2.jpeg"/><Relationship Id="rId2" Type="http://schemas.openxmlformats.org/officeDocument/2006/relationships/slide" Target="slide3.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slide" Target="slide22.xml"/><Relationship Id="rId4" Type="http://schemas.openxmlformats.org/officeDocument/2006/relationships/slide" Target="slide8.xml"/></Relationships>
</file>

<file path=ppt/slides/_rels/slide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slide" Target="slide2.xml"/><Relationship Id="rId4" Type="http://schemas.openxmlformats.org/officeDocument/2006/relationships/slide" Target="slide46.xml"/></Relationships>
</file>

<file path=ppt/slides/_rels/slide2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2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slide" Target="slide2.xml"/><Relationship Id="rId4" Type="http://schemas.openxmlformats.org/officeDocument/2006/relationships/image" Target="../media/image2.jpeg"/></Relationships>
</file>

<file path=ppt/slides/_rels/slide3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slide" Target="slide8.xml"/></Relationships>
</file>

<file path=ppt/slides/_rels/slide3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slide" Target="slide9.xml"/></Relationships>
</file>

<file path=ppt/slides/_rels/slide3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slide" Target="slide10.xml"/></Relationships>
</file>

<file path=ppt/slides/_rels/slide3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slide" Target="slide12.xml"/></Relationships>
</file>

<file path=ppt/slides/_rels/slide3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slide" Target="slide15.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3.jpeg"/></Relationships>
</file>

<file path=ppt/slides/_rels/slide4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slide" Target="slide17.xml"/></Relationships>
</file>

<file path=ppt/slides/_rels/slide4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slide" Target="slide17.xml"/></Relationships>
</file>

<file path=ppt/slides/_rels/slide4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slide" Target="slide18.xml"/></Relationships>
</file>

<file path=ppt/slides/_rels/slide4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slide" Target="slide19.xml"/></Relationships>
</file>

<file path=ppt/slides/_rels/slide4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slide" Target="slide21.xml"/></Relationships>
</file>

<file path=ppt/slides/_rels/slide4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slide" Target="slide15.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slide" Target="slide9.xml"/></Relationships>
</file>

<file path=ppt/slides/_rels/slide5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slide" Target="slide16.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slide" Target="slide31.xml"/><Relationship Id="rId4" Type="http://schemas.openxmlformats.org/officeDocument/2006/relationships/image" Target="../media/image2.jpeg"/></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slide" Target="slide50.xml"/><Relationship Id="rId4" Type="http://schemas.openxmlformats.org/officeDocument/2006/relationships/slide" Target="slide3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178515" y="1850340"/>
            <a:ext cx="7834965" cy="923330"/>
          </a:xfrm>
          <a:prstGeom prst="rect">
            <a:avLst/>
          </a:prstGeom>
          <a:noFill/>
        </p:spPr>
        <p:txBody>
          <a:bodyPr wrap="square" rtlCol="0">
            <a:spAutoFit/>
          </a:bodyPr>
          <a:lstStyle/>
          <a:p>
            <a:r>
              <a:rPr lang="zh-CN" altLang="en-US" sz="5400" dirty="0" smtClean="0">
                <a:latin typeface="黑体" panose="02010609060101010101" pitchFamily="49" charset="-122"/>
                <a:ea typeface="黑体" panose="02010609060101010101" pitchFamily="49" charset="-122"/>
              </a:rPr>
              <a:t>第一部分  教材知识梳理</a:t>
            </a:r>
            <a:endParaRPr lang="zh-CN" altLang="en-US" sz="5400" dirty="0">
              <a:latin typeface="黑体" panose="02010609060101010101" pitchFamily="49" charset="-122"/>
              <a:ea typeface="黑体" panose="02010609060101010101" pitchFamily="49" charset="-122"/>
            </a:endParaRPr>
          </a:p>
        </p:txBody>
      </p:sp>
      <p:sp>
        <p:nvSpPr>
          <p:cNvPr id="6" name="文本框 5"/>
          <p:cNvSpPr txBox="1"/>
          <p:nvPr/>
        </p:nvSpPr>
        <p:spPr>
          <a:xfrm>
            <a:off x="3043986" y="3440928"/>
            <a:ext cx="6104022" cy="830997"/>
          </a:xfrm>
          <a:prstGeom prst="rect">
            <a:avLst/>
          </a:prstGeom>
          <a:noFill/>
        </p:spPr>
        <p:txBody>
          <a:bodyPr wrap="square" rtlCol="0">
            <a:spAutoFit/>
          </a:bodyPr>
          <a:lstStyle/>
          <a:p>
            <a:r>
              <a:rPr lang="zh-CN" altLang="en-US" sz="4800" dirty="0" smtClean="0">
                <a:solidFill>
                  <a:srgbClr val="2A85C3"/>
                </a:solidFill>
                <a:latin typeface="华文中宋" panose="02010600040101010101" pitchFamily="2" charset="-122"/>
                <a:ea typeface="华文中宋" panose="02010600040101010101" pitchFamily="2" charset="-122"/>
              </a:rPr>
              <a:t>九年级上册  </a:t>
            </a:r>
            <a:r>
              <a:rPr lang="en-US" altLang="zh-CN" sz="4800" dirty="0" smtClean="0">
                <a:solidFill>
                  <a:srgbClr val="2A85C3"/>
                </a:solidFill>
                <a:latin typeface="Times New Roman" panose="02020603050405020304" pitchFamily="18" charset="0"/>
                <a:ea typeface="黑体" panose="02010609060101010101" pitchFamily="49" charset="-122"/>
                <a:cs typeface="Times New Roman" panose="02020603050405020304" pitchFamily="18" charset="0"/>
              </a:rPr>
              <a:t>Units 3~4</a:t>
            </a:r>
            <a:endParaRPr lang="zh-CN" altLang="en-US" sz="4800" dirty="0">
              <a:solidFill>
                <a:srgbClr val="2A85C3"/>
              </a:solidFill>
              <a:latin typeface="Times New Roman" panose="02020603050405020304" pitchFamily="18" charset="0"/>
              <a:ea typeface="黑体" panose="02010609060101010101" pitchFamily="49" charset="-122"/>
              <a:cs typeface="Times New Roman" panose="02020603050405020304" pitchFamily="18" charset="0"/>
            </a:endParaRPr>
          </a:p>
        </p:txBody>
      </p:sp>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Tree>
    <p:extLst>
      <p:ext uri="{BB962C8B-B14F-4D97-AF65-F5344CB8AC3E}">
        <p14:creationId xmlns:p14="http://schemas.microsoft.com/office/powerpoint/2010/main" val="95678787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7" name="文本框 6"/>
          <p:cNvSpPr txBox="1"/>
          <p:nvPr/>
        </p:nvSpPr>
        <p:spPr>
          <a:xfrm>
            <a:off x="625642" y="1594953"/>
            <a:ext cx="10618673" cy="2813078"/>
          </a:xfrm>
          <a:prstGeom prst="rect">
            <a:avLst/>
          </a:prstGeom>
          <a:noFill/>
        </p:spPr>
        <p:txBody>
          <a:bodyPr wrap="square" rtlCol="0">
            <a:spAutoFit/>
          </a:bodyPr>
          <a:lstStyle/>
          <a:p>
            <a:pPr>
              <a:lnSpc>
                <a:spcPts val="3600"/>
              </a:lnSpc>
            </a:pPr>
            <a:r>
              <a:rPr lang="zh-CN" altLang="en-US" sz="2200" b="1" dirty="0">
                <a:solidFill>
                  <a:srgbClr val="2A85C3"/>
                </a:solidFill>
                <a:latin typeface="Times New Roman" panose="02020603050405020304" pitchFamily="18" charset="0"/>
                <a:cs typeface="Times New Roman" panose="02020603050405020304" pitchFamily="18" charset="0"/>
              </a:rPr>
              <a:t>知识</a:t>
            </a:r>
            <a:r>
              <a:rPr lang="zh-CN" altLang="en-US" sz="2200" b="1" dirty="0" smtClean="0">
                <a:solidFill>
                  <a:srgbClr val="2A85C3"/>
                </a:solidFill>
                <a:latin typeface="Times New Roman" panose="02020603050405020304" pitchFamily="18" charset="0"/>
                <a:cs typeface="Times New Roman" panose="02020603050405020304" pitchFamily="18" charset="0"/>
              </a:rPr>
              <a:t>点 </a:t>
            </a:r>
            <a:r>
              <a:rPr lang="en-US" altLang="zh-CN" sz="2200" b="1" dirty="0" smtClean="0">
                <a:solidFill>
                  <a:srgbClr val="2A85C3"/>
                </a:solidFill>
                <a:latin typeface="Times New Roman" panose="02020603050405020304" pitchFamily="18" charset="0"/>
                <a:cs typeface="Times New Roman" panose="02020603050405020304" pitchFamily="18" charset="0"/>
              </a:rPr>
              <a:t>3    strict </a:t>
            </a:r>
            <a:r>
              <a:rPr lang="zh-CN" altLang="en-US" sz="2200" b="1" dirty="0" smtClean="0">
                <a:solidFill>
                  <a:srgbClr val="2A85C3"/>
                </a:solidFill>
                <a:latin typeface="Times New Roman" panose="02020603050405020304" pitchFamily="18" charset="0"/>
                <a:cs typeface="Times New Roman" panose="02020603050405020304" pitchFamily="18" charset="0"/>
              </a:rPr>
              <a:t>的</a:t>
            </a:r>
            <a:r>
              <a:rPr lang="zh-CN" altLang="en-US" sz="2200" b="1" dirty="0">
                <a:solidFill>
                  <a:srgbClr val="2A85C3"/>
                </a:solidFill>
                <a:latin typeface="Times New Roman" panose="02020603050405020304" pitchFamily="18" charset="0"/>
                <a:cs typeface="Times New Roman" panose="02020603050405020304" pitchFamily="18" charset="0"/>
              </a:rPr>
              <a:t>用法（</a:t>
            </a:r>
            <a:r>
              <a:rPr lang="en-US" altLang="zh-CN" sz="2200" b="1" dirty="0">
                <a:solidFill>
                  <a:srgbClr val="2A85C3"/>
                </a:solidFill>
                <a:latin typeface="Times New Roman" panose="02020603050405020304" pitchFamily="18" charset="0"/>
                <a:cs typeface="Times New Roman" panose="02020603050405020304" pitchFamily="18" charset="0"/>
              </a:rPr>
              <a:t>Unit 3</a:t>
            </a:r>
            <a:r>
              <a:rPr lang="zh-CN" altLang="en-US" sz="2200" b="1" dirty="0">
                <a:solidFill>
                  <a:srgbClr val="2A85C3"/>
                </a:solidFill>
                <a:latin typeface="Times New Roman" panose="02020603050405020304" pitchFamily="18" charset="0"/>
                <a:cs typeface="Times New Roman" panose="02020603050405020304" pitchFamily="18" charset="0"/>
              </a:rPr>
              <a:t>）</a:t>
            </a:r>
          </a:p>
          <a:p>
            <a:pPr>
              <a:lnSpc>
                <a:spcPts val="3600"/>
              </a:lnSpc>
            </a:pPr>
            <a:r>
              <a:rPr lang="en-US" altLang="zh-CN" sz="2200" b="1" dirty="0" smtClean="0">
                <a:latin typeface="Times New Roman" panose="02020603050405020304" pitchFamily="18" charset="0"/>
                <a:cs typeface="Times New Roman" panose="02020603050405020304" pitchFamily="18" charset="0"/>
              </a:rPr>
              <a:t>        strict </a:t>
            </a:r>
            <a:r>
              <a:rPr lang="zh-CN" altLang="en-US" sz="2200" b="1" dirty="0" smtClean="0">
                <a:latin typeface="Times New Roman" panose="02020603050405020304" pitchFamily="18" charset="0"/>
                <a:cs typeface="Times New Roman" panose="02020603050405020304" pitchFamily="18" charset="0"/>
              </a:rPr>
              <a:t>意</a:t>
            </a:r>
            <a:r>
              <a:rPr lang="zh-CN" altLang="en-US" sz="2200" b="1" dirty="0">
                <a:latin typeface="Times New Roman" panose="02020603050405020304" pitchFamily="18" charset="0"/>
                <a:cs typeface="Times New Roman" panose="02020603050405020304" pitchFamily="18" charset="0"/>
              </a:rPr>
              <a:t>为“严格的，严厉的”。常用搭配如下：</a:t>
            </a:r>
          </a:p>
          <a:p>
            <a:pPr>
              <a:lnSpc>
                <a:spcPts val="3600"/>
              </a:lnSpc>
            </a:pPr>
            <a:r>
              <a:rPr lang="en-US" altLang="zh-CN" sz="2200" b="1" dirty="0" smtClean="0">
                <a:latin typeface="Times New Roman" panose="02020603050405020304" pitchFamily="18" charset="0"/>
                <a:cs typeface="Times New Roman" panose="02020603050405020304" pitchFamily="18" charset="0"/>
              </a:rPr>
              <a:t>        1. be </a:t>
            </a:r>
            <a:r>
              <a:rPr lang="en-US" altLang="zh-CN" sz="2200" b="1" dirty="0">
                <a:latin typeface="Times New Roman" panose="02020603050405020304" pitchFamily="18" charset="0"/>
                <a:cs typeface="Times New Roman" panose="02020603050405020304" pitchFamily="18" charset="0"/>
              </a:rPr>
              <a:t>strict with sb</a:t>
            </a:r>
            <a:r>
              <a:rPr lang="en-US" altLang="zh-CN" sz="2200" b="1" dirty="0" smtClean="0">
                <a:latin typeface="Times New Roman" panose="02020603050405020304" pitchFamily="18" charset="0"/>
                <a:cs typeface="Times New Roman" panose="02020603050405020304" pitchFamily="18" charset="0"/>
              </a:rPr>
              <a:t>. </a:t>
            </a:r>
            <a:r>
              <a:rPr lang="zh-CN" altLang="en-US" sz="2200" b="1" dirty="0" smtClean="0">
                <a:latin typeface="Times New Roman" panose="02020603050405020304" pitchFamily="18" charset="0"/>
                <a:cs typeface="Times New Roman" panose="02020603050405020304" pitchFamily="18" charset="0"/>
              </a:rPr>
              <a:t>意</a:t>
            </a:r>
            <a:r>
              <a:rPr lang="zh-CN" altLang="en-US" sz="2200" b="1" dirty="0">
                <a:latin typeface="Times New Roman" panose="02020603050405020304" pitchFamily="18" charset="0"/>
                <a:cs typeface="Times New Roman" panose="02020603050405020304" pitchFamily="18" charset="0"/>
              </a:rPr>
              <a:t>为“对某人要求严格”。例如：</a:t>
            </a:r>
          </a:p>
          <a:p>
            <a:pPr>
              <a:lnSpc>
                <a:spcPts val="3600"/>
              </a:lnSpc>
            </a:pPr>
            <a:r>
              <a:rPr lang="en-US" altLang="zh-CN" sz="2200" b="1" dirty="0" smtClean="0">
                <a:latin typeface="Times New Roman" panose="02020603050405020304" pitchFamily="18" charset="0"/>
                <a:cs typeface="Times New Roman" panose="02020603050405020304" pitchFamily="18" charset="0"/>
              </a:rPr>
              <a:t>        </a:t>
            </a:r>
            <a:r>
              <a:rPr lang="en-US" altLang="zh-CN" sz="2200" b="1" dirty="0" smtClean="0">
                <a:solidFill>
                  <a:srgbClr val="2A85C3"/>
                </a:solidFill>
                <a:latin typeface="Times New Roman" panose="02020603050405020304" pitchFamily="18" charset="0"/>
                <a:cs typeface="Times New Roman" panose="02020603050405020304" pitchFamily="18" charset="0"/>
              </a:rPr>
              <a:t>Our </a:t>
            </a:r>
            <a:r>
              <a:rPr lang="en-US" altLang="zh-CN" sz="2200" b="1" dirty="0">
                <a:solidFill>
                  <a:srgbClr val="2A85C3"/>
                </a:solidFill>
                <a:latin typeface="Times New Roman" panose="02020603050405020304" pitchFamily="18" charset="0"/>
                <a:cs typeface="Times New Roman" panose="02020603050405020304" pitchFamily="18" charset="0"/>
              </a:rPr>
              <a:t>teacher is very strict with us in our studies.</a:t>
            </a:r>
          </a:p>
          <a:p>
            <a:pPr>
              <a:lnSpc>
                <a:spcPts val="3600"/>
              </a:lnSpc>
            </a:pPr>
            <a:r>
              <a:rPr lang="en-US" altLang="zh-CN" sz="2200" b="1" dirty="0" smtClean="0">
                <a:latin typeface="Times New Roman" panose="02020603050405020304" pitchFamily="18" charset="0"/>
                <a:cs typeface="Times New Roman" panose="02020603050405020304" pitchFamily="18" charset="0"/>
              </a:rPr>
              <a:t>        2. be </a:t>
            </a:r>
            <a:r>
              <a:rPr lang="en-US" altLang="zh-CN" sz="2200" b="1" dirty="0">
                <a:latin typeface="Times New Roman" panose="02020603050405020304" pitchFamily="18" charset="0"/>
                <a:cs typeface="Times New Roman" panose="02020603050405020304" pitchFamily="18" charset="0"/>
              </a:rPr>
              <a:t>strict about</a:t>
            </a:r>
            <a:r>
              <a:rPr lang="en-US" altLang="zh-CN" sz="2200" b="1" dirty="0" smtClean="0">
                <a:latin typeface="Times New Roman" panose="02020603050405020304" pitchFamily="18" charset="0"/>
                <a:cs typeface="Times New Roman" panose="02020603050405020304" pitchFamily="18" charset="0"/>
              </a:rPr>
              <a:t>/ in </a:t>
            </a:r>
            <a:r>
              <a:rPr lang="en-US" altLang="zh-CN" sz="2200" b="1" dirty="0" err="1">
                <a:latin typeface="Times New Roman" panose="02020603050405020304" pitchFamily="18" charset="0"/>
                <a:cs typeface="Times New Roman" panose="02020603050405020304" pitchFamily="18" charset="0"/>
              </a:rPr>
              <a:t>sth</a:t>
            </a:r>
            <a:r>
              <a:rPr lang="en-US" altLang="zh-CN" sz="2200" b="1" dirty="0" smtClean="0">
                <a:latin typeface="Times New Roman" panose="02020603050405020304" pitchFamily="18" charset="0"/>
                <a:cs typeface="Times New Roman" panose="02020603050405020304" pitchFamily="18" charset="0"/>
              </a:rPr>
              <a:t>. </a:t>
            </a:r>
            <a:r>
              <a:rPr lang="zh-CN" altLang="en-US" sz="2200" b="1" dirty="0" smtClean="0">
                <a:latin typeface="Times New Roman" panose="02020603050405020304" pitchFamily="18" charset="0"/>
                <a:cs typeface="Times New Roman" panose="02020603050405020304" pitchFamily="18" charset="0"/>
              </a:rPr>
              <a:t>意</a:t>
            </a:r>
            <a:r>
              <a:rPr lang="zh-CN" altLang="en-US" sz="2200" b="1" dirty="0">
                <a:latin typeface="Times New Roman" panose="02020603050405020304" pitchFamily="18" charset="0"/>
                <a:cs typeface="Times New Roman" panose="02020603050405020304" pitchFamily="18" charset="0"/>
              </a:rPr>
              <a:t>为“在某方面要求严格”。例如：</a:t>
            </a:r>
          </a:p>
          <a:p>
            <a:pPr>
              <a:lnSpc>
                <a:spcPts val="3600"/>
              </a:lnSpc>
            </a:pPr>
            <a:r>
              <a:rPr lang="en-US" altLang="zh-CN" sz="2200" b="1" dirty="0" smtClean="0">
                <a:latin typeface="Times New Roman" panose="02020603050405020304" pitchFamily="18" charset="0"/>
                <a:cs typeface="Times New Roman" panose="02020603050405020304" pitchFamily="18" charset="0"/>
              </a:rPr>
              <a:t>        </a:t>
            </a:r>
            <a:r>
              <a:rPr lang="en-US" altLang="zh-CN" sz="2200" b="1" dirty="0" smtClean="0">
                <a:solidFill>
                  <a:srgbClr val="2A85C3"/>
                </a:solidFill>
                <a:latin typeface="Times New Roman" panose="02020603050405020304" pitchFamily="18" charset="0"/>
                <a:cs typeface="Times New Roman" panose="02020603050405020304" pitchFamily="18" charset="0"/>
              </a:rPr>
              <a:t>Miss </a:t>
            </a:r>
            <a:r>
              <a:rPr lang="en-US" altLang="zh-CN" sz="2200" b="1" dirty="0">
                <a:solidFill>
                  <a:srgbClr val="2A85C3"/>
                </a:solidFill>
                <a:latin typeface="Times New Roman" panose="02020603050405020304" pitchFamily="18" charset="0"/>
                <a:cs typeface="Times New Roman" panose="02020603050405020304" pitchFamily="18" charset="0"/>
              </a:rPr>
              <a:t>Li is strict with her students about their study.</a:t>
            </a:r>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9" name="文本框 8"/>
          <p:cNvSpPr txBox="1"/>
          <p:nvPr/>
        </p:nvSpPr>
        <p:spPr>
          <a:xfrm>
            <a:off x="11244315" y="6457890"/>
            <a:ext cx="770639" cy="400110"/>
          </a:xfrm>
          <a:prstGeom prst="rect">
            <a:avLst/>
          </a:prstGeom>
          <a:noFill/>
        </p:spPr>
        <p:txBody>
          <a:bodyPr wrap="square" rtlCol="0">
            <a:spAutoFit/>
          </a:bodyPr>
          <a:lstStyle/>
          <a:p>
            <a:r>
              <a:rPr lang="en-US" altLang="zh-CN" sz="2000" b="1" dirty="0" smtClean="0">
                <a:latin typeface="Times New Roman" panose="02020603050405020304" pitchFamily="18" charset="0"/>
                <a:cs typeface="Times New Roman" panose="02020603050405020304" pitchFamily="18" charset="0"/>
              </a:rPr>
              <a:t>· 9 </a:t>
            </a:r>
            <a:r>
              <a:rPr lang="en-US" altLang="zh-CN" sz="2000" b="1" dirty="0">
                <a:latin typeface="Times New Roman" panose="02020603050405020304" pitchFamily="18" charset="0"/>
                <a:cs typeface="Times New Roman" panose="02020603050405020304" pitchFamily="18" charset="0"/>
              </a:rPr>
              <a:t>·</a:t>
            </a:r>
            <a:endParaRPr lang="zh-CN" altLang="en-US" sz="2000" b="1" dirty="0">
              <a:latin typeface="Times New Roman" panose="02020603050405020304" pitchFamily="18" charset="0"/>
              <a:cs typeface="Times New Roman" panose="02020603050405020304" pitchFamily="18" charset="0"/>
            </a:endParaRPr>
          </a:p>
        </p:txBody>
      </p:sp>
      <p:sp>
        <p:nvSpPr>
          <p:cNvPr id="12" name="矩形 11"/>
          <p:cNvSpPr/>
          <p:nvPr/>
        </p:nvSpPr>
        <p:spPr>
          <a:xfrm>
            <a:off x="10616353" y="6055387"/>
            <a:ext cx="1255923" cy="319490"/>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latin typeface="楷体" panose="02010609060101010101" pitchFamily="49" charset="-122"/>
                <a:ea typeface="楷体" panose="02010609060101010101" pitchFamily="49" charset="-122"/>
                <a:hlinkClick r:id="rId4" action="ppaction://hlinksldjump"/>
              </a:rPr>
              <a:t>小试牛刀</a:t>
            </a:r>
            <a:endParaRPr lang="zh-CN" altLang="en-US" b="1" dirty="0">
              <a:solidFill>
                <a:schemeClr val="tx1"/>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95066128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7" name="文本框 6"/>
          <p:cNvSpPr txBox="1"/>
          <p:nvPr/>
        </p:nvSpPr>
        <p:spPr>
          <a:xfrm>
            <a:off x="547378" y="1612302"/>
            <a:ext cx="10820057" cy="501291"/>
          </a:xfrm>
          <a:prstGeom prst="rect">
            <a:avLst/>
          </a:prstGeom>
          <a:noFill/>
        </p:spPr>
        <p:txBody>
          <a:bodyPr wrap="square" rtlCol="0">
            <a:spAutoFit/>
          </a:bodyPr>
          <a:lstStyle/>
          <a:p>
            <a:pPr>
              <a:lnSpc>
                <a:spcPts val="3600"/>
              </a:lnSpc>
            </a:pPr>
            <a:r>
              <a:rPr lang="zh-CN" altLang="en-US" sz="2200" b="1" dirty="0">
                <a:solidFill>
                  <a:srgbClr val="2A85C3"/>
                </a:solidFill>
                <a:latin typeface="Times New Roman" panose="02020603050405020304" pitchFamily="18" charset="0"/>
                <a:cs typeface="Times New Roman" panose="02020603050405020304" pitchFamily="18" charset="0"/>
              </a:rPr>
              <a:t>知识</a:t>
            </a:r>
            <a:r>
              <a:rPr lang="zh-CN" altLang="en-US" sz="2200" b="1" dirty="0" smtClean="0">
                <a:solidFill>
                  <a:srgbClr val="2A85C3"/>
                </a:solidFill>
                <a:latin typeface="Times New Roman" panose="02020603050405020304" pitchFamily="18" charset="0"/>
                <a:cs typeface="Times New Roman" panose="02020603050405020304" pitchFamily="18" charset="0"/>
              </a:rPr>
              <a:t>点 </a:t>
            </a:r>
            <a:r>
              <a:rPr lang="en-US" altLang="zh-CN" sz="2200" b="1" dirty="0" smtClean="0">
                <a:solidFill>
                  <a:srgbClr val="2A85C3"/>
                </a:solidFill>
                <a:latin typeface="Times New Roman" panose="02020603050405020304" pitchFamily="18" charset="0"/>
                <a:cs typeface="Times New Roman" panose="02020603050405020304" pitchFamily="18" charset="0"/>
              </a:rPr>
              <a:t>4    </a:t>
            </a:r>
            <a:r>
              <a:rPr lang="zh-CN" altLang="en-US" sz="2200" b="1" dirty="0" smtClean="0">
                <a:solidFill>
                  <a:srgbClr val="2A85C3"/>
                </a:solidFill>
                <a:latin typeface="Times New Roman" panose="02020603050405020304" pitchFamily="18" charset="0"/>
                <a:cs typeface="Times New Roman" panose="02020603050405020304" pitchFamily="18" charset="0"/>
              </a:rPr>
              <a:t>提</a:t>
            </a:r>
            <a:r>
              <a:rPr lang="zh-CN" altLang="en-US" sz="2200" b="1" dirty="0">
                <a:solidFill>
                  <a:srgbClr val="2A85C3"/>
                </a:solidFill>
                <a:latin typeface="Times New Roman" panose="02020603050405020304" pitchFamily="18" charset="0"/>
                <a:cs typeface="Times New Roman" panose="02020603050405020304" pitchFamily="18" charset="0"/>
              </a:rPr>
              <a:t>建议的句型（</a:t>
            </a:r>
            <a:r>
              <a:rPr lang="en-US" altLang="zh-CN" sz="2200" b="1" dirty="0">
                <a:solidFill>
                  <a:srgbClr val="2A85C3"/>
                </a:solidFill>
                <a:latin typeface="Times New Roman" panose="02020603050405020304" pitchFamily="18" charset="0"/>
                <a:cs typeface="Times New Roman" panose="02020603050405020304" pitchFamily="18" charset="0"/>
              </a:rPr>
              <a:t>Unit 3</a:t>
            </a:r>
            <a:r>
              <a:rPr lang="zh-CN" altLang="en-US" sz="2200" b="1" dirty="0">
                <a:solidFill>
                  <a:srgbClr val="2A85C3"/>
                </a:solidFill>
                <a:latin typeface="Times New Roman" panose="02020603050405020304" pitchFamily="18" charset="0"/>
                <a:cs typeface="Times New Roman" panose="02020603050405020304" pitchFamily="18" charset="0"/>
              </a:rPr>
              <a:t>）</a:t>
            </a:r>
            <a:endParaRPr lang="en-US" altLang="zh-CN" sz="2200" b="1" dirty="0">
              <a:latin typeface="Times New Roman" panose="02020603050405020304" pitchFamily="18" charset="0"/>
              <a:cs typeface="Times New Roman" panose="02020603050405020304" pitchFamily="18" charset="0"/>
            </a:endParaRPr>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9" name="文本框 8"/>
          <p:cNvSpPr txBox="1"/>
          <p:nvPr/>
        </p:nvSpPr>
        <p:spPr>
          <a:xfrm>
            <a:off x="11244315" y="6457890"/>
            <a:ext cx="770639" cy="400110"/>
          </a:xfrm>
          <a:prstGeom prst="rect">
            <a:avLst/>
          </a:prstGeom>
          <a:noFill/>
        </p:spPr>
        <p:txBody>
          <a:bodyPr wrap="square" rtlCol="0">
            <a:spAutoFit/>
          </a:bodyPr>
          <a:lstStyle/>
          <a:p>
            <a:r>
              <a:rPr lang="en-US" altLang="zh-CN" sz="2000" b="1" dirty="0" smtClean="0">
                <a:latin typeface="Times New Roman" panose="02020603050405020304" pitchFamily="18" charset="0"/>
                <a:cs typeface="Times New Roman" panose="02020603050405020304" pitchFamily="18" charset="0"/>
              </a:rPr>
              <a:t>· 10 </a:t>
            </a:r>
            <a:r>
              <a:rPr lang="en-US" altLang="zh-CN" sz="2000" b="1" dirty="0">
                <a:latin typeface="Times New Roman" panose="02020603050405020304" pitchFamily="18" charset="0"/>
                <a:cs typeface="Times New Roman" panose="02020603050405020304" pitchFamily="18" charset="0"/>
              </a:rPr>
              <a:t>·</a:t>
            </a:r>
            <a:endParaRPr lang="zh-CN" altLang="en-US" sz="2000" b="1" dirty="0">
              <a:latin typeface="Times New Roman" panose="02020603050405020304" pitchFamily="18" charset="0"/>
              <a:cs typeface="Times New Roman" panose="02020603050405020304" pitchFamily="18" charset="0"/>
            </a:endParaRPr>
          </a:p>
        </p:txBody>
      </p:sp>
      <p:graphicFrame>
        <p:nvGraphicFramePr>
          <p:cNvPr id="3" name="表格 2"/>
          <p:cNvGraphicFramePr>
            <a:graphicFrameLocks noGrp="1"/>
          </p:cNvGraphicFramePr>
          <p:nvPr>
            <p:extLst>
              <p:ext uri="{D42A27DB-BD31-4B8C-83A1-F6EECF244321}">
                <p14:modId xmlns:p14="http://schemas.microsoft.com/office/powerpoint/2010/main" val="745501735"/>
              </p:ext>
            </p:extLst>
          </p:nvPr>
        </p:nvGraphicFramePr>
        <p:xfrm>
          <a:off x="2031997" y="2362010"/>
          <a:ext cx="8128000" cy="3291840"/>
        </p:xfrm>
        <a:graphic>
          <a:graphicData uri="http://schemas.openxmlformats.org/drawingml/2006/table">
            <a:tbl>
              <a:tblPr firstRow="1" bandRow="1">
                <a:tableStyleId>{5940675A-B579-460E-94D1-54222C63F5DA}</a:tableStyleId>
              </a:tblPr>
              <a:tblGrid>
                <a:gridCol w="4064000"/>
                <a:gridCol w="4064000"/>
              </a:tblGrid>
              <a:tr h="370840">
                <a:tc>
                  <a:txBody>
                    <a:bodyPr/>
                    <a:lstStyle/>
                    <a:p>
                      <a:pPr algn="ctr">
                        <a:lnSpc>
                          <a:spcPts val="3600"/>
                        </a:lnSpc>
                      </a:pPr>
                      <a:r>
                        <a:rPr lang="zh-CN" altLang="en-US" sz="2000" b="1" dirty="0" smtClean="0">
                          <a:latin typeface="Times New Roman" panose="02020603050405020304" pitchFamily="18" charset="0"/>
                          <a:cs typeface="Times New Roman" panose="02020603050405020304" pitchFamily="18" charset="0"/>
                        </a:rPr>
                        <a:t>句型</a:t>
                      </a:r>
                      <a:endParaRPr lang="zh-CN" altLang="en-US" sz="2000" b="1" dirty="0">
                        <a:latin typeface="Times New Roman" panose="02020603050405020304" pitchFamily="18" charset="0"/>
                        <a:cs typeface="Times New Roman" panose="02020603050405020304" pitchFamily="18" charset="0"/>
                      </a:endParaRPr>
                    </a:p>
                  </a:txBody>
                  <a:tcPr anchor="ctr">
                    <a:solidFill>
                      <a:schemeClr val="accent1">
                        <a:lumMod val="40000"/>
                        <a:lumOff val="60000"/>
                      </a:schemeClr>
                    </a:solidFill>
                  </a:tcPr>
                </a:tc>
                <a:tc>
                  <a:txBody>
                    <a:bodyPr/>
                    <a:lstStyle/>
                    <a:p>
                      <a:pPr algn="ctr">
                        <a:lnSpc>
                          <a:spcPts val="3600"/>
                        </a:lnSpc>
                      </a:pPr>
                      <a:r>
                        <a:rPr lang="zh-CN" altLang="en-US" sz="2000" b="1" dirty="0" smtClean="0">
                          <a:latin typeface="Times New Roman" panose="02020603050405020304" pitchFamily="18" charset="0"/>
                          <a:cs typeface="Times New Roman" panose="02020603050405020304" pitchFamily="18" charset="0"/>
                        </a:rPr>
                        <a:t>句意</a:t>
                      </a:r>
                      <a:endParaRPr lang="zh-CN" altLang="en-US" sz="2000" b="1" dirty="0">
                        <a:latin typeface="Times New Roman" panose="02020603050405020304" pitchFamily="18" charset="0"/>
                        <a:cs typeface="Times New Roman" panose="02020603050405020304" pitchFamily="18" charset="0"/>
                      </a:endParaRPr>
                    </a:p>
                  </a:txBody>
                  <a:tcPr anchor="ctr">
                    <a:solidFill>
                      <a:schemeClr val="accent1">
                        <a:lumMod val="40000"/>
                        <a:lumOff val="60000"/>
                      </a:schemeClr>
                    </a:solidFill>
                  </a:tcPr>
                </a:tc>
              </a:tr>
              <a:tr h="370840">
                <a:tc>
                  <a:txBody>
                    <a:bodyPr/>
                    <a:lstStyle/>
                    <a:p>
                      <a:pPr>
                        <a:lnSpc>
                          <a:spcPts val="3600"/>
                        </a:lnSpc>
                      </a:pPr>
                      <a:r>
                        <a:rPr lang="en-US" altLang="zh-CN" sz="2000" b="1" dirty="0" smtClean="0">
                          <a:latin typeface="Times New Roman" panose="02020603050405020304" pitchFamily="18" charset="0"/>
                          <a:cs typeface="Times New Roman" panose="02020603050405020304" pitchFamily="18" charset="0"/>
                        </a:rPr>
                        <a:t>Why not do </a:t>
                      </a:r>
                      <a:r>
                        <a:rPr lang="en-US" altLang="zh-CN" sz="2000" b="1" dirty="0" err="1" smtClean="0">
                          <a:latin typeface="Times New Roman" panose="02020603050405020304" pitchFamily="18" charset="0"/>
                          <a:cs typeface="Times New Roman" panose="02020603050405020304" pitchFamily="18" charset="0"/>
                        </a:rPr>
                        <a:t>sth</a:t>
                      </a:r>
                      <a:r>
                        <a:rPr lang="en-US" altLang="zh-CN" sz="2000" b="1" dirty="0" smtClean="0">
                          <a:latin typeface="Times New Roman" panose="02020603050405020304" pitchFamily="18" charset="0"/>
                          <a:cs typeface="Times New Roman" panose="02020603050405020304" pitchFamily="18" charset="0"/>
                        </a:rPr>
                        <a:t>.</a:t>
                      </a:r>
                      <a:r>
                        <a:rPr lang="zh-CN" altLang="en-US" sz="2000" b="1" dirty="0" smtClean="0">
                          <a:latin typeface="Times New Roman" panose="02020603050405020304" pitchFamily="18" charset="0"/>
                          <a:cs typeface="Times New Roman" panose="02020603050405020304" pitchFamily="18" charset="0"/>
                        </a:rPr>
                        <a:t>？</a:t>
                      </a:r>
                      <a:endParaRPr lang="zh-CN" altLang="en-US" sz="2000" b="1" dirty="0">
                        <a:latin typeface="Times New Roman" panose="02020603050405020304" pitchFamily="18" charset="0"/>
                        <a:cs typeface="Times New Roman" panose="02020603050405020304" pitchFamily="18" charset="0"/>
                      </a:endParaRPr>
                    </a:p>
                  </a:txBody>
                  <a:tcPr anchor="ctr"/>
                </a:tc>
                <a:tc>
                  <a:txBody>
                    <a:bodyPr/>
                    <a:lstStyle/>
                    <a:p>
                      <a:pPr>
                        <a:lnSpc>
                          <a:spcPts val="3600"/>
                        </a:lnSpc>
                      </a:pPr>
                      <a:r>
                        <a:rPr lang="zh-CN" altLang="en-US" sz="2000" b="1" dirty="0" smtClean="0">
                          <a:latin typeface="Times New Roman" panose="02020603050405020304" pitchFamily="18" charset="0"/>
                          <a:cs typeface="Times New Roman" panose="02020603050405020304" pitchFamily="18" charset="0"/>
                        </a:rPr>
                        <a:t>为什么不做某事呢？</a:t>
                      </a:r>
                      <a:endParaRPr lang="zh-CN" altLang="en-US" sz="2000" b="1" dirty="0">
                        <a:latin typeface="Times New Roman" panose="02020603050405020304" pitchFamily="18" charset="0"/>
                        <a:cs typeface="Times New Roman" panose="02020603050405020304" pitchFamily="18" charset="0"/>
                      </a:endParaRPr>
                    </a:p>
                  </a:txBody>
                  <a:tcPr anchor="ctr"/>
                </a:tc>
              </a:tr>
              <a:tr h="370840">
                <a:tc>
                  <a:txBody>
                    <a:bodyPr/>
                    <a:lstStyle/>
                    <a:p>
                      <a:pPr>
                        <a:lnSpc>
                          <a:spcPts val="3600"/>
                        </a:lnSpc>
                      </a:pPr>
                      <a:r>
                        <a:rPr lang="en-US" altLang="zh-CN" sz="2000" b="1" dirty="0" smtClean="0">
                          <a:latin typeface="Times New Roman" panose="02020603050405020304" pitchFamily="18" charset="0"/>
                          <a:cs typeface="Times New Roman" panose="02020603050405020304" pitchFamily="18" charset="0"/>
                        </a:rPr>
                        <a:t>Why don’t you do </a:t>
                      </a:r>
                      <a:r>
                        <a:rPr lang="en-US" altLang="zh-CN" sz="2000" b="1" dirty="0" err="1" smtClean="0">
                          <a:latin typeface="Times New Roman" panose="02020603050405020304" pitchFamily="18" charset="0"/>
                          <a:cs typeface="Times New Roman" panose="02020603050405020304" pitchFamily="18" charset="0"/>
                        </a:rPr>
                        <a:t>sth</a:t>
                      </a:r>
                      <a:r>
                        <a:rPr lang="en-US" altLang="zh-CN" sz="2000" b="1" dirty="0" smtClean="0">
                          <a:latin typeface="Times New Roman" panose="02020603050405020304" pitchFamily="18" charset="0"/>
                          <a:cs typeface="Times New Roman" panose="02020603050405020304" pitchFamily="18" charset="0"/>
                        </a:rPr>
                        <a:t>.</a:t>
                      </a:r>
                      <a:r>
                        <a:rPr lang="zh-CN" altLang="en-US" sz="2000" b="1" dirty="0" smtClean="0">
                          <a:latin typeface="Times New Roman" panose="02020603050405020304" pitchFamily="18" charset="0"/>
                          <a:cs typeface="Times New Roman" panose="02020603050405020304" pitchFamily="18" charset="0"/>
                        </a:rPr>
                        <a:t>？</a:t>
                      </a:r>
                      <a:endParaRPr lang="zh-CN" altLang="en-US" sz="2000" b="1" dirty="0">
                        <a:latin typeface="Times New Roman" panose="02020603050405020304" pitchFamily="18" charset="0"/>
                        <a:cs typeface="Times New Roman" panose="02020603050405020304" pitchFamily="18" charset="0"/>
                      </a:endParaRPr>
                    </a:p>
                  </a:txBody>
                  <a:tcPr anchor="ctr"/>
                </a:tc>
                <a:tc>
                  <a:txBody>
                    <a:bodyPr/>
                    <a:lstStyle/>
                    <a:p>
                      <a:pPr>
                        <a:lnSpc>
                          <a:spcPts val="3600"/>
                        </a:lnSpc>
                      </a:pPr>
                      <a:r>
                        <a:rPr lang="zh-CN" altLang="en-US" sz="2000" b="1" dirty="0" smtClean="0">
                          <a:latin typeface="Times New Roman" panose="02020603050405020304" pitchFamily="18" charset="0"/>
                          <a:cs typeface="Times New Roman" panose="02020603050405020304" pitchFamily="18" charset="0"/>
                        </a:rPr>
                        <a:t>你为什么不做某事呢？</a:t>
                      </a:r>
                      <a:endParaRPr lang="zh-CN" altLang="en-US" sz="2000" b="1" dirty="0">
                        <a:latin typeface="Times New Roman" panose="02020603050405020304" pitchFamily="18" charset="0"/>
                        <a:cs typeface="Times New Roman" panose="02020603050405020304" pitchFamily="18" charset="0"/>
                      </a:endParaRPr>
                    </a:p>
                  </a:txBody>
                  <a:tcPr anchor="ctr"/>
                </a:tc>
              </a:tr>
              <a:tr h="370840">
                <a:tc>
                  <a:txBody>
                    <a:bodyPr/>
                    <a:lstStyle/>
                    <a:p>
                      <a:pPr>
                        <a:lnSpc>
                          <a:spcPts val="3600"/>
                        </a:lnSpc>
                      </a:pPr>
                      <a:r>
                        <a:rPr lang="en-US" altLang="zh-CN" sz="2000" b="1" dirty="0" smtClean="0">
                          <a:latin typeface="Times New Roman" panose="02020603050405020304" pitchFamily="18" charset="0"/>
                          <a:cs typeface="Times New Roman" panose="02020603050405020304" pitchFamily="18" charset="0"/>
                        </a:rPr>
                        <a:t>How/What about doing </a:t>
                      </a:r>
                      <a:r>
                        <a:rPr lang="en-US" altLang="zh-CN" sz="2000" b="1" dirty="0" err="1" smtClean="0">
                          <a:latin typeface="Times New Roman" panose="02020603050405020304" pitchFamily="18" charset="0"/>
                          <a:cs typeface="Times New Roman" panose="02020603050405020304" pitchFamily="18" charset="0"/>
                        </a:rPr>
                        <a:t>sth</a:t>
                      </a:r>
                      <a:r>
                        <a:rPr lang="en-US" altLang="zh-CN" sz="2000" b="1" dirty="0" smtClean="0">
                          <a:latin typeface="Times New Roman" panose="02020603050405020304" pitchFamily="18" charset="0"/>
                          <a:cs typeface="Times New Roman" panose="02020603050405020304" pitchFamily="18" charset="0"/>
                        </a:rPr>
                        <a:t>.</a:t>
                      </a:r>
                      <a:r>
                        <a:rPr lang="zh-CN" altLang="en-US" sz="2000" b="1" dirty="0" smtClean="0">
                          <a:latin typeface="Times New Roman" panose="02020603050405020304" pitchFamily="18" charset="0"/>
                          <a:cs typeface="Times New Roman" panose="02020603050405020304" pitchFamily="18" charset="0"/>
                        </a:rPr>
                        <a:t>？</a:t>
                      </a:r>
                      <a:endParaRPr lang="zh-CN" altLang="en-US" sz="2000" b="1" dirty="0">
                        <a:latin typeface="Times New Roman" panose="02020603050405020304" pitchFamily="18" charset="0"/>
                        <a:cs typeface="Times New Roman" panose="02020603050405020304" pitchFamily="18" charset="0"/>
                      </a:endParaRPr>
                    </a:p>
                  </a:txBody>
                  <a:tcPr anchor="ctr"/>
                </a:tc>
                <a:tc>
                  <a:txBody>
                    <a:bodyPr/>
                    <a:lstStyle/>
                    <a:p>
                      <a:pPr>
                        <a:lnSpc>
                          <a:spcPts val="3600"/>
                        </a:lnSpc>
                      </a:pPr>
                      <a:r>
                        <a:rPr lang="zh-CN" altLang="en-US" sz="2000" b="1" dirty="0" smtClean="0">
                          <a:latin typeface="Times New Roman" panose="02020603050405020304" pitchFamily="18" charset="0"/>
                          <a:cs typeface="Times New Roman" panose="02020603050405020304" pitchFamily="18" charset="0"/>
                        </a:rPr>
                        <a:t>做某事如何？</a:t>
                      </a:r>
                      <a:endParaRPr lang="zh-CN" altLang="en-US" sz="2000" b="1" dirty="0">
                        <a:latin typeface="Times New Roman" panose="02020603050405020304" pitchFamily="18" charset="0"/>
                        <a:cs typeface="Times New Roman" panose="02020603050405020304" pitchFamily="18" charset="0"/>
                      </a:endParaRPr>
                    </a:p>
                  </a:txBody>
                  <a:tcPr anchor="ctr"/>
                </a:tc>
              </a:tr>
              <a:tr h="370840">
                <a:tc>
                  <a:txBody>
                    <a:bodyPr/>
                    <a:lstStyle/>
                    <a:p>
                      <a:pPr>
                        <a:lnSpc>
                          <a:spcPts val="3600"/>
                        </a:lnSpc>
                      </a:pPr>
                      <a:r>
                        <a:rPr lang="en-US" altLang="zh-CN" sz="2000" b="1" dirty="0" smtClean="0">
                          <a:latin typeface="Times New Roman" panose="02020603050405020304" pitchFamily="18" charset="0"/>
                          <a:cs typeface="Times New Roman" panose="02020603050405020304" pitchFamily="18" charset="0"/>
                        </a:rPr>
                        <a:t>Shall we do </a:t>
                      </a:r>
                      <a:r>
                        <a:rPr lang="en-US" altLang="zh-CN" sz="2000" b="1" dirty="0" err="1" smtClean="0">
                          <a:latin typeface="Times New Roman" panose="02020603050405020304" pitchFamily="18" charset="0"/>
                          <a:cs typeface="Times New Roman" panose="02020603050405020304" pitchFamily="18" charset="0"/>
                        </a:rPr>
                        <a:t>sth</a:t>
                      </a:r>
                      <a:r>
                        <a:rPr lang="en-US" altLang="zh-CN" sz="2000" b="1" dirty="0" smtClean="0">
                          <a:latin typeface="Times New Roman" panose="02020603050405020304" pitchFamily="18" charset="0"/>
                          <a:cs typeface="Times New Roman" panose="02020603050405020304" pitchFamily="18" charset="0"/>
                        </a:rPr>
                        <a:t>.</a:t>
                      </a:r>
                      <a:r>
                        <a:rPr lang="zh-CN" altLang="en-US" sz="2000" b="1" dirty="0" smtClean="0">
                          <a:latin typeface="Times New Roman" panose="02020603050405020304" pitchFamily="18" charset="0"/>
                          <a:cs typeface="Times New Roman" panose="02020603050405020304" pitchFamily="18" charset="0"/>
                        </a:rPr>
                        <a:t>？</a:t>
                      </a:r>
                      <a:endParaRPr lang="zh-CN" altLang="en-US" sz="2000" b="1" dirty="0">
                        <a:latin typeface="Times New Roman" panose="02020603050405020304" pitchFamily="18" charset="0"/>
                        <a:cs typeface="Times New Roman" panose="02020603050405020304" pitchFamily="18" charset="0"/>
                      </a:endParaRPr>
                    </a:p>
                  </a:txBody>
                  <a:tcPr anchor="ctr"/>
                </a:tc>
                <a:tc>
                  <a:txBody>
                    <a:bodyPr/>
                    <a:lstStyle/>
                    <a:p>
                      <a:pPr>
                        <a:lnSpc>
                          <a:spcPts val="3600"/>
                        </a:lnSpc>
                      </a:pPr>
                      <a:r>
                        <a:rPr lang="zh-CN" altLang="en-US" sz="2000" b="1" dirty="0" smtClean="0">
                          <a:latin typeface="Times New Roman" panose="02020603050405020304" pitchFamily="18" charset="0"/>
                          <a:cs typeface="Times New Roman" panose="02020603050405020304" pitchFamily="18" charset="0"/>
                        </a:rPr>
                        <a:t>我们可以做某事吗？</a:t>
                      </a:r>
                      <a:endParaRPr lang="zh-CN" altLang="en-US" sz="2000" b="1" dirty="0">
                        <a:latin typeface="Times New Roman" panose="02020603050405020304" pitchFamily="18" charset="0"/>
                        <a:cs typeface="Times New Roman" panose="02020603050405020304" pitchFamily="18" charset="0"/>
                      </a:endParaRPr>
                    </a:p>
                  </a:txBody>
                  <a:tcPr anchor="ctr"/>
                </a:tc>
              </a:tr>
              <a:tr h="370840">
                <a:tc>
                  <a:txBody>
                    <a:bodyPr/>
                    <a:lstStyle/>
                    <a:p>
                      <a:pPr>
                        <a:lnSpc>
                          <a:spcPts val="3600"/>
                        </a:lnSpc>
                      </a:pPr>
                      <a:r>
                        <a:rPr lang="en-US" altLang="zh-CN" sz="2000" b="1" dirty="0" smtClean="0">
                          <a:latin typeface="Times New Roman" panose="02020603050405020304" pitchFamily="18" charset="0"/>
                          <a:cs typeface="Times New Roman" panose="02020603050405020304" pitchFamily="18" charset="0"/>
                        </a:rPr>
                        <a:t>Let’s do </a:t>
                      </a:r>
                      <a:r>
                        <a:rPr lang="en-US" altLang="zh-CN" sz="2000" b="1" dirty="0" err="1" smtClean="0">
                          <a:latin typeface="Times New Roman" panose="02020603050405020304" pitchFamily="18" charset="0"/>
                          <a:cs typeface="Times New Roman" panose="02020603050405020304" pitchFamily="18" charset="0"/>
                        </a:rPr>
                        <a:t>sth</a:t>
                      </a:r>
                      <a:r>
                        <a:rPr lang="en-US" altLang="zh-CN" sz="2000" b="1" dirty="0" smtClean="0">
                          <a:latin typeface="Times New Roman" panose="02020603050405020304" pitchFamily="18" charset="0"/>
                          <a:cs typeface="Times New Roman" panose="02020603050405020304" pitchFamily="18" charset="0"/>
                        </a:rPr>
                        <a:t>.</a:t>
                      </a:r>
                      <a:r>
                        <a:rPr lang="zh-CN" altLang="en-US" sz="2000" b="1" dirty="0" smtClean="0">
                          <a:latin typeface="Times New Roman" panose="02020603050405020304" pitchFamily="18" charset="0"/>
                          <a:cs typeface="Times New Roman" panose="02020603050405020304" pitchFamily="18" charset="0"/>
                        </a:rPr>
                        <a:t>！</a:t>
                      </a:r>
                      <a:endParaRPr lang="zh-CN" altLang="en-US" sz="2000" b="1" dirty="0">
                        <a:latin typeface="Times New Roman" panose="02020603050405020304" pitchFamily="18" charset="0"/>
                        <a:cs typeface="Times New Roman" panose="02020603050405020304" pitchFamily="18" charset="0"/>
                      </a:endParaRPr>
                    </a:p>
                  </a:txBody>
                  <a:tcPr anchor="ctr"/>
                </a:tc>
                <a:tc>
                  <a:txBody>
                    <a:bodyPr/>
                    <a:lstStyle/>
                    <a:p>
                      <a:pPr>
                        <a:lnSpc>
                          <a:spcPts val="3600"/>
                        </a:lnSpc>
                      </a:pPr>
                      <a:r>
                        <a:rPr lang="zh-CN" altLang="en-US" sz="2000" b="1" dirty="0" smtClean="0">
                          <a:latin typeface="Times New Roman" panose="02020603050405020304" pitchFamily="18" charset="0"/>
                          <a:cs typeface="Times New Roman" panose="02020603050405020304" pitchFamily="18" charset="0"/>
                        </a:rPr>
                        <a:t>让我们做某事吧！</a:t>
                      </a:r>
                      <a:endParaRPr lang="zh-CN" altLang="en-US" sz="2000" b="1" dirty="0">
                        <a:latin typeface="Times New Roman" panose="02020603050405020304" pitchFamily="18" charset="0"/>
                        <a:cs typeface="Times New Roman" panose="02020603050405020304" pitchFamily="18" charset="0"/>
                      </a:endParaRPr>
                    </a:p>
                  </a:txBody>
                  <a:tcPr anchor="ctr"/>
                </a:tc>
              </a:tr>
            </a:tbl>
          </a:graphicData>
        </a:graphic>
      </p:graphicFrame>
    </p:spTree>
    <p:extLst>
      <p:ext uri="{BB962C8B-B14F-4D97-AF65-F5344CB8AC3E}">
        <p14:creationId xmlns:p14="http://schemas.microsoft.com/office/powerpoint/2010/main" val="127257818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7" name="文本框 6"/>
          <p:cNvSpPr txBox="1"/>
          <p:nvPr/>
        </p:nvSpPr>
        <p:spPr>
          <a:xfrm>
            <a:off x="2031997" y="1808012"/>
            <a:ext cx="1011915" cy="553998"/>
          </a:xfrm>
          <a:prstGeom prst="rect">
            <a:avLst/>
          </a:prstGeom>
          <a:noFill/>
        </p:spPr>
        <p:txBody>
          <a:bodyPr wrap="square" rtlCol="0">
            <a:spAutoFit/>
          </a:bodyPr>
          <a:lstStyle/>
          <a:p>
            <a:pPr>
              <a:lnSpc>
                <a:spcPts val="3600"/>
              </a:lnSpc>
            </a:pPr>
            <a:r>
              <a:rPr lang="zh-CN" altLang="en-US" sz="2000" dirty="0" smtClean="0">
                <a:latin typeface="Times New Roman" panose="02020603050405020304" pitchFamily="18" charset="0"/>
                <a:cs typeface="Times New Roman" panose="02020603050405020304" pitchFamily="18" charset="0"/>
              </a:rPr>
              <a:t>续表</a:t>
            </a:r>
            <a:endParaRPr lang="en-US" altLang="zh-CN" sz="2000" dirty="0">
              <a:latin typeface="Times New Roman" panose="02020603050405020304" pitchFamily="18" charset="0"/>
              <a:cs typeface="Times New Roman" panose="02020603050405020304" pitchFamily="18" charset="0"/>
            </a:endParaRPr>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9" name="文本框 8"/>
          <p:cNvSpPr txBox="1"/>
          <p:nvPr/>
        </p:nvSpPr>
        <p:spPr>
          <a:xfrm>
            <a:off x="11244315" y="6457890"/>
            <a:ext cx="770639" cy="400110"/>
          </a:xfrm>
          <a:prstGeom prst="rect">
            <a:avLst/>
          </a:prstGeom>
          <a:noFill/>
        </p:spPr>
        <p:txBody>
          <a:bodyPr wrap="square" rtlCol="0">
            <a:spAutoFit/>
          </a:bodyPr>
          <a:lstStyle/>
          <a:p>
            <a:r>
              <a:rPr lang="en-US" altLang="zh-CN" sz="2000" b="1" dirty="0" smtClean="0">
                <a:latin typeface="Times New Roman" panose="02020603050405020304" pitchFamily="18" charset="0"/>
                <a:cs typeface="Times New Roman" panose="02020603050405020304" pitchFamily="18" charset="0"/>
              </a:rPr>
              <a:t>· 11 </a:t>
            </a:r>
            <a:r>
              <a:rPr lang="en-US" altLang="zh-CN" sz="2000" b="1" dirty="0">
                <a:latin typeface="Times New Roman" panose="02020603050405020304" pitchFamily="18" charset="0"/>
                <a:cs typeface="Times New Roman" panose="02020603050405020304" pitchFamily="18" charset="0"/>
              </a:rPr>
              <a:t>·</a:t>
            </a:r>
            <a:endParaRPr lang="zh-CN" altLang="en-US" sz="2000" b="1" dirty="0">
              <a:latin typeface="Times New Roman" panose="02020603050405020304" pitchFamily="18" charset="0"/>
              <a:cs typeface="Times New Roman" panose="02020603050405020304" pitchFamily="18" charset="0"/>
            </a:endParaRPr>
          </a:p>
        </p:txBody>
      </p:sp>
      <p:sp>
        <p:nvSpPr>
          <p:cNvPr id="11" name="矩形 10"/>
          <p:cNvSpPr/>
          <p:nvPr/>
        </p:nvSpPr>
        <p:spPr>
          <a:xfrm>
            <a:off x="10616353" y="6055387"/>
            <a:ext cx="1255923" cy="319490"/>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latin typeface="楷体" panose="02010609060101010101" pitchFamily="49" charset="-122"/>
                <a:ea typeface="楷体" panose="02010609060101010101" pitchFamily="49" charset="-122"/>
                <a:hlinkClick r:id="rId4" action="ppaction://hlinksldjump"/>
              </a:rPr>
              <a:t>小试牛刀</a:t>
            </a:r>
            <a:endParaRPr lang="zh-CN" altLang="en-US" b="1" dirty="0">
              <a:solidFill>
                <a:schemeClr val="tx1"/>
              </a:solidFill>
              <a:latin typeface="楷体" panose="02010609060101010101" pitchFamily="49" charset="-122"/>
              <a:ea typeface="楷体" panose="02010609060101010101" pitchFamily="49" charset="-122"/>
            </a:endParaRPr>
          </a:p>
        </p:txBody>
      </p:sp>
      <p:graphicFrame>
        <p:nvGraphicFramePr>
          <p:cNvPr id="3" name="表格 2"/>
          <p:cNvGraphicFramePr>
            <a:graphicFrameLocks noGrp="1"/>
          </p:cNvGraphicFramePr>
          <p:nvPr>
            <p:extLst>
              <p:ext uri="{D42A27DB-BD31-4B8C-83A1-F6EECF244321}">
                <p14:modId xmlns:p14="http://schemas.microsoft.com/office/powerpoint/2010/main" val="1759650118"/>
              </p:ext>
            </p:extLst>
          </p:nvPr>
        </p:nvGraphicFramePr>
        <p:xfrm>
          <a:off x="2031997" y="2458260"/>
          <a:ext cx="8128000" cy="2194560"/>
        </p:xfrm>
        <a:graphic>
          <a:graphicData uri="http://schemas.openxmlformats.org/drawingml/2006/table">
            <a:tbl>
              <a:tblPr firstRow="1" bandRow="1">
                <a:tableStyleId>{5940675A-B579-460E-94D1-54222C63F5DA}</a:tableStyleId>
              </a:tblPr>
              <a:tblGrid>
                <a:gridCol w="4927068"/>
                <a:gridCol w="3200932"/>
              </a:tblGrid>
              <a:tr h="370840">
                <a:tc>
                  <a:txBody>
                    <a:bodyPr/>
                    <a:lstStyle/>
                    <a:p>
                      <a:pPr algn="ctr">
                        <a:lnSpc>
                          <a:spcPts val="3600"/>
                        </a:lnSpc>
                      </a:pPr>
                      <a:r>
                        <a:rPr lang="zh-CN" altLang="en-US" sz="2000" b="1" dirty="0" smtClean="0">
                          <a:latin typeface="Times New Roman" panose="02020603050405020304" pitchFamily="18" charset="0"/>
                          <a:cs typeface="Times New Roman" panose="02020603050405020304" pitchFamily="18" charset="0"/>
                        </a:rPr>
                        <a:t>句型</a:t>
                      </a:r>
                      <a:endParaRPr lang="zh-CN" altLang="en-US" sz="2000" b="1" dirty="0">
                        <a:latin typeface="Times New Roman" panose="02020603050405020304" pitchFamily="18" charset="0"/>
                        <a:cs typeface="Times New Roman" panose="02020603050405020304" pitchFamily="18" charset="0"/>
                      </a:endParaRPr>
                    </a:p>
                  </a:txBody>
                  <a:tcPr anchor="ctr">
                    <a:solidFill>
                      <a:schemeClr val="accent1">
                        <a:lumMod val="40000"/>
                        <a:lumOff val="60000"/>
                      </a:schemeClr>
                    </a:solidFill>
                  </a:tcPr>
                </a:tc>
                <a:tc>
                  <a:txBody>
                    <a:bodyPr/>
                    <a:lstStyle/>
                    <a:p>
                      <a:pPr algn="ctr">
                        <a:lnSpc>
                          <a:spcPts val="3600"/>
                        </a:lnSpc>
                      </a:pPr>
                      <a:r>
                        <a:rPr lang="zh-CN" altLang="en-US" sz="2000" b="1" dirty="0" smtClean="0">
                          <a:latin typeface="Times New Roman" panose="02020603050405020304" pitchFamily="18" charset="0"/>
                          <a:cs typeface="Times New Roman" panose="02020603050405020304" pitchFamily="18" charset="0"/>
                        </a:rPr>
                        <a:t>句意</a:t>
                      </a:r>
                      <a:endParaRPr lang="zh-CN" altLang="en-US" sz="2000" b="1" dirty="0">
                        <a:latin typeface="Times New Roman" panose="02020603050405020304" pitchFamily="18" charset="0"/>
                        <a:cs typeface="Times New Roman" panose="02020603050405020304" pitchFamily="18" charset="0"/>
                      </a:endParaRPr>
                    </a:p>
                  </a:txBody>
                  <a:tcPr anchor="ctr">
                    <a:solidFill>
                      <a:schemeClr val="accent1">
                        <a:lumMod val="40000"/>
                        <a:lumOff val="60000"/>
                      </a:schemeClr>
                    </a:solidFill>
                  </a:tcPr>
                </a:tc>
              </a:tr>
              <a:tr h="370840">
                <a:tc>
                  <a:txBody>
                    <a:bodyPr/>
                    <a:lstStyle/>
                    <a:p>
                      <a:pPr>
                        <a:lnSpc>
                          <a:spcPts val="3600"/>
                        </a:lnSpc>
                      </a:pPr>
                      <a:r>
                        <a:rPr lang="en-US" altLang="zh-CN" sz="2000" b="1" dirty="0" smtClean="0">
                          <a:latin typeface="Times New Roman" panose="02020603050405020304" pitchFamily="18" charset="0"/>
                          <a:cs typeface="Times New Roman" panose="02020603050405020304" pitchFamily="18" charset="0"/>
                        </a:rPr>
                        <a:t>We should do </a:t>
                      </a:r>
                      <a:r>
                        <a:rPr lang="en-US" altLang="zh-CN" sz="2000" b="1" dirty="0" err="1" smtClean="0">
                          <a:latin typeface="Times New Roman" panose="02020603050405020304" pitchFamily="18" charset="0"/>
                          <a:cs typeface="Times New Roman" panose="02020603050405020304" pitchFamily="18" charset="0"/>
                        </a:rPr>
                        <a:t>sth</a:t>
                      </a:r>
                      <a:r>
                        <a:rPr lang="en-US" altLang="zh-CN" sz="2000" b="1" dirty="0" smtClean="0">
                          <a:latin typeface="Times New Roman" panose="02020603050405020304" pitchFamily="18" charset="0"/>
                          <a:cs typeface="Times New Roman" panose="02020603050405020304" pitchFamily="18" charset="0"/>
                        </a:rPr>
                        <a:t>./ are supposed to do </a:t>
                      </a:r>
                      <a:r>
                        <a:rPr lang="en-US" altLang="zh-CN" sz="2000" b="1" dirty="0" err="1" smtClean="0">
                          <a:latin typeface="Times New Roman" panose="02020603050405020304" pitchFamily="18" charset="0"/>
                          <a:cs typeface="Times New Roman" panose="02020603050405020304" pitchFamily="18" charset="0"/>
                        </a:rPr>
                        <a:t>sth</a:t>
                      </a:r>
                      <a:r>
                        <a:rPr lang="en-US" altLang="zh-CN" sz="2000" b="1" dirty="0" smtClean="0">
                          <a:latin typeface="Times New Roman" panose="02020603050405020304" pitchFamily="18" charset="0"/>
                          <a:cs typeface="Times New Roman" panose="02020603050405020304" pitchFamily="18" charset="0"/>
                        </a:rPr>
                        <a:t>.</a:t>
                      </a:r>
                      <a:endParaRPr lang="zh-CN" altLang="en-US" sz="2000" b="1" dirty="0">
                        <a:latin typeface="Times New Roman" panose="02020603050405020304" pitchFamily="18" charset="0"/>
                        <a:cs typeface="Times New Roman" panose="02020603050405020304" pitchFamily="18" charset="0"/>
                      </a:endParaRPr>
                    </a:p>
                  </a:txBody>
                  <a:tcPr anchor="ctr"/>
                </a:tc>
                <a:tc>
                  <a:txBody>
                    <a:bodyPr/>
                    <a:lstStyle/>
                    <a:p>
                      <a:pPr>
                        <a:lnSpc>
                          <a:spcPts val="3600"/>
                        </a:lnSpc>
                      </a:pPr>
                      <a:r>
                        <a:rPr lang="zh-CN" altLang="en-US" sz="2000" b="1" dirty="0" smtClean="0">
                          <a:latin typeface="Times New Roman" panose="02020603050405020304" pitchFamily="18" charset="0"/>
                          <a:cs typeface="Times New Roman" panose="02020603050405020304" pitchFamily="18" charset="0"/>
                        </a:rPr>
                        <a:t>我们应该做某事。</a:t>
                      </a:r>
                      <a:endParaRPr lang="zh-CN" altLang="en-US" sz="2000" b="1" dirty="0">
                        <a:latin typeface="Times New Roman" panose="02020603050405020304" pitchFamily="18" charset="0"/>
                        <a:cs typeface="Times New Roman" panose="02020603050405020304" pitchFamily="18" charset="0"/>
                      </a:endParaRPr>
                    </a:p>
                  </a:txBody>
                  <a:tcPr anchor="ctr"/>
                </a:tc>
              </a:tr>
              <a:tr h="370840">
                <a:tc>
                  <a:txBody>
                    <a:bodyPr/>
                    <a:lstStyle/>
                    <a:p>
                      <a:pPr>
                        <a:lnSpc>
                          <a:spcPts val="3600"/>
                        </a:lnSpc>
                      </a:pPr>
                      <a:r>
                        <a:rPr lang="en-US" altLang="zh-CN" sz="2000" b="1" dirty="0" smtClean="0">
                          <a:latin typeface="Times New Roman" panose="02020603050405020304" pitchFamily="18" charset="0"/>
                          <a:cs typeface="Times New Roman" panose="02020603050405020304" pitchFamily="18" charset="0"/>
                        </a:rPr>
                        <a:t>You’d better do </a:t>
                      </a:r>
                      <a:r>
                        <a:rPr lang="en-US" altLang="zh-CN" sz="2000" b="1" dirty="0" err="1" smtClean="0">
                          <a:latin typeface="Times New Roman" panose="02020603050405020304" pitchFamily="18" charset="0"/>
                          <a:cs typeface="Times New Roman" panose="02020603050405020304" pitchFamily="18" charset="0"/>
                        </a:rPr>
                        <a:t>sth</a:t>
                      </a:r>
                      <a:r>
                        <a:rPr lang="en-US" altLang="zh-CN" sz="2000" b="1" dirty="0" smtClean="0">
                          <a:latin typeface="Times New Roman" panose="02020603050405020304" pitchFamily="18" charset="0"/>
                          <a:cs typeface="Times New Roman" panose="02020603050405020304" pitchFamily="18" charset="0"/>
                        </a:rPr>
                        <a:t>.</a:t>
                      </a:r>
                      <a:endParaRPr lang="zh-CN" altLang="en-US" sz="2000" b="1" dirty="0">
                        <a:latin typeface="Times New Roman" panose="02020603050405020304" pitchFamily="18" charset="0"/>
                        <a:cs typeface="Times New Roman" panose="02020603050405020304" pitchFamily="18" charset="0"/>
                      </a:endParaRPr>
                    </a:p>
                  </a:txBody>
                  <a:tcPr anchor="ctr"/>
                </a:tc>
                <a:tc>
                  <a:txBody>
                    <a:bodyPr/>
                    <a:lstStyle/>
                    <a:p>
                      <a:pPr>
                        <a:lnSpc>
                          <a:spcPts val="3600"/>
                        </a:lnSpc>
                      </a:pPr>
                      <a:r>
                        <a:rPr lang="zh-CN" altLang="en-US" sz="2000" b="1" dirty="0" smtClean="0">
                          <a:latin typeface="Times New Roman" panose="02020603050405020304" pitchFamily="18" charset="0"/>
                          <a:cs typeface="Times New Roman" panose="02020603050405020304" pitchFamily="18" charset="0"/>
                        </a:rPr>
                        <a:t>你最好做某事。</a:t>
                      </a:r>
                      <a:endParaRPr lang="zh-CN" altLang="en-US" sz="2000" b="1" dirty="0">
                        <a:latin typeface="Times New Roman" panose="02020603050405020304" pitchFamily="18" charset="0"/>
                        <a:cs typeface="Times New Roman" panose="02020603050405020304" pitchFamily="18" charset="0"/>
                      </a:endParaRPr>
                    </a:p>
                  </a:txBody>
                  <a:tcPr anchor="ctr"/>
                </a:tc>
              </a:tr>
              <a:tr h="370840">
                <a:tc>
                  <a:txBody>
                    <a:bodyPr/>
                    <a:lstStyle/>
                    <a:p>
                      <a:pPr>
                        <a:lnSpc>
                          <a:spcPts val="3600"/>
                        </a:lnSpc>
                      </a:pPr>
                      <a:r>
                        <a:rPr lang="en-US" altLang="zh-CN" sz="2000" b="1" dirty="0" smtClean="0">
                          <a:latin typeface="Times New Roman" panose="02020603050405020304" pitchFamily="18" charset="0"/>
                          <a:cs typeface="Times New Roman" panose="02020603050405020304" pitchFamily="18" charset="0"/>
                        </a:rPr>
                        <a:t>It’s a good idea to do </a:t>
                      </a:r>
                      <a:r>
                        <a:rPr lang="en-US" altLang="zh-CN" sz="2000" b="1" dirty="0" err="1" smtClean="0">
                          <a:latin typeface="Times New Roman" panose="02020603050405020304" pitchFamily="18" charset="0"/>
                          <a:cs typeface="Times New Roman" panose="02020603050405020304" pitchFamily="18" charset="0"/>
                        </a:rPr>
                        <a:t>sth</a:t>
                      </a:r>
                      <a:r>
                        <a:rPr lang="en-US" altLang="zh-CN" sz="2000" b="1" dirty="0" smtClean="0">
                          <a:latin typeface="Times New Roman" panose="02020603050405020304" pitchFamily="18" charset="0"/>
                          <a:cs typeface="Times New Roman" panose="02020603050405020304" pitchFamily="18" charset="0"/>
                        </a:rPr>
                        <a:t>.</a:t>
                      </a:r>
                      <a:endParaRPr lang="zh-CN" altLang="en-US" sz="2000" b="1" dirty="0">
                        <a:latin typeface="Times New Roman" panose="02020603050405020304" pitchFamily="18" charset="0"/>
                        <a:cs typeface="Times New Roman" panose="02020603050405020304" pitchFamily="18" charset="0"/>
                      </a:endParaRPr>
                    </a:p>
                  </a:txBody>
                  <a:tcPr anchor="ctr"/>
                </a:tc>
                <a:tc>
                  <a:txBody>
                    <a:bodyPr/>
                    <a:lstStyle/>
                    <a:p>
                      <a:pPr>
                        <a:lnSpc>
                          <a:spcPts val="3600"/>
                        </a:lnSpc>
                      </a:pPr>
                      <a:r>
                        <a:rPr lang="zh-CN" altLang="en-US" sz="2000" b="1" dirty="0" smtClean="0">
                          <a:latin typeface="Times New Roman" panose="02020603050405020304" pitchFamily="18" charset="0"/>
                          <a:cs typeface="Times New Roman" panose="02020603050405020304" pitchFamily="18" charset="0"/>
                        </a:rPr>
                        <a:t>做某事是一个好主意。</a:t>
                      </a:r>
                      <a:endParaRPr lang="zh-CN" altLang="en-US" sz="2000" b="1" dirty="0">
                        <a:latin typeface="Times New Roman" panose="02020603050405020304" pitchFamily="18" charset="0"/>
                        <a:cs typeface="Times New Roman" panose="02020603050405020304" pitchFamily="18" charset="0"/>
                      </a:endParaRPr>
                    </a:p>
                  </a:txBody>
                  <a:tcPr anchor="ctr"/>
                </a:tc>
              </a:tr>
            </a:tbl>
          </a:graphicData>
        </a:graphic>
      </p:graphicFrame>
    </p:spTree>
    <p:extLst>
      <p:ext uri="{BB962C8B-B14F-4D97-AF65-F5344CB8AC3E}">
        <p14:creationId xmlns:p14="http://schemas.microsoft.com/office/powerpoint/2010/main" val="254596001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7" name="文本框 6"/>
          <p:cNvSpPr txBox="1"/>
          <p:nvPr/>
        </p:nvSpPr>
        <p:spPr>
          <a:xfrm>
            <a:off x="547378" y="1621927"/>
            <a:ext cx="10820057" cy="3785652"/>
          </a:xfrm>
          <a:prstGeom prst="rect">
            <a:avLst/>
          </a:prstGeom>
          <a:noFill/>
        </p:spPr>
        <p:txBody>
          <a:bodyPr wrap="square" rtlCol="0">
            <a:spAutoFit/>
          </a:bodyPr>
          <a:lstStyle/>
          <a:p>
            <a:pPr>
              <a:lnSpc>
                <a:spcPts val="3600"/>
              </a:lnSpc>
            </a:pPr>
            <a:r>
              <a:rPr lang="zh-CN" altLang="en-US" sz="2200" b="1" dirty="0">
                <a:solidFill>
                  <a:srgbClr val="2A85C3"/>
                </a:solidFill>
                <a:latin typeface="Times New Roman" panose="02020603050405020304" pitchFamily="18" charset="0"/>
                <a:cs typeface="Times New Roman" panose="02020603050405020304" pitchFamily="18" charset="0"/>
              </a:rPr>
              <a:t>知识</a:t>
            </a:r>
            <a:r>
              <a:rPr lang="zh-CN" altLang="en-US" sz="2200" b="1" dirty="0" smtClean="0">
                <a:solidFill>
                  <a:srgbClr val="2A85C3"/>
                </a:solidFill>
                <a:latin typeface="Times New Roman" panose="02020603050405020304" pitchFamily="18" charset="0"/>
                <a:cs typeface="Times New Roman" panose="02020603050405020304" pitchFamily="18" charset="0"/>
              </a:rPr>
              <a:t>点 </a:t>
            </a:r>
            <a:r>
              <a:rPr lang="en-US" altLang="zh-CN" sz="2200" b="1" dirty="0" smtClean="0">
                <a:solidFill>
                  <a:srgbClr val="2A85C3"/>
                </a:solidFill>
                <a:latin typeface="Times New Roman" panose="02020603050405020304" pitchFamily="18" charset="0"/>
                <a:cs typeface="Times New Roman" panose="02020603050405020304" pitchFamily="18" charset="0"/>
              </a:rPr>
              <a:t>5    </a:t>
            </a:r>
            <a:r>
              <a:rPr lang="zh-CN" altLang="en-US" sz="2200" b="1" dirty="0" smtClean="0">
                <a:solidFill>
                  <a:srgbClr val="2A85C3"/>
                </a:solidFill>
                <a:latin typeface="Times New Roman" panose="02020603050405020304" pitchFamily="18" charset="0"/>
                <a:cs typeface="Times New Roman" panose="02020603050405020304" pitchFamily="18" charset="0"/>
              </a:rPr>
              <a:t>谈论</a:t>
            </a:r>
            <a:r>
              <a:rPr lang="zh-CN" altLang="en-US" sz="2200" b="1" dirty="0">
                <a:solidFill>
                  <a:srgbClr val="2A85C3"/>
                </a:solidFill>
                <a:latin typeface="Times New Roman" panose="02020603050405020304" pitchFamily="18" charset="0"/>
                <a:cs typeface="Times New Roman" panose="02020603050405020304" pitchFamily="18" charset="0"/>
              </a:rPr>
              <a:t>人际沟通（</a:t>
            </a:r>
            <a:r>
              <a:rPr lang="en-US" altLang="zh-CN" sz="2200" b="1" dirty="0">
                <a:solidFill>
                  <a:srgbClr val="2A85C3"/>
                </a:solidFill>
                <a:latin typeface="Times New Roman" panose="02020603050405020304" pitchFamily="18" charset="0"/>
                <a:cs typeface="Times New Roman" panose="02020603050405020304" pitchFamily="18" charset="0"/>
              </a:rPr>
              <a:t>Unit 3</a:t>
            </a:r>
            <a:r>
              <a:rPr lang="zh-CN" altLang="en-US" sz="2200" b="1" dirty="0">
                <a:solidFill>
                  <a:srgbClr val="2A85C3"/>
                </a:solidFill>
                <a:latin typeface="Times New Roman" panose="02020603050405020304" pitchFamily="18" charset="0"/>
                <a:cs typeface="Times New Roman" panose="02020603050405020304" pitchFamily="18" charset="0"/>
              </a:rPr>
              <a:t>）</a:t>
            </a:r>
            <a:r>
              <a:rPr lang="en-US" altLang="zh-CN" sz="2200" b="1" dirty="0" smtClean="0">
                <a:latin typeface="Times New Roman" panose="02020603050405020304" pitchFamily="18" charset="0"/>
                <a:cs typeface="Times New Roman" panose="02020603050405020304" pitchFamily="18" charset="0"/>
              </a:rPr>
              <a:t>        </a:t>
            </a:r>
          </a:p>
          <a:p>
            <a:pPr>
              <a:lnSpc>
                <a:spcPts val="3600"/>
              </a:lnSpc>
            </a:pPr>
            <a:r>
              <a:rPr lang="en-US" altLang="zh-CN" sz="2200" b="1" dirty="0">
                <a:latin typeface="Times New Roman" panose="02020603050405020304" pitchFamily="18" charset="0"/>
                <a:cs typeface="Times New Roman" panose="02020603050405020304" pitchFamily="18" charset="0"/>
              </a:rPr>
              <a:t>        1.</a:t>
            </a:r>
            <a:r>
              <a:rPr lang="zh-CN" altLang="en-US" sz="2200" b="1" dirty="0">
                <a:latin typeface="Times New Roman" panose="02020603050405020304" pitchFamily="18" charset="0"/>
                <a:cs typeface="Times New Roman" panose="02020603050405020304" pitchFamily="18" charset="0"/>
              </a:rPr>
              <a:t>话题点拨。</a:t>
            </a:r>
          </a:p>
          <a:p>
            <a:pPr algn="just">
              <a:lnSpc>
                <a:spcPts val="3600"/>
              </a:lnSpc>
            </a:pPr>
            <a:r>
              <a:rPr lang="zh-CN" altLang="en-US" sz="2200" b="1" dirty="0" smtClean="0">
                <a:latin typeface="Times New Roman" panose="02020603050405020304" pitchFamily="18" charset="0"/>
                <a:cs typeface="Times New Roman" panose="02020603050405020304" pitchFamily="18" charset="0"/>
              </a:rPr>
              <a:t>        人际</a:t>
            </a:r>
            <a:r>
              <a:rPr lang="zh-CN" altLang="en-US" sz="2200" b="1" dirty="0">
                <a:latin typeface="Times New Roman" panose="02020603050405020304" pitchFamily="18" charset="0"/>
                <a:cs typeface="Times New Roman" panose="02020603050405020304" pitchFamily="18" charset="0"/>
              </a:rPr>
              <a:t>交往指人与人之间的交往与建立友谊。中考常考查与家人、老师或同学之间的情感交流或沟通，如亲子关系、师生关系、同学之情等。这类人际情感包括对他人的感谢、感恩、宽容、道歉、赞扬等，写作的切入点通常为请求他人帮助、解决问题、处理矛盾冲突等。针对这类话题，命题可能会要求考生叙述发生在身边的一件事，并表达自己的情感；要求考生描述在学校所参加的一次活动，并谈谈自己的体会；要求考生选择某个情感话题，如宽容、赞扬等，通过自己或他人的一次经历来发表看法。</a:t>
            </a:r>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9" name="文本框 8"/>
          <p:cNvSpPr txBox="1"/>
          <p:nvPr/>
        </p:nvSpPr>
        <p:spPr>
          <a:xfrm>
            <a:off x="11244315" y="6457890"/>
            <a:ext cx="770639" cy="400110"/>
          </a:xfrm>
          <a:prstGeom prst="rect">
            <a:avLst/>
          </a:prstGeom>
          <a:noFill/>
        </p:spPr>
        <p:txBody>
          <a:bodyPr wrap="square" rtlCol="0">
            <a:spAutoFit/>
          </a:bodyPr>
          <a:lstStyle/>
          <a:p>
            <a:r>
              <a:rPr lang="en-US" altLang="zh-CN" sz="2000" b="1" dirty="0" smtClean="0">
                <a:latin typeface="Times New Roman" panose="02020603050405020304" pitchFamily="18" charset="0"/>
                <a:cs typeface="Times New Roman" panose="02020603050405020304" pitchFamily="18" charset="0"/>
              </a:rPr>
              <a:t>· 12 </a:t>
            </a:r>
            <a:r>
              <a:rPr lang="en-US" altLang="zh-CN" sz="2000" b="1" dirty="0">
                <a:latin typeface="Times New Roman" panose="02020603050405020304" pitchFamily="18" charset="0"/>
                <a:cs typeface="Times New Roman" panose="02020603050405020304" pitchFamily="18" charset="0"/>
              </a:rPr>
              <a:t>·</a:t>
            </a:r>
            <a:endParaRPr lang="zh-CN" altLang="en-US" sz="2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1341911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7" name="文本框 6"/>
          <p:cNvSpPr txBox="1"/>
          <p:nvPr/>
        </p:nvSpPr>
        <p:spPr>
          <a:xfrm>
            <a:off x="547378" y="1737427"/>
            <a:ext cx="10820057" cy="4247317"/>
          </a:xfrm>
          <a:prstGeom prst="rect">
            <a:avLst/>
          </a:prstGeom>
          <a:noFill/>
        </p:spPr>
        <p:txBody>
          <a:bodyPr wrap="square" rtlCol="0">
            <a:spAutoFit/>
          </a:bodyPr>
          <a:lstStyle/>
          <a:p>
            <a:pPr>
              <a:lnSpc>
                <a:spcPts val="3600"/>
              </a:lnSpc>
            </a:pPr>
            <a:r>
              <a:rPr lang="zh-CN" altLang="en-US" sz="2200" b="1" dirty="0" smtClean="0">
                <a:solidFill>
                  <a:srgbClr val="2A85C3"/>
                </a:solidFill>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2</a:t>
            </a:r>
            <a:r>
              <a:rPr lang="en-US" altLang="zh-CN" sz="2200" b="1" dirty="0" smtClean="0">
                <a:latin typeface="Times New Roman" panose="02020603050405020304" pitchFamily="18" charset="0"/>
                <a:cs typeface="Times New Roman" panose="02020603050405020304" pitchFamily="18" charset="0"/>
              </a:rPr>
              <a:t>. </a:t>
            </a:r>
            <a:r>
              <a:rPr lang="zh-CN" altLang="en-US" sz="2200" b="1" dirty="0" smtClean="0">
                <a:latin typeface="Times New Roman" panose="02020603050405020304" pitchFamily="18" charset="0"/>
                <a:cs typeface="Times New Roman" panose="02020603050405020304" pitchFamily="18" charset="0"/>
              </a:rPr>
              <a:t>技巧</a:t>
            </a:r>
            <a:r>
              <a:rPr lang="zh-CN" altLang="en-US" sz="2200" b="1" dirty="0">
                <a:latin typeface="Times New Roman" panose="02020603050405020304" pitchFamily="18" charset="0"/>
                <a:cs typeface="Times New Roman" panose="02020603050405020304" pitchFamily="18" charset="0"/>
              </a:rPr>
              <a:t>指导。</a:t>
            </a:r>
          </a:p>
          <a:p>
            <a:pPr>
              <a:lnSpc>
                <a:spcPts val="3600"/>
              </a:lnSpc>
            </a:pPr>
            <a:r>
              <a:rPr lang="zh-CN" altLang="en-US" sz="2200" b="1" dirty="0" smtClean="0">
                <a:latin typeface="Times New Roman" panose="02020603050405020304" pitchFamily="18" charset="0"/>
                <a:cs typeface="Times New Roman" panose="02020603050405020304" pitchFamily="18" charset="0"/>
              </a:rPr>
              <a:t>        写</a:t>
            </a:r>
            <a:r>
              <a:rPr lang="zh-CN" altLang="en-US" sz="2200" b="1" dirty="0">
                <a:latin typeface="Times New Roman" panose="02020603050405020304" pitchFamily="18" charset="0"/>
                <a:cs typeface="Times New Roman" panose="02020603050405020304" pitchFamily="18" charset="0"/>
              </a:rPr>
              <a:t>这类话题时，考生可以从以下几个方面展开描述：</a:t>
            </a:r>
          </a:p>
          <a:p>
            <a:pPr>
              <a:lnSpc>
                <a:spcPts val="3600"/>
              </a:lnSpc>
            </a:pP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1</a:t>
            </a:r>
            <a:r>
              <a:rPr lang="zh-CN" altLang="en-US" sz="2200" b="1" dirty="0">
                <a:latin typeface="Times New Roman" panose="02020603050405020304" pitchFamily="18" charset="0"/>
                <a:cs typeface="Times New Roman" panose="02020603050405020304" pitchFamily="18" charset="0"/>
              </a:rPr>
              <a:t>）如何与他人相处。</a:t>
            </a:r>
          </a:p>
          <a:p>
            <a:pPr>
              <a:lnSpc>
                <a:spcPts val="3600"/>
              </a:lnSpc>
            </a:pP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2</a:t>
            </a:r>
            <a:r>
              <a:rPr lang="zh-CN" altLang="en-US" sz="2200" b="1" dirty="0">
                <a:latin typeface="Times New Roman" panose="02020603050405020304" pitchFamily="18" charset="0"/>
                <a:cs typeface="Times New Roman" panose="02020603050405020304" pitchFamily="18" charset="0"/>
              </a:rPr>
              <a:t>）自己遇到的烦恼以及处理方法。</a:t>
            </a:r>
          </a:p>
          <a:p>
            <a:pPr>
              <a:lnSpc>
                <a:spcPts val="3600"/>
              </a:lnSpc>
            </a:pP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3</a:t>
            </a:r>
            <a:r>
              <a:rPr lang="zh-CN" altLang="en-US" sz="2200" b="1" dirty="0">
                <a:latin typeface="Times New Roman" panose="02020603050405020304" pitchFamily="18" charset="0"/>
                <a:cs typeface="Times New Roman" panose="02020603050405020304" pitchFamily="18" charset="0"/>
              </a:rPr>
              <a:t>）提出人际交往中存在的问题并给出建议。</a:t>
            </a:r>
          </a:p>
          <a:p>
            <a:pPr>
              <a:lnSpc>
                <a:spcPts val="3600"/>
              </a:lnSpc>
            </a:pPr>
            <a:r>
              <a:rPr lang="en-US" altLang="zh-CN" sz="2200" b="1" dirty="0" smtClean="0">
                <a:latin typeface="Times New Roman" panose="02020603050405020304" pitchFamily="18" charset="0"/>
                <a:cs typeface="Times New Roman" panose="02020603050405020304" pitchFamily="18" charset="0"/>
              </a:rPr>
              <a:t>        3. </a:t>
            </a:r>
            <a:r>
              <a:rPr lang="zh-CN" altLang="en-US" sz="2200" b="1" dirty="0" smtClean="0">
                <a:latin typeface="Times New Roman" panose="02020603050405020304" pitchFamily="18" charset="0"/>
                <a:cs typeface="Times New Roman" panose="02020603050405020304" pitchFamily="18" charset="0"/>
              </a:rPr>
              <a:t>佳句</a:t>
            </a:r>
            <a:r>
              <a:rPr lang="zh-CN" altLang="en-US" sz="2200" b="1" dirty="0">
                <a:latin typeface="Times New Roman" panose="02020603050405020304" pitchFamily="18" charset="0"/>
                <a:cs typeface="Times New Roman" panose="02020603050405020304" pitchFamily="18" charset="0"/>
              </a:rPr>
              <a:t>集合。</a:t>
            </a:r>
          </a:p>
          <a:p>
            <a:pPr>
              <a:lnSpc>
                <a:spcPts val="3600"/>
              </a:lnSpc>
            </a:pP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1</a:t>
            </a:r>
            <a:r>
              <a:rPr lang="zh-CN" altLang="en-US" sz="2200" b="1" dirty="0">
                <a:latin typeface="Times New Roman" panose="02020603050405020304" pitchFamily="18" charset="0"/>
                <a:cs typeface="Times New Roman" panose="02020603050405020304" pitchFamily="18" charset="0"/>
              </a:rPr>
              <a:t>）</a:t>
            </a:r>
            <a:r>
              <a:rPr lang="en-US" altLang="zh-CN" sz="2200" b="1" dirty="0">
                <a:latin typeface="Times New Roman" panose="02020603050405020304" pitchFamily="18" charset="0"/>
                <a:cs typeface="Times New Roman" panose="02020603050405020304" pitchFamily="18" charset="0"/>
              </a:rPr>
              <a:t>Life is full of love around us.</a:t>
            </a:r>
          </a:p>
          <a:p>
            <a:pPr>
              <a:lnSpc>
                <a:spcPts val="3600"/>
              </a:lnSpc>
            </a:pP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2</a:t>
            </a:r>
            <a:r>
              <a:rPr lang="zh-CN" altLang="en-US" sz="2200" b="1" dirty="0">
                <a:latin typeface="Times New Roman" panose="02020603050405020304" pitchFamily="18" charset="0"/>
                <a:cs typeface="Times New Roman" panose="02020603050405020304" pitchFamily="18" charset="0"/>
              </a:rPr>
              <a:t>）</a:t>
            </a:r>
            <a:r>
              <a:rPr lang="en-US" altLang="zh-CN" sz="2200" b="1" dirty="0">
                <a:latin typeface="Times New Roman" panose="02020603050405020304" pitchFamily="18" charset="0"/>
                <a:cs typeface="Times New Roman" panose="02020603050405020304" pitchFamily="18" charset="0"/>
              </a:rPr>
              <a:t>I would like to express my thanks to my parents/teachers/classmates/friends.</a:t>
            </a:r>
          </a:p>
          <a:p>
            <a:pPr>
              <a:lnSpc>
                <a:spcPts val="3600"/>
              </a:lnSpc>
            </a:pP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3</a:t>
            </a:r>
            <a:r>
              <a:rPr lang="zh-CN" altLang="en-US" sz="2200" b="1" dirty="0">
                <a:latin typeface="Times New Roman" panose="02020603050405020304" pitchFamily="18" charset="0"/>
                <a:cs typeface="Times New Roman" panose="02020603050405020304" pitchFamily="18" charset="0"/>
              </a:rPr>
              <a:t>）</a:t>
            </a:r>
            <a:r>
              <a:rPr lang="en-US" altLang="zh-CN" sz="2200" b="1" dirty="0">
                <a:latin typeface="Times New Roman" panose="02020603050405020304" pitchFamily="18" charset="0"/>
                <a:cs typeface="Times New Roman" panose="02020603050405020304" pitchFamily="18" charset="0"/>
              </a:rPr>
              <a:t>Here are some suggestions for you</a:t>
            </a:r>
            <a:r>
              <a:rPr lang="en-US" altLang="zh-CN" sz="2200" b="1" dirty="0" smtClean="0">
                <a:latin typeface="Times New Roman" panose="02020603050405020304" pitchFamily="18" charset="0"/>
                <a:cs typeface="Times New Roman" panose="02020603050405020304" pitchFamily="18" charset="0"/>
              </a:rPr>
              <a:t>.</a:t>
            </a:r>
            <a:endParaRPr lang="en-US" altLang="zh-CN" sz="2200" b="1" dirty="0">
              <a:latin typeface="Times New Roman" panose="02020603050405020304" pitchFamily="18" charset="0"/>
              <a:cs typeface="Times New Roman" panose="02020603050405020304" pitchFamily="18" charset="0"/>
            </a:endParaRPr>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9" name="文本框 8"/>
          <p:cNvSpPr txBox="1"/>
          <p:nvPr/>
        </p:nvSpPr>
        <p:spPr>
          <a:xfrm>
            <a:off x="11244315" y="6457890"/>
            <a:ext cx="770639" cy="400110"/>
          </a:xfrm>
          <a:prstGeom prst="rect">
            <a:avLst/>
          </a:prstGeom>
          <a:noFill/>
        </p:spPr>
        <p:txBody>
          <a:bodyPr wrap="square" rtlCol="0">
            <a:spAutoFit/>
          </a:bodyPr>
          <a:lstStyle/>
          <a:p>
            <a:r>
              <a:rPr lang="en-US" altLang="zh-CN" sz="2000" b="1" dirty="0" smtClean="0">
                <a:latin typeface="Times New Roman" panose="02020603050405020304" pitchFamily="18" charset="0"/>
                <a:cs typeface="Times New Roman" panose="02020603050405020304" pitchFamily="18" charset="0"/>
              </a:rPr>
              <a:t>· 13 </a:t>
            </a:r>
            <a:r>
              <a:rPr lang="en-US" altLang="zh-CN" sz="2000" b="1" dirty="0">
                <a:latin typeface="Times New Roman" panose="02020603050405020304" pitchFamily="18" charset="0"/>
                <a:cs typeface="Times New Roman" panose="02020603050405020304" pitchFamily="18" charset="0"/>
              </a:rPr>
              <a:t>·</a:t>
            </a:r>
            <a:endParaRPr lang="zh-CN" altLang="en-US" sz="2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0918476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7" name="文本框 6"/>
          <p:cNvSpPr txBox="1"/>
          <p:nvPr/>
        </p:nvSpPr>
        <p:spPr>
          <a:xfrm>
            <a:off x="547378" y="1814427"/>
            <a:ext cx="10820057" cy="2400657"/>
          </a:xfrm>
          <a:prstGeom prst="rect">
            <a:avLst/>
          </a:prstGeom>
          <a:noFill/>
        </p:spPr>
        <p:txBody>
          <a:bodyPr wrap="square" rtlCol="0">
            <a:spAutoFit/>
          </a:bodyPr>
          <a:lstStyle/>
          <a:p>
            <a:pPr>
              <a:lnSpc>
                <a:spcPts val="3600"/>
              </a:lnSpc>
            </a:pPr>
            <a:r>
              <a:rPr lang="zh-CN" altLang="en-US" sz="2200" b="1" dirty="0" smtClean="0">
                <a:solidFill>
                  <a:srgbClr val="2A85C3"/>
                </a:solidFill>
                <a:latin typeface="Times New Roman" panose="02020603050405020304" pitchFamily="18" charset="0"/>
                <a:cs typeface="Times New Roman" panose="02020603050405020304" pitchFamily="18" charset="0"/>
              </a:rPr>
              <a:t>      </a:t>
            </a:r>
            <a:r>
              <a:rPr lang="zh-CN" altLang="en-US" sz="2200" b="1" dirty="0">
                <a:latin typeface="Times New Roman" panose="02020603050405020304" pitchFamily="18" charset="0"/>
                <a:cs typeface="Times New Roman" panose="02020603050405020304" pitchFamily="18" charset="0"/>
              </a:rPr>
              <a:t>（</a:t>
            </a:r>
            <a:r>
              <a:rPr lang="en-US" altLang="zh-CN" sz="2200" b="1" dirty="0">
                <a:latin typeface="Times New Roman" panose="02020603050405020304" pitchFamily="18" charset="0"/>
                <a:cs typeface="Times New Roman" panose="02020603050405020304" pitchFamily="18" charset="0"/>
              </a:rPr>
              <a:t>5</a:t>
            </a:r>
            <a:r>
              <a:rPr lang="zh-CN" altLang="en-US" sz="2200" b="1" dirty="0">
                <a:latin typeface="Times New Roman" panose="02020603050405020304" pitchFamily="18" charset="0"/>
                <a:cs typeface="Times New Roman" panose="02020603050405020304" pitchFamily="18" charset="0"/>
              </a:rPr>
              <a:t>）</a:t>
            </a:r>
            <a:r>
              <a:rPr lang="en-US" altLang="zh-CN" sz="2200" b="1" dirty="0">
                <a:latin typeface="Times New Roman" panose="02020603050405020304" pitchFamily="18" charset="0"/>
                <a:cs typeface="Times New Roman" panose="02020603050405020304" pitchFamily="18" charset="0"/>
              </a:rPr>
              <a:t>A friend in need is a friend indeed.</a:t>
            </a:r>
          </a:p>
          <a:p>
            <a:pPr>
              <a:lnSpc>
                <a:spcPts val="3600"/>
              </a:lnSpc>
            </a:pP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6</a:t>
            </a:r>
            <a:r>
              <a:rPr lang="zh-CN" altLang="en-US" sz="2200" b="1" dirty="0">
                <a:latin typeface="Times New Roman" panose="02020603050405020304" pitchFamily="18" charset="0"/>
                <a:cs typeface="Times New Roman" panose="02020603050405020304" pitchFamily="18" charset="0"/>
              </a:rPr>
              <a:t>）</a:t>
            </a:r>
            <a:r>
              <a:rPr lang="en-US" altLang="zh-CN" sz="2200" b="1" dirty="0">
                <a:latin typeface="Times New Roman" panose="02020603050405020304" pitchFamily="18" charset="0"/>
                <a:cs typeface="Times New Roman" panose="02020603050405020304" pitchFamily="18" charset="0"/>
              </a:rPr>
              <a:t>Believing we all need help from each other…and I’m willing to help anyone in need.</a:t>
            </a:r>
          </a:p>
          <a:p>
            <a:pPr>
              <a:lnSpc>
                <a:spcPts val="3600"/>
              </a:lnSpc>
            </a:pP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7</a:t>
            </a:r>
            <a:r>
              <a:rPr lang="zh-CN" altLang="en-US" sz="2200" b="1" dirty="0">
                <a:latin typeface="Times New Roman" panose="02020603050405020304" pitchFamily="18" charset="0"/>
                <a:cs typeface="Times New Roman" panose="02020603050405020304" pitchFamily="18" charset="0"/>
              </a:rPr>
              <a:t>）</a:t>
            </a:r>
            <a:r>
              <a:rPr lang="en-US" altLang="zh-CN" sz="2200" b="1" dirty="0">
                <a:latin typeface="Times New Roman" panose="02020603050405020304" pitchFamily="18" charset="0"/>
                <a:cs typeface="Times New Roman" panose="02020603050405020304" pitchFamily="18" charset="0"/>
              </a:rPr>
              <a:t>It’s important to share your happiness and sadness with </a:t>
            </a:r>
            <a:r>
              <a:rPr lang="en-US" altLang="zh-CN" sz="2200" b="1" dirty="0" smtClean="0">
                <a:latin typeface="Times New Roman" panose="02020603050405020304" pitchFamily="18" charset="0"/>
                <a:cs typeface="Times New Roman" panose="02020603050405020304" pitchFamily="18" charset="0"/>
              </a:rPr>
              <a:t>your parents/ teachers/</a:t>
            </a:r>
          </a:p>
          <a:p>
            <a:pPr>
              <a:lnSpc>
                <a:spcPts val="3600"/>
              </a:lnSpc>
            </a:pPr>
            <a:r>
              <a:rPr lang="en-US" altLang="zh-CN" sz="2200" b="1" dirty="0" smtClean="0">
                <a:latin typeface="Times New Roman" panose="02020603050405020304" pitchFamily="18" charset="0"/>
                <a:cs typeface="Times New Roman" panose="02020603050405020304" pitchFamily="18" charset="0"/>
              </a:rPr>
              <a:t>classmates/ friends</a:t>
            </a:r>
            <a:r>
              <a:rPr lang="en-US" altLang="zh-CN" sz="2200" b="1" dirty="0">
                <a:latin typeface="Times New Roman" panose="02020603050405020304" pitchFamily="18" charset="0"/>
                <a:cs typeface="Times New Roman" panose="02020603050405020304" pitchFamily="18" charset="0"/>
              </a:rPr>
              <a:t>.</a:t>
            </a:r>
            <a:endParaRPr lang="zh-CN" altLang="en-US" sz="2200" b="1" dirty="0">
              <a:latin typeface="Times New Roman" panose="02020603050405020304" pitchFamily="18" charset="0"/>
              <a:cs typeface="Times New Roman" panose="02020603050405020304" pitchFamily="18" charset="0"/>
            </a:endParaRPr>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9" name="文本框 8"/>
          <p:cNvSpPr txBox="1"/>
          <p:nvPr/>
        </p:nvSpPr>
        <p:spPr>
          <a:xfrm>
            <a:off x="11244315" y="6457890"/>
            <a:ext cx="770639" cy="400110"/>
          </a:xfrm>
          <a:prstGeom prst="rect">
            <a:avLst/>
          </a:prstGeom>
          <a:noFill/>
        </p:spPr>
        <p:txBody>
          <a:bodyPr wrap="square" rtlCol="0">
            <a:spAutoFit/>
          </a:bodyPr>
          <a:lstStyle/>
          <a:p>
            <a:r>
              <a:rPr lang="en-US" altLang="zh-CN" sz="2000" b="1" dirty="0" smtClean="0">
                <a:latin typeface="Times New Roman" panose="02020603050405020304" pitchFamily="18" charset="0"/>
                <a:cs typeface="Times New Roman" panose="02020603050405020304" pitchFamily="18" charset="0"/>
              </a:rPr>
              <a:t>· 14 </a:t>
            </a:r>
            <a:r>
              <a:rPr lang="en-US" altLang="zh-CN" sz="2000" b="1" dirty="0">
                <a:latin typeface="Times New Roman" panose="02020603050405020304" pitchFamily="18" charset="0"/>
                <a:cs typeface="Times New Roman" panose="02020603050405020304" pitchFamily="18" charset="0"/>
              </a:rPr>
              <a:t>·</a:t>
            </a:r>
            <a:endParaRPr lang="zh-CN" altLang="en-US" sz="2000" b="1" dirty="0">
              <a:latin typeface="Times New Roman" panose="02020603050405020304" pitchFamily="18" charset="0"/>
              <a:cs typeface="Times New Roman" panose="02020603050405020304" pitchFamily="18" charset="0"/>
            </a:endParaRPr>
          </a:p>
        </p:txBody>
      </p:sp>
      <p:sp>
        <p:nvSpPr>
          <p:cNvPr id="11" name="矩形 10"/>
          <p:cNvSpPr/>
          <p:nvPr/>
        </p:nvSpPr>
        <p:spPr>
          <a:xfrm>
            <a:off x="10616353" y="6055387"/>
            <a:ext cx="1255923" cy="319490"/>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latin typeface="楷体" panose="02010609060101010101" pitchFamily="49" charset="-122"/>
                <a:ea typeface="楷体" panose="02010609060101010101" pitchFamily="49" charset="-122"/>
                <a:hlinkClick r:id="rId4" action="ppaction://hlinksldjump"/>
              </a:rPr>
              <a:t>小试牛刀</a:t>
            </a:r>
            <a:endParaRPr lang="zh-CN" altLang="en-US" b="1" dirty="0">
              <a:solidFill>
                <a:schemeClr val="tx1"/>
              </a:solidFill>
              <a:latin typeface="楷体" panose="02010609060101010101" pitchFamily="49" charset="-122"/>
              <a:ea typeface="楷体" panose="02010609060101010101" pitchFamily="49" charset="-122"/>
            </a:endParaRPr>
          </a:p>
        </p:txBody>
      </p:sp>
      <p:sp>
        <p:nvSpPr>
          <p:cNvPr id="12" name="矩形 11"/>
          <p:cNvSpPr/>
          <p:nvPr/>
        </p:nvSpPr>
        <p:spPr>
          <a:xfrm>
            <a:off x="9161334" y="6055387"/>
            <a:ext cx="1255923" cy="319490"/>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tx1"/>
                </a:solidFill>
                <a:latin typeface="楷体" panose="02010609060101010101" pitchFamily="49" charset="-122"/>
                <a:ea typeface="楷体" panose="02010609060101010101" pitchFamily="49" charset="-122"/>
                <a:hlinkClick r:id="rId5" action="ppaction://hlinksldjump"/>
              </a:rPr>
              <a:t>例题</a:t>
            </a:r>
            <a:endParaRPr lang="zh-CN" altLang="en-US" b="1" dirty="0">
              <a:solidFill>
                <a:schemeClr val="tx1"/>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310026504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7" name="文本框 6"/>
          <p:cNvSpPr txBox="1"/>
          <p:nvPr/>
        </p:nvSpPr>
        <p:spPr>
          <a:xfrm>
            <a:off x="599800" y="1691960"/>
            <a:ext cx="10440375" cy="1015663"/>
          </a:xfrm>
          <a:prstGeom prst="rect">
            <a:avLst/>
          </a:prstGeom>
          <a:noFill/>
        </p:spPr>
        <p:txBody>
          <a:bodyPr wrap="square" rtlCol="0">
            <a:spAutoFit/>
          </a:bodyPr>
          <a:lstStyle/>
          <a:p>
            <a:pPr>
              <a:lnSpc>
                <a:spcPts val="3600"/>
              </a:lnSpc>
            </a:pPr>
            <a:r>
              <a:rPr lang="zh-CN" altLang="en-US" sz="2200" b="1" dirty="0">
                <a:solidFill>
                  <a:srgbClr val="2A85C3"/>
                </a:solidFill>
                <a:latin typeface="Times New Roman" panose="02020603050405020304" pitchFamily="18" charset="0"/>
                <a:cs typeface="Times New Roman" panose="02020603050405020304" pitchFamily="18" charset="0"/>
              </a:rPr>
              <a:t>知识</a:t>
            </a:r>
            <a:r>
              <a:rPr lang="zh-CN" altLang="en-US" sz="2200" b="1" dirty="0" smtClean="0">
                <a:solidFill>
                  <a:srgbClr val="2A85C3"/>
                </a:solidFill>
                <a:latin typeface="Times New Roman" panose="02020603050405020304" pitchFamily="18" charset="0"/>
                <a:cs typeface="Times New Roman" panose="02020603050405020304" pitchFamily="18" charset="0"/>
              </a:rPr>
              <a:t>点 </a:t>
            </a:r>
            <a:r>
              <a:rPr lang="en-US" altLang="zh-CN" sz="2200" b="1" dirty="0" smtClean="0">
                <a:solidFill>
                  <a:srgbClr val="2A85C3"/>
                </a:solidFill>
                <a:latin typeface="Times New Roman" panose="02020603050405020304" pitchFamily="18" charset="0"/>
                <a:cs typeface="Times New Roman" panose="02020603050405020304" pitchFamily="18" charset="0"/>
              </a:rPr>
              <a:t>6    a </a:t>
            </a:r>
            <a:r>
              <a:rPr lang="en-US" altLang="zh-CN" sz="2200" b="1" dirty="0">
                <a:solidFill>
                  <a:srgbClr val="2A85C3"/>
                </a:solidFill>
                <a:latin typeface="Times New Roman" panose="02020603050405020304" pitchFamily="18" charset="0"/>
                <a:cs typeface="Times New Roman" panose="02020603050405020304" pitchFamily="18" charset="0"/>
              </a:rPr>
              <a:t>great deal </a:t>
            </a:r>
            <a:r>
              <a:rPr lang="en-US" altLang="zh-CN" sz="2200" b="1" dirty="0" smtClean="0">
                <a:solidFill>
                  <a:srgbClr val="2A85C3"/>
                </a:solidFill>
                <a:latin typeface="Times New Roman" panose="02020603050405020304" pitchFamily="18" charset="0"/>
                <a:cs typeface="Times New Roman" panose="02020603050405020304" pitchFamily="18" charset="0"/>
              </a:rPr>
              <a:t>of </a:t>
            </a:r>
            <a:r>
              <a:rPr lang="zh-CN" altLang="en-US" sz="2200" b="1" dirty="0" smtClean="0">
                <a:solidFill>
                  <a:srgbClr val="2A85C3"/>
                </a:solidFill>
                <a:latin typeface="Times New Roman" panose="02020603050405020304" pitchFamily="18" charset="0"/>
                <a:cs typeface="Times New Roman" panose="02020603050405020304" pitchFamily="18" charset="0"/>
              </a:rPr>
              <a:t>的</a:t>
            </a:r>
            <a:r>
              <a:rPr lang="zh-CN" altLang="en-US" sz="2200" b="1" dirty="0">
                <a:solidFill>
                  <a:srgbClr val="2A85C3"/>
                </a:solidFill>
                <a:latin typeface="Times New Roman" panose="02020603050405020304" pitchFamily="18" charset="0"/>
                <a:cs typeface="Times New Roman" panose="02020603050405020304" pitchFamily="18" charset="0"/>
              </a:rPr>
              <a:t>用法（</a:t>
            </a:r>
            <a:r>
              <a:rPr lang="en-US" altLang="zh-CN" sz="2200" b="1" dirty="0">
                <a:solidFill>
                  <a:srgbClr val="2A85C3"/>
                </a:solidFill>
                <a:latin typeface="Times New Roman" panose="02020603050405020304" pitchFamily="18" charset="0"/>
                <a:cs typeface="Times New Roman" panose="02020603050405020304" pitchFamily="18" charset="0"/>
              </a:rPr>
              <a:t>Unit 4</a:t>
            </a:r>
            <a:r>
              <a:rPr lang="zh-CN" altLang="en-US" sz="2200" b="1" dirty="0">
                <a:solidFill>
                  <a:srgbClr val="2A85C3"/>
                </a:solidFill>
                <a:latin typeface="Times New Roman" panose="02020603050405020304" pitchFamily="18" charset="0"/>
                <a:cs typeface="Times New Roman" panose="02020603050405020304" pitchFamily="18" charset="0"/>
              </a:rPr>
              <a:t>）</a:t>
            </a:r>
          </a:p>
          <a:p>
            <a:pPr>
              <a:lnSpc>
                <a:spcPts val="3600"/>
              </a:lnSpc>
            </a:pPr>
            <a:r>
              <a:rPr lang="en-US" altLang="zh-CN" sz="2200" b="1" dirty="0" smtClean="0">
                <a:latin typeface="Times New Roman" panose="02020603050405020304" pitchFamily="18" charset="0"/>
                <a:cs typeface="Times New Roman" panose="02020603050405020304" pitchFamily="18" charset="0"/>
              </a:rPr>
              <a:t>        a </a:t>
            </a:r>
            <a:r>
              <a:rPr lang="en-US" altLang="zh-CN" sz="2200" b="1" dirty="0">
                <a:latin typeface="Times New Roman" panose="02020603050405020304" pitchFamily="18" charset="0"/>
                <a:cs typeface="Times New Roman" panose="02020603050405020304" pitchFamily="18" charset="0"/>
              </a:rPr>
              <a:t>great deal </a:t>
            </a:r>
            <a:r>
              <a:rPr lang="en-US" altLang="zh-CN" sz="2200" b="1" dirty="0" smtClean="0">
                <a:latin typeface="Times New Roman" panose="02020603050405020304" pitchFamily="18" charset="0"/>
                <a:cs typeface="Times New Roman" panose="02020603050405020304" pitchFamily="18" charset="0"/>
              </a:rPr>
              <a:t>of </a:t>
            </a:r>
            <a:r>
              <a:rPr lang="zh-CN" altLang="en-US" sz="2200" b="1" dirty="0" smtClean="0">
                <a:latin typeface="Times New Roman" panose="02020603050405020304" pitchFamily="18" charset="0"/>
                <a:cs typeface="Times New Roman" panose="02020603050405020304" pitchFamily="18" charset="0"/>
              </a:rPr>
              <a:t>与 </a:t>
            </a:r>
            <a:r>
              <a:rPr lang="en-US" altLang="zh-CN" sz="2200" b="1" dirty="0" smtClean="0">
                <a:latin typeface="Times New Roman" panose="02020603050405020304" pitchFamily="18" charset="0"/>
                <a:cs typeface="Times New Roman" panose="02020603050405020304" pitchFamily="18" charset="0"/>
              </a:rPr>
              <a:t>much </a:t>
            </a:r>
            <a:r>
              <a:rPr lang="zh-CN" altLang="en-US" sz="2200" b="1" dirty="0" smtClean="0">
                <a:latin typeface="Times New Roman" panose="02020603050405020304" pitchFamily="18" charset="0"/>
                <a:cs typeface="Times New Roman" panose="02020603050405020304" pitchFamily="18" charset="0"/>
              </a:rPr>
              <a:t>相同</a:t>
            </a:r>
            <a:r>
              <a:rPr lang="zh-CN" altLang="en-US" sz="2200" b="1" dirty="0">
                <a:latin typeface="Times New Roman" panose="02020603050405020304" pitchFamily="18" charset="0"/>
                <a:cs typeface="Times New Roman" panose="02020603050405020304" pitchFamily="18" charset="0"/>
              </a:rPr>
              <a:t>，意为“大量，许多”，修饰不可数名词。</a:t>
            </a:r>
            <a:endParaRPr lang="en-US" altLang="zh-CN" sz="2200" b="1" dirty="0" smtClean="0">
              <a:latin typeface="Times New Roman" panose="02020603050405020304" pitchFamily="18" charset="0"/>
              <a:cs typeface="Times New Roman" panose="02020603050405020304" pitchFamily="18" charset="0"/>
            </a:endParaRPr>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9" name="文本框 8"/>
          <p:cNvSpPr txBox="1"/>
          <p:nvPr/>
        </p:nvSpPr>
        <p:spPr>
          <a:xfrm>
            <a:off x="11244315" y="6457890"/>
            <a:ext cx="770639" cy="400110"/>
          </a:xfrm>
          <a:prstGeom prst="rect">
            <a:avLst/>
          </a:prstGeom>
          <a:noFill/>
        </p:spPr>
        <p:txBody>
          <a:bodyPr wrap="square" rtlCol="0">
            <a:spAutoFit/>
          </a:bodyPr>
          <a:lstStyle/>
          <a:p>
            <a:r>
              <a:rPr lang="en-US" altLang="zh-CN" sz="2000" b="1" dirty="0" smtClean="0">
                <a:latin typeface="Times New Roman" panose="02020603050405020304" pitchFamily="18" charset="0"/>
                <a:cs typeface="Times New Roman" panose="02020603050405020304" pitchFamily="18" charset="0"/>
              </a:rPr>
              <a:t>· 15 </a:t>
            </a:r>
            <a:r>
              <a:rPr lang="en-US" altLang="zh-CN" sz="2000" b="1" dirty="0">
                <a:latin typeface="Times New Roman" panose="02020603050405020304" pitchFamily="18" charset="0"/>
                <a:cs typeface="Times New Roman" panose="02020603050405020304" pitchFamily="18" charset="0"/>
              </a:rPr>
              <a:t>·</a:t>
            </a:r>
            <a:endParaRPr lang="zh-CN" altLang="en-US" sz="2000" b="1" dirty="0">
              <a:latin typeface="Times New Roman" panose="02020603050405020304" pitchFamily="18" charset="0"/>
              <a:cs typeface="Times New Roman" panose="02020603050405020304" pitchFamily="18" charset="0"/>
            </a:endParaRPr>
          </a:p>
        </p:txBody>
      </p:sp>
      <p:sp>
        <p:nvSpPr>
          <p:cNvPr id="11" name="矩形 10"/>
          <p:cNvSpPr/>
          <p:nvPr/>
        </p:nvSpPr>
        <p:spPr>
          <a:xfrm>
            <a:off x="10616353" y="6055387"/>
            <a:ext cx="1255923" cy="319490"/>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latin typeface="楷体" panose="02010609060101010101" pitchFamily="49" charset="-122"/>
                <a:ea typeface="楷体" panose="02010609060101010101" pitchFamily="49" charset="-122"/>
                <a:hlinkClick r:id="rId4" action="ppaction://hlinksldjump"/>
              </a:rPr>
              <a:t>小试牛刀</a:t>
            </a:r>
            <a:endParaRPr lang="zh-CN" altLang="en-US" b="1" dirty="0">
              <a:solidFill>
                <a:schemeClr val="tx1"/>
              </a:solidFill>
              <a:latin typeface="楷体" panose="02010609060101010101" pitchFamily="49" charset="-122"/>
              <a:ea typeface="楷体" panose="02010609060101010101" pitchFamily="49" charset="-122"/>
            </a:endParaRPr>
          </a:p>
        </p:txBody>
      </p:sp>
      <p:sp>
        <p:nvSpPr>
          <p:cNvPr id="12" name="矩形 11"/>
          <p:cNvSpPr/>
          <p:nvPr/>
        </p:nvSpPr>
        <p:spPr>
          <a:xfrm>
            <a:off x="9161334" y="6055387"/>
            <a:ext cx="1255923" cy="319490"/>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tx1"/>
                </a:solidFill>
                <a:latin typeface="楷体" panose="02010609060101010101" pitchFamily="49" charset="-122"/>
                <a:ea typeface="楷体" panose="02010609060101010101" pitchFamily="49" charset="-122"/>
                <a:hlinkClick r:id="rId5" action="ppaction://hlinksldjump"/>
              </a:rPr>
              <a:t>知识拓展</a:t>
            </a:r>
            <a:endParaRPr lang="zh-CN" altLang="en-US" b="1" dirty="0">
              <a:solidFill>
                <a:schemeClr val="tx1"/>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81960696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7" name="文本框 6"/>
          <p:cNvSpPr txBox="1"/>
          <p:nvPr/>
        </p:nvSpPr>
        <p:spPr>
          <a:xfrm>
            <a:off x="532425" y="1720835"/>
            <a:ext cx="10870033" cy="2400657"/>
          </a:xfrm>
          <a:prstGeom prst="rect">
            <a:avLst/>
          </a:prstGeom>
          <a:noFill/>
        </p:spPr>
        <p:txBody>
          <a:bodyPr wrap="square" rtlCol="0">
            <a:spAutoFit/>
          </a:bodyPr>
          <a:lstStyle/>
          <a:p>
            <a:pPr>
              <a:lnSpc>
                <a:spcPts val="3600"/>
              </a:lnSpc>
            </a:pPr>
            <a:r>
              <a:rPr lang="zh-CN" altLang="en-US" sz="2200" b="1" dirty="0">
                <a:solidFill>
                  <a:srgbClr val="2A85C3"/>
                </a:solidFill>
                <a:latin typeface="Times New Roman" panose="02020603050405020304" pitchFamily="18" charset="0"/>
                <a:cs typeface="Times New Roman" panose="02020603050405020304" pitchFamily="18" charset="0"/>
              </a:rPr>
              <a:t>知识</a:t>
            </a:r>
            <a:r>
              <a:rPr lang="zh-CN" altLang="en-US" sz="2200" b="1" dirty="0" smtClean="0">
                <a:solidFill>
                  <a:srgbClr val="2A85C3"/>
                </a:solidFill>
                <a:latin typeface="Times New Roman" panose="02020603050405020304" pitchFamily="18" charset="0"/>
                <a:cs typeface="Times New Roman" panose="02020603050405020304" pitchFamily="18" charset="0"/>
              </a:rPr>
              <a:t>点 </a:t>
            </a:r>
            <a:r>
              <a:rPr lang="en-US" altLang="zh-CN" sz="2200" b="1" dirty="0" smtClean="0">
                <a:solidFill>
                  <a:srgbClr val="2A85C3"/>
                </a:solidFill>
                <a:latin typeface="Times New Roman" panose="02020603050405020304" pitchFamily="18" charset="0"/>
                <a:cs typeface="Times New Roman" panose="02020603050405020304" pitchFamily="18" charset="0"/>
              </a:rPr>
              <a:t>7    </a:t>
            </a:r>
            <a:r>
              <a:rPr lang="zh-CN" altLang="en-US" sz="2200" b="1" dirty="0" smtClean="0">
                <a:solidFill>
                  <a:srgbClr val="2A85C3"/>
                </a:solidFill>
                <a:latin typeface="Times New Roman" panose="02020603050405020304" pitchFamily="18" charset="0"/>
                <a:cs typeface="Times New Roman" panose="02020603050405020304" pitchFamily="18" charset="0"/>
              </a:rPr>
              <a:t>辨析 </a:t>
            </a:r>
            <a:r>
              <a:rPr lang="en-US" altLang="zh-CN" sz="2200" b="1" dirty="0" smtClean="0">
                <a:solidFill>
                  <a:srgbClr val="2A85C3"/>
                </a:solidFill>
                <a:latin typeface="Times New Roman" panose="02020603050405020304" pitchFamily="18" charset="0"/>
                <a:cs typeface="Times New Roman" panose="02020603050405020304" pitchFamily="18" charset="0"/>
              </a:rPr>
              <a:t>as </a:t>
            </a:r>
            <a:r>
              <a:rPr lang="en-US" altLang="zh-CN" sz="2200" b="1" dirty="0">
                <a:solidFill>
                  <a:srgbClr val="2A85C3"/>
                </a:solidFill>
                <a:latin typeface="Times New Roman" panose="02020603050405020304" pitchFamily="18" charset="0"/>
                <a:cs typeface="Times New Roman" panose="02020603050405020304" pitchFamily="18" charset="0"/>
              </a:rPr>
              <a:t>a </a:t>
            </a:r>
            <a:r>
              <a:rPr lang="en-US" altLang="zh-CN" sz="2200" b="1" dirty="0" smtClean="0">
                <a:solidFill>
                  <a:srgbClr val="2A85C3"/>
                </a:solidFill>
                <a:latin typeface="Times New Roman" panose="02020603050405020304" pitchFamily="18" charset="0"/>
                <a:cs typeface="Times New Roman" panose="02020603050405020304" pitchFamily="18" charset="0"/>
              </a:rPr>
              <a:t>result </a:t>
            </a:r>
            <a:r>
              <a:rPr lang="zh-CN" altLang="en-US" sz="2200" b="1" dirty="0" smtClean="0">
                <a:solidFill>
                  <a:srgbClr val="2A85C3"/>
                </a:solidFill>
                <a:latin typeface="Times New Roman" panose="02020603050405020304" pitchFamily="18" charset="0"/>
                <a:cs typeface="Times New Roman" panose="02020603050405020304" pitchFamily="18" charset="0"/>
              </a:rPr>
              <a:t>与 </a:t>
            </a:r>
            <a:r>
              <a:rPr lang="en-US" altLang="zh-CN" sz="2200" b="1" dirty="0" smtClean="0">
                <a:solidFill>
                  <a:srgbClr val="2A85C3"/>
                </a:solidFill>
                <a:latin typeface="Times New Roman" panose="02020603050405020304" pitchFamily="18" charset="0"/>
                <a:cs typeface="Times New Roman" panose="02020603050405020304" pitchFamily="18" charset="0"/>
              </a:rPr>
              <a:t>as </a:t>
            </a:r>
            <a:r>
              <a:rPr lang="en-US" altLang="zh-CN" sz="2200" b="1" dirty="0">
                <a:solidFill>
                  <a:srgbClr val="2A85C3"/>
                </a:solidFill>
                <a:latin typeface="Times New Roman" panose="02020603050405020304" pitchFamily="18" charset="0"/>
                <a:cs typeface="Times New Roman" panose="02020603050405020304" pitchFamily="18" charset="0"/>
              </a:rPr>
              <a:t>a result of</a:t>
            </a:r>
            <a:r>
              <a:rPr lang="zh-CN" altLang="en-US" sz="2200" b="1" dirty="0">
                <a:solidFill>
                  <a:srgbClr val="2A85C3"/>
                </a:solidFill>
                <a:latin typeface="Times New Roman" panose="02020603050405020304" pitchFamily="18" charset="0"/>
                <a:cs typeface="Times New Roman" panose="02020603050405020304" pitchFamily="18" charset="0"/>
              </a:rPr>
              <a:t>（</a:t>
            </a:r>
            <a:r>
              <a:rPr lang="en-US" altLang="zh-CN" sz="2200" b="1" dirty="0">
                <a:solidFill>
                  <a:srgbClr val="2A85C3"/>
                </a:solidFill>
                <a:latin typeface="Times New Roman" panose="02020603050405020304" pitchFamily="18" charset="0"/>
                <a:cs typeface="Times New Roman" panose="02020603050405020304" pitchFamily="18" charset="0"/>
              </a:rPr>
              <a:t>Unit 4</a:t>
            </a:r>
            <a:r>
              <a:rPr lang="zh-CN" altLang="en-US" sz="2200" b="1" dirty="0">
                <a:solidFill>
                  <a:srgbClr val="2A85C3"/>
                </a:solidFill>
                <a:latin typeface="Times New Roman" panose="02020603050405020304" pitchFamily="18" charset="0"/>
                <a:cs typeface="Times New Roman" panose="02020603050405020304" pitchFamily="18" charset="0"/>
              </a:rPr>
              <a:t>）</a:t>
            </a:r>
          </a:p>
          <a:p>
            <a:pPr>
              <a:lnSpc>
                <a:spcPts val="3600"/>
              </a:lnSpc>
            </a:pPr>
            <a:r>
              <a:rPr lang="en-US" altLang="zh-CN" sz="2200" b="1" dirty="0" smtClean="0">
                <a:latin typeface="Times New Roman" panose="02020603050405020304" pitchFamily="18" charset="0"/>
                <a:cs typeface="Times New Roman" panose="02020603050405020304" pitchFamily="18" charset="0"/>
              </a:rPr>
              <a:t>        1. as </a:t>
            </a:r>
            <a:r>
              <a:rPr lang="en-US" altLang="zh-CN" sz="2200" b="1" dirty="0">
                <a:latin typeface="Times New Roman" panose="02020603050405020304" pitchFamily="18" charset="0"/>
                <a:cs typeface="Times New Roman" panose="02020603050405020304" pitchFamily="18" charset="0"/>
              </a:rPr>
              <a:t>a </a:t>
            </a:r>
            <a:r>
              <a:rPr lang="en-US" altLang="zh-CN" sz="2200" b="1" dirty="0" smtClean="0">
                <a:latin typeface="Times New Roman" panose="02020603050405020304" pitchFamily="18" charset="0"/>
                <a:cs typeface="Times New Roman" panose="02020603050405020304" pitchFamily="18" charset="0"/>
              </a:rPr>
              <a:t>result </a:t>
            </a:r>
            <a:r>
              <a:rPr lang="zh-CN" altLang="en-US" sz="2200" b="1" dirty="0" smtClean="0">
                <a:latin typeface="Times New Roman" panose="02020603050405020304" pitchFamily="18" charset="0"/>
                <a:cs typeface="Times New Roman" panose="02020603050405020304" pitchFamily="18" charset="0"/>
              </a:rPr>
              <a:t>意</a:t>
            </a:r>
            <a:r>
              <a:rPr lang="zh-CN" altLang="en-US" sz="2200" b="1" dirty="0">
                <a:latin typeface="Times New Roman" panose="02020603050405020304" pitchFamily="18" charset="0"/>
                <a:cs typeface="Times New Roman" panose="02020603050405020304" pitchFamily="18" charset="0"/>
              </a:rPr>
              <a:t>为“结果”，后接句子。例如：</a:t>
            </a:r>
          </a:p>
          <a:p>
            <a:pPr>
              <a:lnSpc>
                <a:spcPts val="3600"/>
              </a:lnSpc>
            </a:pPr>
            <a:r>
              <a:rPr lang="en-US" altLang="zh-CN" sz="2200" b="1" dirty="0" smtClean="0">
                <a:latin typeface="Times New Roman" panose="02020603050405020304" pitchFamily="18" charset="0"/>
                <a:cs typeface="Times New Roman" panose="02020603050405020304" pitchFamily="18" charset="0"/>
              </a:rPr>
              <a:t>        </a:t>
            </a:r>
            <a:r>
              <a:rPr lang="en-US" altLang="zh-CN" sz="2200" b="1" dirty="0" smtClean="0">
                <a:solidFill>
                  <a:srgbClr val="2A85C3"/>
                </a:solidFill>
                <a:latin typeface="Times New Roman" panose="02020603050405020304" pitchFamily="18" charset="0"/>
                <a:cs typeface="Times New Roman" panose="02020603050405020304" pitchFamily="18" charset="0"/>
              </a:rPr>
              <a:t>As </a:t>
            </a:r>
            <a:r>
              <a:rPr lang="en-US" altLang="zh-CN" sz="2200" b="1" dirty="0">
                <a:solidFill>
                  <a:srgbClr val="2A85C3"/>
                </a:solidFill>
                <a:latin typeface="Times New Roman" panose="02020603050405020304" pitchFamily="18" charset="0"/>
                <a:cs typeface="Times New Roman" panose="02020603050405020304" pitchFamily="18" charset="0"/>
              </a:rPr>
              <a:t>a </a:t>
            </a:r>
            <a:r>
              <a:rPr lang="en-US" altLang="zh-CN" sz="2200" b="1" dirty="0" smtClean="0">
                <a:solidFill>
                  <a:srgbClr val="2A85C3"/>
                </a:solidFill>
                <a:latin typeface="Times New Roman" panose="02020603050405020304" pitchFamily="18" charset="0"/>
                <a:cs typeface="Times New Roman" panose="02020603050405020304" pitchFamily="18" charset="0"/>
              </a:rPr>
              <a:t>result, the </a:t>
            </a:r>
            <a:r>
              <a:rPr lang="en-US" altLang="zh-CN" sz="2200" b="1" dirty="0">
                <a:solidFill>
                  <a:srgbClr val="2A85C3"/>
                </a:solidFill>
                <a:latin typeface="Times New Roman" panose="02020603050405020304" pitchFamily="18" charset="0"/>
                <a:cs typeface="Times New Roman" panose="02020603050405020304" pitchFamily="18" charset="0"/>
              </a:rPr>
              <a:t>bad thing has been turned into a good one.</a:t>
            </a:r>
          </a:p>
          <a:p>
            <a:pPr>
              <a:lnSpc>
                <a:spcPts val="3600"/>
              </a:lnSpc>
            </a:pPr>
            <a:r>
              <a:rPr lang="en-US" altLang="zh-CN" sz="2200" b="1" dirty="0" smtClean="0">
                <a:latin typeface="Times New Roman" panose="02020603050405020304" pitchFamily="18" charset="0"/>
                <a:cs typeface="Times New Roman" panose="02020603050405020304" pitchFamily="18" charset="0"/>
              </a:rPr>
              <a:t>        2. as </a:t>
            </a:r>
            <a:r>
              <a:rPr lang="en-US" altLang="zh-CN" sz="2200" b="1" dirty="0">
                <a:latin typeface="Times New Roman" panose="02020603050405020304" pitchFamily="18" charset="0"/>
                <a:cs typeface="Times New Roman" panose="02020603050405020304" pitchFamily="18" charset="0"/>
              </a:rPr>
              <a:t>a result </a:t>
            </a:r>
            <a:r>
              <a:rPr lang="en-US" altLang="zh-CN" sz="2200" b="1" dirty="0" smtClean="0">
                <a:latin typeface="Times New Roman" panose="02020603050405020304" pitchFamily="18" charset="0"/>
                <a:cs typeface="Times New Roman" panose="02020603050405020304" pitchFamily="18" charset="0"/>
              </a:rPr>
              <a:t>of </a:t>
            </a:r>
            <a:r>
              <a:rPr lang="zh-CN" altLang="en-US" sz="2200" b="1" dirty="0" smtClean="0">
                <a:latin typeface="Times New Roman" panose="02020603050405020304" pitchFamily="18" charset="0"/>
                <a:cs typeface="Times New Roman" panose="02020603050405020304" pitchFamily="18" charset="0"/>
              </a:rPr>
              <a:t>意</a:t>
            </a:r>
            <a:r>
              <a:rPr lang="zh-CN" altLang="en-US" sz="2200" b="1" dirty="0">
                <a:latin typeface="Times New Roman" panose="02020603050405020304" pitchFamily="18" charset="0"/>
                <a:cs typeface="Times New Roman" panose="02020603050405020304" pitchFamily="18" charset="0"/>
              </a:rPr>
              <a:t>为“因为，由于”，</a:t>
            </a:r>
            <a:r>
              <a:rPr lang="zh-CN" altLang="en-US" sz="2200" b="1" dirty="0" smtClean="0">
                <a:latin typeface="Times New Roman" panose="02020603050405020304" pitchFamily="18" charset="0"/>
                <a:cs typeface="Times New Roman" panose="02020603050405020304" pitchFamily="18" charset="0"/>
              </a:rPr>
              <a:t>相当于 </a:t>
            </a:r>
            <a:r>
              <a:rPr lang="en-US" altLang="zh-CN" sz="2200" b="1" dirty="0" smtClean="0">
                <a:latin typeface="Times New Roman" panose="02020603050405020304" pitchFamily="18" charset="0"/>
                <a:cs typeface="Times New Roman" panose="02020603050405020304" pitchFamily="18" charset="0"/>
              </a:rPr>
              <a:t>because </a:t>
            </a:r>
            <a:r>
              <a:rPr lang="en-US" altLang="zh-CN" sz="2200" b="1" dirty="0">
                <a:latin typeface="Times New Roman" panose="02020603050405020304" pitchFamily="18" charset="0"/>
                <a:cs typeface="Times New Roman" panose="02020603050405020304" pitchFamily="18" charset="0"/>
              </a:rPr>
              <a:t>of</a:t>
            </a:r>
            <a:r>
              <a:rPr lang="zh-CN" altLang="en-US" sz="2200" b="1" dirty="0">
                <a:latin typeface="Times New Roman" panose="02020603050405020304" pitchFamily="18" charset="0"/>
                <a:cs typeface="Times New Roman" panose="02020603050405020304" pitchFamily="18" charset="0"/>
              </a:rPr>
              <a:t>，后接名词或代词。例如：</a:t>
            </a:r>
          </a:p>
          <a:p>
            <a:pPr>
              <a:lnSpc>
                <a:spcPts val="3600"/>
              </a:lnSpc>
            </a:pPr>
            <a:r>
              <a:rPr lang="en-US" altLang="zh-CN" sz="2200" b="1" dirty="0" smtClean="0">
                <a:solidFill>
                  <a:srgbClr val="2A85C3"/>
                </a:solidFill>
                <a:latin typeface="Times New Roman" panose="02020603050405020304" pitchFamily="18" charset="0"/>
                <a:cs typeface="Times New Roman" panose="02020603050405020304" pitchFamily="18" charset="0"/>
              </a:rPr>
              <a:t>        As </a:t>
            </a:r>
            <a:r>
              <a:rPr lang="en-US" altLang="zh-CN" sz="2200" b="1" dirty="0">
                <a:solidFill>
                  <a:srgbClr val="2A85C3"/>
                </a:solidFill>
                <a:latin typeface="Times New Roman" panose="02020603050405020304" pitchFamily="18" charset="0"/>
                <a:cs typeface="Times New Roman" panose="02020603050405020304" pitchFamily="18" charset="0"/>
              </a:rPr>
              <a:t>a result of the rain</a:t>
            </a:r>
            <a:r>
              <a:rPr lang="zh-CN" altLang="en-US" sz="2200" b="1" dirty="0">
                <a:solidFill>
                  <a:srgbClr val="2A85C3"/>
                </a:solidFill>
                <a:latin typeface="Times New Roman" panose="02020603050405020304" pitchFamily="18" charset="0"/>
                <a:cs typeface="Times New Roman" panose="02020603050405020304" pitchFamily="18" charset="0"/>
              </a:rPr>
              <a:t>，</a:t>
            </a:r>
            <a:r>
              <a:rPr lang="en-US" altLang="zh-CN" sz="2200" b="1" dirty="0">
                <a:solidFill>
                  <a:srgbClr val="2A85C3"/>
                </a:solidFill>
                <a:latin typeface="Times New Roman" panose="02020603050405020304" pitchFamily="18" charset="0"/>
                <a:cs typeface="Times New Roman" panose="02020603050405020304" pitchFamily="18" charset="0"/>
              </a:rPr>
              <a:t>I had to stay at home.</a:t>
            </a:r>
            <a:endParaRPr lang="en-US" altLang="zh-CN" sz="2200" b="1" dirty="0" smtClean="0">
              <a:solidFill>
                <a:srgbClr val="2A85C3"/>
              </a:solidFill>
              <a:latin typeface="Times New Roman" panose="02020603050405020304" pitchFamily="18" charset="0"/>
              <a:cs typeface="Times New Roman" panose="02020603050405020304" pitchFamily="18" charset="0"/>
            </a:endParaRPr>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9" name="文本框 8"/>
          <p:cNvSpPr txBox="1"/>
          <p:nvPr/>
        </p:nvSpPr>
        <p:spPr>
          <a:xfrm>
            <a:off x="11244315" y="6457890"/>
            <a:ext cx="770639" cy="400110"/>
          </a:xfrm>
          <a:prstGeom prst="rect">
            <a:avLst/>
          </a:prstGeom>
          <a:noFill/>
        </p:spPr>
        <p:txBody>
          <a:bodyPr wrap="square" rtlCol="0">
            <a:spAutoFit/>
          </a:bodyPr>
          <a:lstStyle/>
          <a:p>
            <a:r>
              <a:rPr lang="en-US" altLang="zh-CN" sz="2000" b="1" dirty="0" smtClean="0">
                <a:latin typeface="Times New Roman" panose="02020603050405020304" pitchFamily="18" charset="0"/>
                <a:cs typeface="Times New Roman" panose="02020603050405020304" pitchFamily="18" charset="0"/>
              </a:rPr>
              <a:t>· 16 </a:t>
            </a:r>
            <a:r>
              <a:rPr lang="en-US" altLang="zh-CN" sz="2000" b="1" dirty="0">
                <a:latin typeface="Times New Roman" panose="02020603050405020304" pitchFamily="18" charset="0"/>
                <a:cs typeface="Times New Roman" panose="02020603050405020304" pitchFamily="18" charset="0"/>
              </a:rPr>
              <a:t>·</a:t>
            </a:r>
            <a:endParaRPr lang="zh-CN" altLang="en-US" sz="2000" b="1" dirty="0">
              <a:latin typeface="Times New Roman" panose="02020603050405020304" pitchFamily="18" charset="0"/>
              <a:cs typeface="Times New Roman" panose="02020603050405020304" pitchFamily="18" charset="0"/>
            </a:endParaRPr>
          </a:p>
        </p:txBody>
      </p:sp>
      <p:sp>
        <p:nvSpPr>
          <p:cNvPr id="11" name="矩形 10"/>
          <p:cNvSpPr/>
          <p:nvPr/>
        </p:nvSpPr>
        <p:spPr>
          <a:xfrm>
            <a:off x="10616353" y="6055387"/>
            <a:ext cx="1255923" cy="319490"/>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latin typeface="楷体" panose="02010609060101010101" pitchFamily="49" charset="-122"/>
                <a:ea typeface="楷体" panose="02010609060101010101" pitchFamily="49" charset="-122"/>
                <a:hlinkClick r:id="rId4" action="ppaction://hlinksldjump"/>
              </a:rPr>
              <a:t>小试牛刀</a:t>
            </a:r>
            <a:endParaRPr lang="zh-CN" altLang="en-US" b="1" dirty="0">
              <a:solidFill>
                <a:schemeClr val="tx1"/>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234451129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7" name="文本框 6"/>
          <p:cNvSpPr txBox="1"/>
          <p:nvPr/>
        </p:nvSpPr>
        <p:spPr>
          <a:xfrm>
            <a:off x="532425" y="1614960"/>
            <a:ext cx="10870033" cy="3580467"/>
          </a:xfrm>
          <a:prstGeom prst="rect">
            <a:avLst/>
          </a:prstGeom>
          <a:noFill/>
        </p:spPr>
        <p:txBody>
          <a:bodyPr wrap="square" rtlCol="0">
            <a:spAutoFit/>
          </a:bodyPr>
          <a:lstStyle/>
          <a:p>
            <a:pPr>
              <a:lnSpc>
                <a:spcPts val="3400"/>
              </a:lnSpc>
            </a:pPr>
            <a:r>
              <a:rPr lang="zh-CN" altLang="en-US" sz="2200" b="1" dirty="0">
                <a:solidFill>
                  <a:srgbClr val="2A85C3"/>
                </a:solidFill>
                <a:latin typeface="Times New Roman" panose="02020603050405020304" pitchFamily="18" charset="0"/>
                <a:cs typeface="Times New Roman" panose="02020603050405020304" pitchFamily="18" charset="0"/>
              </a:rPr>
              <a:t>知识</a:t>
            </a:r>
            <a:r>
              <a:rPr lang="zh-CN" altLang="en-US" sz="2200" b="1" dirty="0" smtClean="0">
                <a:solidFill>
                  <a:srgbClr val="2A85C3"/>
                </a:solidFill>
                <a:latin typeface="Times New Roman" panose="02020603050405020304" pitchFamily="18" charset="0"/>
                <a:cs typeface="Times New Roman" panose="02020603050405020304" pitchFamily="18" charset="0"/>
              </a:rPr>
              <a:t>点 </a:t>
            </a:r>
            <a:r>
              <a:rPr lang="en-US" altLang="zh-CN" sz="2200" b="1" dirty="0" smtClean="0">
                <a:solidFill>
                  <a:srgbClr val="2A85C3"/>
                </a:solidFill>
                <a:latin typeface="Times New Roman" panose="02020603050405020304" pitchFamily="18" charset="0"/>
                <a:cs typeface="Times New Roman" panose="02020603050405020304" pitchFamily="18" charset="0"/>
              </a:rPr>
              <a:t>8    </a:t>
            </a:r>
            <a:r>
              <a:rPr lang="zh-CN" altLang="en-US" sz="2200" b="1" dirty="0" smtClean="0">
                <a:solidFill>
                  <a:srgbClr val="2A85C3"/>
                </a:solidFill>
                <a:latin typeface="Times New Roman" panose="02020603050405020304" pitchFamily="18" charset="0"/>
                <a:cs typeface="Times New Roman" panose="02020603050405020304" pitchFamily="18" charset="0"/>
              </a:rPr>
              <a:t>辨析 </a:t>
            </a:r>
            <a:r>
              <a:rPr lang="en-US" altLang="zh-CN" sz="2200" b="1" dirty="0" smtClean="0">
                <a:solidFill>
                  <a:srgbClr val="2A85C3"/>
                </a:solidFill>
                <a:latin typeface="Times New Roman" panose="02020603050405020304" pitchFamily="18" charset="0"/>
                <a:cs typeface="Times New Roman" panose="02020603050405020304" pitchFamily="18" charset="0"/>
              </a:rPr>
              <a:t>die </a:t>
            </a:r>
            <a:r>
              <a:rPr lang="zh-CN" altLang="en-US" sz="2200" b="1" dirty="0" smtClean="0">
                <a:solidFill>
                  <a:srgbClr val="2A85C3"/>
                </a:solidFill>
                <a:latin typeface="Times New Roman" panose="02020603050405020304" pitchFamily="18" charset="0"/>
                <a:cs typeface="Times New Roman" panose="02020603050405020304" pitchFamily="18" charset="0"/>
              </a:rPr>
              <a:t>相关</a:t>
            </a:r>
            <a:r>
              <a:rPr lang="zh-CN" altLang="en-US" sz="2200" b="1" dirty="0">
                <a:solidFill>
                  <a:srgbClr val="2A85C3"/>
                </a:solidFill>
                <a:latin typeface="Times New Roman" panose="02020603050405020304" pitchFamily="18" charset="0"/>
                <a:cs typeface="Times New Roman" panose="02020603050405020304" pitchFamily="18" charset="0"/>
              </a:rPr>
              <a:t>的短语（</a:t>
            </a:r>
            <a:r>
              <a:rPr lang="en-US" altLang="zh-CN" sz="2200" b="1" dirty="0">
                <a:solidFill>
                  <a:srgbClr val="2A85C3"/>
                </a:solidFill>
                <a:latin typeface="Times New Roman" panose="02020603050405020304" pitchFamily="18" charset="0"/>
                <a:cs typeface="Times New Roman" panose="02020603050405020304" pitchFamily="18" charset="0"/>
              </a:rPr>
              <a:t>Unit 4</a:t>
            </a:r>
            <a:r>
              <a:rPr lang="zh-CN" altLang="en-US" sz="2200" b="1" dirty="0">
                <a:solidFill>
                  <a:srgbClr val="2A85C3"/>
                </a:solidFill>
                <a:latin typeface="Times New Roman" panose="02020603050405020304" pitchFamily="18" charset="0"/>
                <a:cs typeface="Times New Roman" panose="02020603050405020304" pitchFamily="18" charset="0"/>
              </a:rPr>
              <a:t>）</a:t>
            </a:r>
          </a:p>
          <a:p>
            <a:pPr>
              <a:lnSpc>
                <a:spcPts val="3400"/>
              </a:lnSpc>
            </a:pPr>
            <a:r>
              <a:rPr lang="en-US" altLang="zh-CN" sz="2200" b="1" dirty="0" smtClean="0">
                <a:latin typeface="Times New Roman" panose="02020603050405020304" pitchFamily="18" charset="0"/>
                <a:cs typeface="Times New Roman" panose="02020603050405020304" pitchFamily="18" charset="0"/>
              </a:rPr>
              <a:t>        1. die of </a:t>
            </a:r>
            <a:r>
              <a:rPr lang="zh-CN" altLang="en-US" sz="2200" b="1" dirty="0" smtClean="0">
                <a:latin typeface="Times New Roman" panose="02020603050405020304" pitchFamily="18" charset="0"/>
                <a:cs typeface="Times New Roman" panose="02020603050405020304" pitchFamily="18" charset="0"/>
              </a:rPr>
              <a:t>意</a:t>
            </a:r>
            <a:r>
              <a:rPr lang="zh-CN" altLang="en-US" sz="2200" b="1" dirty="0">
                <a:latin typeface="Times New Roman" panose="02020603050405020304" pitchFamily="18" charset="0"/>
                <a:cs typeface="Times New Roman" panose="02020603050405020304" pitchFamily="18" charset="0"/>
              </a:rPr>
              <a:t>为</a:t>
            </a:r>
            <a:r>
              <a:rPr lang="zh-CN" altLang="en-US" sz="2200" b="1" dirty="0">
                <a:latin typeface="+mn-ea"/>
                <a:cs typeface="Times New Roman" panose="02020603050405020304" pitchFamily="18" charset="0"/>
              </a:rPr>
              <a:t>“死于</a:t>
            </a:r>
            <a:r>
              <a:rPr lang="en-US" altLang="zh-CN" sz="2200" b="1" dirty="0">
                <a:latin typeface="+mn-ea"/>
                <a:cs typeface="Times New Roman" panose="02020603050405020304" pitchFamily="18" charset="0"/>
              </a:rPr>
              <a:t>……”</a:t>
            </a:r>
            <a:r>
              <a:rPr lang="zh-CN" altLang="en-US" sz="2200" b="1" dirty="0">
                <a:latin typeface="+mn-ea"/>
                <a:cs typeface="Times New Roman" panose="02020603050405020304" pitchFamily="18" charset="0"/>
              </a:rPr>
              <a:t>，</a:t>
            </a:r>
            <a:r>
              <a:rPr lang="zh-CN" altLang="en-US" sz="2200" b="1" dirty="0">
                <a:latin typeface="Times New Roman" panose="02020603050405020304" pitchFamily="18" charset="0"/>
                <a:cs typeface="Times New Roman" panose="02020603050405020304" pitchFamily="18" charset="0"/>
              </a:rPr>
              <a:t>死因主要是疾病、衰老等自身原因。例如：</a:t>
            </a:r>
          </a:p>
          <a:p>
            <a:pPr>
              <a:lnSpc>
                <a:spcPts val="3400"/>
              </a:lnSpc>
            </a:pPr>
            <a:r>
              <a:rPr lang="en-US" altLang="zh-CN" sz="2200" b="1" dirty="0" smtClean="0">
                <a:solidFill>
                  <a:srgbClr val="2A85C3"/>
                </a:solidFill>
                <a:latin typeface="Times New Roman" panose="02020603050405020304" pitchFamily="18" charset="0"/>
                <a:cs typeface="Times New Roman" panose="02020603050405020304" pitchFamily="18" charset="0"/>
              </a:rPr>
              <a:t>        400 </a:t>
            </a:r>
            <a:r>
              <a:rPr lang="en-US" altLang="zh-CN" sz="2200" b="1" dirty="0">
                <a:solidFill>
                  <a:srgbClr val="2A85C3"/>
                </a:solidFill>
                <a:latin typeface="Times New Roman" panose="02020603050405020304" pitchFamily="18" charset="0"/>
                <a:cs typeface="Times New Roman" panose="02020603050405020304" pitchFamily="18" charset="0"/>
              </a:rPr>
              <a:t>people a year die of this disease on average.</a:t>
            </a:r>
          </a:p>
          <a:p>
            <a:pPr>
              <a:lnSpc>
                <a:spcPts val="3400"/>
              </a:lnSpc>
            </a:pPr>
            <a:r>
              <a:rPr lang="en-US" altLang="zh-CN" sz="2200" b="1" dirty="0" smtClean="0">
                <a:solidFill>
                  <a:srgbClr val="2A85C3"/>
                </a:solidFill>
                <a:latin typeface="Times New Roman" panose="02020603050405020304" pitchFamily="18" charset="0"/>
                <a:cs typeface="Times New Roman" panose="02020603050405020304" pitchFamily="18" charset="0"/>
              </a:rPr>
              <a:t>        </a:t>
            </a:r>
            <a:r>
              <a:rPr lang="en-US" altLang="zh-CN" sz="2200" b="1" dirty="0" smtClean="0">
                <a:latin typeface="Times New Roman" panose="02020603050405020304" pitchFamily="18" charset="0"/>
                <a:cs typeface="Times New Roman" panose="02020603050405020304" pitchFamily="18" charset="0"/>
              </a:rPr>
              <a:t>2. die from </a:t>
            </a:r>
            <a:r>
              <a:rPr lang="zh-CN" altLang="en-US" sz="2200" b="1" dirty="0" smtClean="0">
                <a:latin typeface="Times New Roman" panose="02020603050405020304" pitchFamily="18" charset="0"/>
                <a:cs typeface="Times New Roman" panose="02020603050405020304" pitchFamily="18" charset="0"/>
              </a:rPr>
              <a:t>意</a:t>
            </a:r>
            <a:r>
              <a:rPr lang="zh-CN" altLang="en-US" sz="2200" b="1" dirty="0">
                <a:latin typeface="Times New Roman" panose="02020603050405020304" pitchFamily="18" charset="0"/>
                <a:cs typeface="Times New Roman" panose="02020603050405020304" pitchFamily="18" charset="0"/>
              </a:rPr>
              <a:t>为</a:t>
            </a:r>
            <a:r>
              <a:rPr lang="zh-CN" altLang="en-US" sz="2200" b="1" dirty="0">
                <a:latin typeface="+mn-ea"/>
                <a:cs typeface="Times New Roman" panose="02020603050405020304" pitchFamily="18" charset="0"/>
              </a:rPr>
              <a:t>“死于</a:t>
            </a:r>
            <a:r>
              <a:rPr lang="en-US" altLang="zh-CN" sz="2200" b="1" dirty="0">
                <a:latin typeface="+mn-ea"/>
                <a:cs typeface="Times New Roman" panose="02020603050405020304" pitchFamily="18" charset="0"/>
              </a:rPr>
              <a:t>……”</a:t>
            </a:r>
            <a:r>
              <a:rPr lang="zh-CN" altLang="en-US" sz="2200" b="1" dirty="0">
                <a:latin typeface="+mn-ea"/>
                <a:cs typeface="Times New Roman" panose="02020603050405020304" pitchFamily="18" charset="0"/>
              </a:rPr>
              <a:t>，死因主要是事故、意外等外部的原因，如地震、交通事故等。例如：</a:t>
            </a:r>
          </a:p>
          <a:p>
            <a:pPr>
              <a:lnSpc>
                <a:spcPts val="3400"/>
              </a:lnSpc>
            </a:pPr>
            <a:r>
              <a:rPr lang="en-US" altLang="zh-CN" sz="2200" b="1" dirty="0" smtClean="0">
                <a:solidFill>
                  <a:srgbClr val="2A85C3"/>
                </a:solidFill>
                <a:latin typeface="Times New Roman" panose="02020603050405020304" pitchFamily="18" charset="0"/>
                <a:cs typeface="Times New Roman" panose="02020603050405020304" pitchFamily="18" charset="0"/>
              </a:rPr>
              <a:t>        Uncle </a:t>
            </a:r>
            <a:r>
              <a:rPr lang="en-US" altLang="zh-CN" sz="2200" b="1" dirty="0">
                <a:solidFill>
                  <a:srgbClr val="2A85C3"/>
                </a:solidFill>
                <a:latin typeface="Times New Roman" panose="02020603050405020304" pitchFamily="18" charset="0"/>
                <a:cs typeface="Times New Roman" panose="02020603050405020304" pitchFamily="18" charset="0"/>
              </a:rPr>
              <a:t>Lee died from the accident.</a:t>
            </a:r>
          </a:p>
          <a:p>
            <a:pPr>
              <a:lnSpc>
                <a:spcPts val="3400"/>
              </a:lnSpc>
            </a:pPr>
            <a:r>
              <a:rPr lang="en-US" altLang="zh-CN" sz="2200" b="1" dirty="0" smtClean="0">
                <a:latin typeface="Times New Roman" panose="02020603050405020304" pitchFamily="18" charset="0"/>
                <a:cs typeface="Times New Roman" panose="02020603050405020304" pitchFamily="18" charset="0"/>
              </a:rPr>
              <a:t>        3. die out </a:t>
            </a:r>
            <a:r>
              <a:rPr lang="zh-CN" altLang="en-US" sz="2200" b="1" dirty="0" smtClean="0">
                <a:latin typeface="Times New Roman" panose="02020603050405020304" pitchFamily="18" charset="0"/>
                <a:cs typeface="Times New Roman" panose="02020603050405020304" pitchFamily="18" charset="0"/>
              </a:rPr>
              <a:t>意</a:t>
            </a:r>
            <a:r>
              <a:rPr lang="zh-CN" altLang="en-US" sz="2200" b="1" dirty="0">
                <a:latin typeface="Times New Roman" panose="02020603050405020304" pitchFamily="18" charset="0"/>
                <a:cs typeface="Times New Roman" panose="02020603050405020304" pitchFamily="18" charset="0"/>
              </a:rPr>
              <a:t>为“渐渐消失”，指的是不复存在的消失、灭绝。例如：</a:t>
            </a:r>
          </a:p>
          <a:p>
            <a:pPr>
              <a:lnSpc>
                <a:spcPts val="3400"/>
              </a:lnSpc>
            </a:pPr>
            <a:r>
              <a:rPr lang="en-US" altLang="zh-CN" sz="2200" b="1" dirty="0" smtClean="0">
                <a:solidFill>
                  <a:srgbClr val="2A85C3"/>
                </a:solidFill>
                <a:latin typeface="Times New Roman" panose="02020603050405020304" pitchFamily="18" charset="0"/>
                <a:cs typeface="Times New Roman" panose="02020603050405020304" pitchFamily="18" charset="0"/>
              </a:rPr>
              <a:t>        Many </a:t>
            </a:r>
            <a:r>
              <a:rPr lang="en-US" altLang="zh-CN" sz="2200" b="1" dirty="0">
                <a:solidFill>
                  <a:srgbClr val="2A85C3"/>
                </a:solidFill>
                <a:latin typeface="Times New Roman" panose="02020603050405020304" pitchFamily="18" charset="0"/>
                <a:cs typeface="Times New Roman" panose="02020603050405020304" pitchFamily="18" charset="0"/>
              </a:rPr>
              <a:t>animals are dying out.</a:t>
            </a:r>
            <a:endParaRPr lang="en-US" altLang="zh-CN" sz="2200" b="1" dirty="0" smtClean="0">
              <a:solidFill>
                <a:srgbClr val="2A85C3"/>
              </a:solidFill>
              <a:latin typeface="Times New Roman" panose="02020603050405020304" pitchFamily="18" charset="0"/>
              <a:cs typeface="Times New Roman" panose="02020603050405020304" pitchFamily="18" charset="0"/>
            </a:endParaRPr>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9" name="文本框 8"/>
          <p:cNvSpPr txBox="1"/>
          <p:nvPr/>
        </p:nvSpPr>
        <p:spPr>
          <a:xfrm>
            <a:off x="11244315" y="6457890"/>
            <a:ext cx="770639" cy="400110"/>
          </a:xfrm>
          <a:prstGeom prst="rect">
            <a:avLst/>
          </a:prstGeom>
          <a:noFill/>
        </p:spPr>
        <p:txBody>
          <a:bodyPr wrap="square" rtlCol="0">
            <a:spAutoFit/>
          </a:bodyPr>
          <a:lstStyle/>
          <a:p>
            <a:r>
              <a:rPr lang="en-US" altLang="zh-CN" sz="2000" b="1" dirty="0" smtClean="0">
                <a:latin typeface="Times New Roman" panose="02020603050405020304" pitchFamily="18" charset="0"/>
                <a:cs typeface="Times New Roman" panose="02020603050405020304" pitchFamily="18" charset="0"/>
              </a:rPr>
              <a:t>· 17 </a:t>
            </a:r>
            <a:r>
              <a:rPr lang="en-US" altLang="zh-CN" sz="2000" b="1" dirty="0">
                <a:latin typeface="Times New Roman" panose="02020603050405020304" pitchFamily="18" charset="0"/>
                <a:cs typeface="Times New Roman" panose="02020603050405020304" pitchFamily="18" charset="0"/>
              </a:rPr>
              <a:t>·</a:t>
            </a:r>
            <a:endParaRPr lang="zh-CN" altLang="en-US" sz="2000" b="1" dirty="0">
              <a:latin typeface="Times New Roman" panose="02020603050405020304" pitchFamily="18" charset="0"/>
              <a:cs typeface="Times New Roman" panose="02020603050405020304" pitchFamily="18" charset="0"/>
            </a:endParaRPr>
          </a:p>
        </p:txBody>
      </p:sp>
      <p:sp>
        <p:nvSpPr>
          <p:cNvPr id="11" name="矩形 10"/>
          <p:cNvSpPr/>
          <p:nvPr/>
        </p:nvSpPr>
        <p:spPr>
          <a:xfrm>
            <a:off x="10616353" y="6055387"/>
            <a:ext cx="1255923" cy="319490"/>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latin typeface="楷体" panose="02010609060101010101" pitchFamily="49" charset="-122"/>
                <a:ea typeface="楷体" panose="02010609060101010101" pitchFamily="49" charset="-122"/>
                <a:hlinkClick r:id="rId4" action="ppaction://hlinksldjump"/>
              </a:rPr>
              <a:t>小试牛刀</a:t>
            </a:r>
            <a:endParaRPr lang="zh-CN" altLang="en-US" b="1" dirty="0">
              <a:solidFill>
                <a:schemeClr val="tx1"/>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154000606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7" name="文本框 6"/>
          <p:cNvSpPr txBox="1"/>
          <p:nvPr/>
        </p:nvSpPr>
        <p:spPr>
          <a:xfrm>
            <a:off x="532425" y="1576460"/>
            <a:ext cx="10870033" cy="2400657"/>
          </a:xfrm>
          <a:prstGeom prst="rect">
            <a:avLst/>
          </a:prstGeom>
          <a:noFill/>
        </p:spPr>
        <p:txBody>
          <a:bodyPr wrap="square" rtlCol="0">
            <a:spAutoFit/>
          </a:bodyPr>
          <a:lstStyle/>
          <a:p>
            <a:pPr>
              <a:lnSpc>
                <a:spcPts val="3600"/>
              </a:lnSpc>
            </a:pPr>
            <a:r>
              <a:rPr lang="zh-CN" altLang="en-US" sz="2200" b="1" dirty="0">
                <a:solidFill>
                  <a:srgbClr val="2A85C3"/>
                </a:solidFill>
                <a:latin typeface="Times New Roman" panose="02020603050405020304" pitchFamily="18" charset="0"/>
                <a:cs typeface="Times New Roman" panose="02020603050405020304" pitchFamily="18" charset="0"/>
              </a:rPr>
              <a:t>知识</a:t>
            </a:r>
            <a:r>
              <a:rPr lang="zh-CN" altLang="en-US" sz="2200" b="1" dirty="0" smtClean="0">
                <a:solidFill>
                  <a:srgbClr val="2A85C3"/>
                </a:solidFill>
                <a:latin typeface="Times New Roman" panose="02020603050405020304" pitchFamily="18" charset="0"/>
                <a:cs typeface="Times New Roman" panose="02020603050405020304" pitchFamily="18" charset="0"/>
              </a:rPr>
              <a:t>点 </a:t>
            </a:r>
            <a:r>
              <a:rPr lang="en-US" altLang="zh-CN" sz="2200" b="1" dirty="0" smtClean="0">
                <a:solidFill>
                  <a:srgbClr val="2A85C3"/>
                </a:solidFill>
                <a:latin typeface="Times New Roman" panose="02020603050405020304" pitchFamily="18" charset="0"/>
                <a:cs typeface="Times New Roman" panose="02020603050405020304" pitchFamily="18" charset="0"/>
              </a:rPr>
              <a:t>9    </a:t>
            </a:r>
            <a:r>
              <a:rPr lang="zh-CN" altLang="en-US" sz="2200" b="1" dirty="0" smtClean="0">
                <a:solidFill>
                  <a:srgbClr val="2A85C3"/>
                </a:solidFill>
                <a:latin typeface="Times New Roman" panose="02020603050405020304" pitchFamily="18" charset="0"/>
                <a:cs typeface="Times New Roman" panose="02020603050405020304" pitchFamily="18" charset="0"/>
              </a:rPr>
              <a:t>辨析</a:t>
            </a:r>
            <a:r>
              <a:rPr lang="zh-CN" altLang="en-US" sz="2200" b="1" dirty="0">
                <a:solidFill>
                  <a:srgbClr val="2A85C3"/>
                </a:solidFill>
                <a:latin typeface="Times New Roman" panose="02020603050405020304" pitchFamily="18" charset="0"/>
                <a:cs typeface="Times New Roman" panose="02020603050405020304" pitchFamily="18" charset="0"/>
              </a:rPr>
              <a:t>“</a:t>
            </a:r>
            <a:r>
              <a:rPr lang="en-US" altLang="zh-CN" sz="2200" b="1" dirty="0">
                <a:solidFill>
                  <a:srgbClr val="2A85C3"/>
                </a:solidFill>
                <a:latin typeface="Times New Roman" panose="02020603050405020304" pitchFamily="18" charset="0"/>
                <a:cs typeface="Times New Roman" panose="02020603050405020304" pitchFamily="18" charset="0"/>
              </a:rPr>
              <a:t>in </a:t>
            </a:r>
            <a:r>
              <a:rPr lang="en-US" altLang="zh-CN" sz="2200" b="1" dirty="0" smtClean="0">
                <a:solidFill>
                  <a:srgbClr val="2A85C3"/>
                </a:solidFill>
                <a:latin typeface="Times New Roman" panose="02020603050405020304" pitchFamily="18" charset="0"/>
                <a:cs typeface="Times New Roman" panose="02020603050405020304" pitchFamily="18" charset="0"/>
              </a:rPr>
              <a:t>one’s +</a:t>
            </a:r>
            <a:r>
              <a:rPr lang="zh-CN" altLang="en-US" sz="2200" b="1" dirty="0">
                <a:solidFill>
                  <a:srgbClr val="2A85C3"/>
                </a:solidFill>
                <a:latin typeface="Times New Roman" panose="02020603050405020304" pitchFamily="18" charset="0"/>
                <a:cs typeface="Times New Roman" panose="02020603050405020304" pitchFamily="18" charset="0"/>
              </a:rPr>
              <a:t>基数词复数”和“</a:t>
            </a:r>
            <a:r>
              <a:rPr lang="en-US" altLang="zh-CN" sz="2200" b="1" dirty="0">
                <a:solidFill>
                  <a:srgbClr val="2A85C3"/>
                </a:solidFill>
                <a:latin typeface="Times New Roman" panose="02020603050405020304" pitchFamily="18" charset="0"/>
                <a:cs typeface="Times New Roman" panose="02020603050405020304" pitchFamily="18" charset="0"/>
              </a:rPr>
              <a:t>in </a:t>
            </a:r>
            <a:r>
              <a:rPr lang="en-US" altLang="zh-CN" sz="2200" b="1" dirty="0" smtClean="0">
                <a:solidFill>
                  <a:srgbClr val="2A85C3"/>
                </a:solidFill>
                <a:latin typeface="Times New Roman" panose="02020603050405020304" pitchFamily="18" charset="0"/>
                <a:cs typeface="Times New Roman" panose="02020603050405020304" pitchFamily="18" charset="0"/>
              </a:rPr>
              <a:t>the +</a:t>
            </a:r>
            <a:r>
              <a:rPr lang="zh-CN" altLang="en-US" sz="2200" b="1" dirty="0" smtClean="0">
                <a:solidFill>
                  <a:srgbClr val="2A85C3"/>
                </a:solidFill>
                <a:latin typeface="Times New Roman" panose="02020603050405020304" pitchFamily="18" charset="0"/>
                <a:cs typeface="Times New Roman" panose="02020603050405020304" pitchFamily="18" charset="0"/>
              </a:rPr>
              <a:t>基</a:t>
            </a:r>
            <a:r>
              <a:rPr lang="zh-CN" altLang="en-US" sz="2200" b="1" dirty="0">
                <a:solidFill>
                  <a:srgbClr val="2A85C3"/>
                </a:solidFill>
                <a:latin typeface="Times New Roman" panose="02020603050405020304" pitchFamily="18" charset="0"/>
                <a:cs typeface="Times New Roman" panose="02020603050405020304" pitchFamily="18" charset="0"/>
              </a:rPr>
              <a:t>数词复数”（</a:t>
            </a:r>
            <a:r>
              <a:rPr lang="en-US" altLang="zh-CN" sz="2200" b="1" dirty="0">
                <a:solidFill>
                  <a:srgbClr val="2A85C3"/>
                </a:solidFill>
                <a:latin typeface="Times New Roman" panose="02020603050405020304" pitchFamily="18" charset="0"/>
                <a:cs typeface="Times New Roman" panose="02020603050405020304" pitchFamily="18" charset="0"/>
              </a:rPr>
              <a:t>Unit 4</a:t>
            </a:r>
            <a:r>
              <a:rPr lang="zh-CN" altLang="en-US" sz="2200" b="1" dirty="0">
                <a:solidFill>
                  <a:srgbClr val="2A85C3"/>
                </a:solidFill>
                <a:latin typeface="Times New Roman" panose="02020603050405020304" pitchFamily="18" charset="0"/>
                <a:cs typeface="Times New Roman" panose="02020603050405020304" pitchFamily="18" charset="0"/>
              </a:rPr>
              <a:t>）</a:t>
            </a:r>
          </a:p>
          <a:p>
            <a:pPr>
              <a:lnSpc>
                <a:spcPts val="3600"/>
              </a:lnSpc>
            </a:pPr>
            <a:r>
              <a:rPr lang="en-US" altLang="zh-CN" sz="2200" b="1" dirty="0" smtClean="0">
                <a:latin typeface="Times New Roman" panose="02020603050405020304" pitchFamily="18" charset="0"/>
                <a:cs typeface="Times New Roman" panose="02020603050405020304" pitchFamily="18" charset="0"/>
              </a:rPr>
              <a:t>        1</a:t>
            </a:r>
            <a:r>
              <a:rPr lang="en-US" altLang="zh-CN" sz="2200" b="1" dirty="0">
                <a:latin typeface="Times New Roman" panose="02020603050405020304" pitchFamily="18" charset="0"/>
                <a:cs typeface="Times New Roman" panose="02020603050405020304" pitchFamily="18" charset="0"/>
              </a:rPr>
              <a:t>.</a:t>
            </a:r>
            <a:r>
              <a:rPr lang="en-US" altLang="zh-CN" sz="2200" b="1" dirty="0">
                <a:latin typeface="+mn-ea"/>
                <a:cs typeface="Times New Roman" panose="02020603050405020304" pitchFamily="18" charset="0"/>
              </a:rPr>
              <a:t>“</a:t>
            </a:r>
            <a:r>
              <a:rPr lang="en-US" altLang="zh-CN" sz="2200" b="1" dirty="0">
                <a:latin typeface="Times New Roman" panose="02020603050405020304" pitchFamily="18" charset="0"/>
                <a:cs typeface="Times New Roman" panose="02020603050405020304" pitchFamily="18" charset="0"/>
              </a:rPr>
              <a:t>in </a:t>
            </a:r>
            <a:r>
              <a:rPr lang="en-US" altLang="zh-CN" sz="2200" b="1" dirty="0" smtClean="0">
                <a:latin typeface="Times New Roman" panose="02020603050405020304" pitchFamily="18" charset="0"/>
                <a:cs typeface="Times New Roman" panose="02020603050405020304" pitchFamily="18" charset="0"/>
              </a:rPr>
              <a:t>one’s +</a:t>
            </a:r>
            <a:r>
              <a:rPr lang="zh-CN" altLang="en-US" sz="2200" b="1" dirty="0">
                <a:latin typeface="Times New Roman" panose="02020603050405020304" pitchFamily="18" charset="0"/>
                <a:cs typeface="Times New Roman" panose="02020603050405020304" pitchFamily="18" charset="0"/>
              </a:rPr>
              <a:t>基数词复数”表示“某人年龄处于某段时间”。例如：</a:t>
            </a:r>
            <a:r>
              <a:rPr lang="en-US" altLang="zh-CN" sz="2200" b="1" dirty="0">
                <a:latin typeface="Times New Roman" panose="02020603050405020304" pitchFamily="18" charset="0"/>
                <a:cs typeface="Times New Roman" panose="02020603050405020304" pitchFamily="18" charset="0"/>
              </a:rPr>
              <a:t>in my twenties</a:t>
            </a:r>
            <a:r>
              <a:rPr lang="en-US" altLang="zh-CN" sz="2200" b="1" dirty="0">
                <a:latin typeface="+mn-ea"/>
                <a:cs typeface="Times New Roman" panose="02020603050405020304" pitchFamily="18" charset="0"/>
              </a:rPr>
              <a:t>“</a:t>
            </a:r>
            <a:r>
              <a:rPr lang="zh-CN" altLang="en-US" sz="2200" b="1" dirty="0">
                <a:latin typeface="Times New Roman" panose="02020603050405020304" pitchFamily="18" charset="0"/>
                <a:cs typeface="Times New Roman" panose="02020603050405020304" pitchFamily="18" charset="0"/>
              </a:rPr>
              <a:t>在我二十多岁时”。</a:t>
            </a:r>
          </a:p>
          <a:p>
            <a:pPr>
              <a:lnSpc>
                <a:spcPts val="3600"/>
              </a:lnSpc>
            </a:pPr>
            <a:r>
              <a:rPr lang="en-US" altLang="zh-CN" sz="2200" b="1" dirty="0" smtClean="0">
                <a:latin typeface="Times New Roman" panose="02020603050405020304" pitchFamily="18" charset="0"/>
                <a:cs typeface="Times New Roman" panose="02020603050405020304" pitchFamily="18" charset="0"/>
              </a:rPr>
              <a:t>        2</a:t>
            </a:r>
            <a:r>
              <a:rPr lang="en-US" altLang="zh-CN" sz="2200" b="1" dirty="0">
                <a:latin typeface="Times New Roman" panose="02020603050405020304" pitchFamily="18" charset="0"/>
                <a:cs typeface="Times New Roman" panose="02020603050405020304" pitchFamily="18" charset="0"/>
              </a:rPr>
              <a:t>.</a:t>
            </a:r>
            <a:r>
              <a:rPr lang="en-US" altLang="zh-CN" sz="2200" b="1" dirty="0">
                <a:latin typeface="+mn-ea"/>
                <a:cs typeface="Times New Roman" panose="02020603050405020304" pitchFamily="18" charset="0"/>
              </a:rPr>
              <a:t>“</a:t>
            </a:r>
            <a:r>
              <a:rPr lang="en-US" altLang="zh-CN" sz="2200" b="1" dirty="0">
                <a:latin typeface="Times New Roman" panose="02020603050405020304" pitchFamily="18" charset="0"/>
                <a:cs typeface="Times New Roman" panose="02020603050405020304" pitchFamily="18" charset="0"/>
              </a:rPr>
              <a:t>in </a:t>
            </a:r>
            <a:r>
              <a:rPr lang="en-US" altLang="zh-CN" sz="2200" b="1" dirty="0" smtClean="0">
                <a:latin typeface="Times New Roman" panose="02020603050405020304" pitchFamily="18" charset="0"/>
                <a:cs typeface="Times New Roman" panose="02020603050405020304" pitchFamily="18" charset="0"/>
              </a:rPr>
              <a:t>the +</a:t>
            </a:r>
            <a:r>
              <a:rPr lang="zh-CN" altLang="en-US" sz="2200" b="1" dirty="0">
                <a:latin typeface="Times New Roman" panose="02020603050405020304" pitchFamily="18" charset="0"/>
                <a:cs typeface="Times New Roman" panose="02020603050405020304" pitchFamily="18" charset="0"/>
              </a:rPr>
              <a:t>基数词复数”表示“在某个年代”。例如：</a:t>
            </a:r>
            <a:r>
              <a:rPr lang="en-US" altLang="zh-CN" sz="2200" b="1" dirty="0">
                <a:latin typeface="Times New Roman" panose="02020603050405020304" pitchFamily="18" charset="0"/>
                <a:cs typeface="Times New Roman" panose="02020603050405020304" pitchFamily="18" charset="0"/>
              </a:rPr>
              <a:t>in the twenties</a:t>
            </a:r>
            <a:r>
              <a:rPr lang="en-US" altLang="zh-CN" sz="2200" b="1" dirty="0">
                <a:latin typeface="+mn-ea"/>
                <a:cs typeface="Times New Roman" panose="02020603050405020304" pitchFamily="18" charset="0"/>
              </a:rPr>
              <a:t>“</a:t>
            </a:r>
            <a:r>
              <a:rPr lang="zh-CN" altLang="en-US" sz="2200" b="1" dirty="0">
                <a:latin typeface="Times New Roman" panose="02020603050405020304" pitchFamily="18" charset="0"/>
                <a:cs typeface="Times New Roman" panose="02020603050405020304" pitchFamily="18" charset="0"/>
              </a:rPr>
              <a:t>在</a:t>
            </a:r>
            <a:r>
              <a:rPr lang="en-US" altLang="zh-CN" sz="2200" b="1" dirty="0">
                <a:latin typeface="Times New Roman" panose="02020603050405020304" pitchFamily="18" charset="0"/>
                <a:cs typeface="Times New Roman" panose="02020603050405020304" pitchFamily="18" charset="0"/>
              </a:rPr>
              <a:t>20</a:t>
            </a:r>
            <a:r>
              <a:rPr lang="zh-CN" altLang="en-US" sz="2200" b="1" dirty="0">
                <a:latin typeface="Times New Roman" panose="02020603050405020304" pitchFamily="18" charset="0"/>
                <a:cs typeface="Times New Roman" panose="02020603050405020304" pitchFamily="18" charset="0"/>
              </a:rPr>
              <a:t>年代”。</a:t>
            </a:r>
            <a:endParaRPr lang="en-US" altLang="zh-CN" sz="2200" b="1" dirty="0" smtClean="0">
              <a:latin typeface="Times New Roman" panose="02020603050405020304" pitchFamily="18" charset="0"/>
              <a:cs typeface="Times New Roman" panose="02020603050405020304" pitchFamily="18" charset="0"/>
            </a:endParaRPr>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9" name="文本框 8"/>
          <p:cNvSpPr txBox="1"/>
          <p:nvPr/>
        </p:nvSpPr>
        <p:spPr>
          <a:xfrm>
            <a:off x="11244315" y="6457890"/>
            <a:ext cx="770639" cy="400110"/>
          </a:xfrm>
          <a:prstGeom prst="rect">
            <a:avLst/>
          </a:prstGeom>
          <a:noFill/>
        </p:spPr>
        <p:txBody>
          <a:bodyPr wrap="square" rtlCol="0">
            <a:spAutoFit/>
          </a:bodyPr>
          <a:lstStyle/>
          <a:p>
            <a:r>
              <a:rPr lang="en-US" altLang="zh-CN" sz="2000" b="1" dirty="0" smtClean="0">
                <a:latin typeface="Times New Roman" panose="02020603050405020304" pitchFamily="18" charset="0"/>
                <a:cs typeface="Times New Roman" panose="02020603050405020304" pitchFamily="18" charset="0"/>
              </a:rPr>
              <a:t>· 18 </a:t>
            </a:r>
            <a:r>
              <a:rPr lang="en-US" altLang="zh-CN" sz="2000" b="1" dirty="0">
                <a:latin typeface="Times New Roman" panose="02020603050405020304" pitchFamily="18" charset="0"/>
                <a:cs typeface="Times New Roman" panose="02020603050405020304" pitchFamily="18" charset="0"/>
              </a:rPr>
              <a:t>·</a:t>
            </a:r>
            <a:endParaRPr lang="zh-CN" altLang="en-US" sz="2000" b="1" dirty="0">
              <a:latin typeface="Times New Roman" panose="02020603050405020304" pitchFamily="18" charset="0"/>
              <a:cs typeface="Times New Roman" panose="02020603050405020304" pitchFamily="18" charset="0"/>
            </a:endParaRPr>
          </a:p>
        </p:txBody>
      </p:sp>
      <p:sp>
        <p:nvSpPr>
          <p:cNvPr id="13" name="矩形 12"/>
          <p:cNvSpPr/>
          <p:nvPr/>
        </p:nvSpPr>
        <p:spPr>
          <a:xfrm>
            <a:off x="10616353" y="6055387"/>
            <a:ext cx="1255923" cy="319490"/>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latin typeface="楷体" panose="02010609060101010101" pitchFamily="49" charset="-122"/>
                <a:ea typeface="楷体" panose="02010609060101010101" pitchFamily="49" charset="-122"/>
                <a:hlinkClick r:id="rId4" action="ppaction://hlinksldjump"/>
              </a:rPr>
              <a:t>小试牛刀</a:t>
            </a:r>
            <a:endParaRPr lang="zh-CN" altLang="en-US" b="1" dirty="0">
              <a:solidFill>
                <a:schemeClr val="tx1"/>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86628484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1588168" y="2425564"/>
            <a:ext cx="779646" cy="789272"/>
          </a:xfrm>
          <a:prstGeom prst="ellipse">
            <a:avLst/>
          </a:prstGeom>
          <a:solidFill>
            <a:srgbClr val="2D9BDC"/>
          </a:solidFill>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771047" y="2477784"/>
            <a:ext cx="471638" cy="646331"/>
          </a:xfrm>
          <a:prstGeom prst="rect">
            <a:avLst/>
          </a:prstGeom>
          <a:noFill/>
        </p:spPr>
        <p:txBody>
          <a:bodyPr wrap="square" rtlCol="0">
            <a:spAutoFit/>
          </a:bodyPr>
          <a:lstStyle/>
          <a:p>
            <a:r>
              <a:rPr lang="en-US" altLang="zh-CN" sz="3600" dirty="0">
                <a:solidFill>
                  <a:schemeClr val="bg1"/>
                </a:solidFill>
              </a:rPr>
              <a:t>1</a:t>
            </a:r>
            <a:endParaRPr lang="zh-CN" altLang="en-US" sz="3600" dirty="0">
              <a:solidFill>
                <a:schemeClr val="bg1"/>
              </a:solidFill>
            </a:endParaRPr>
          </a:p>
        </p:txBody>
      </p:sp>
      <p:sp>
        <p:nvSpPr>
          <p:cNvPr id="8" name="文本框 7"/>
          <p:cNvSpPr txBox="1"/>
          <p:nvPr/>
        </p:nvSpPr>
        <p:spPr>
          <a:xfrm>
            <a:off x="2550693" y="2477783"/>
            <a:ext cx="3388092" cy="646331"/>
          </a:xfrm>
          <a:prstGeom prst="rect">
            <a:avLst/>
          </a:prstGeom>
          <a:noFill/>
        </p:spPr>
        <p:txBody>
          <a:bodyPr wrap="square" rtlCol="0">
            <a:spAutoFit/>
          </a:bodyPr>
          <a:lstStyle/>
          <a:p>
            <a:r>
              <a:rPr lang="zh-CN" altLang="en-US" sz="3600" dirty="0" smtClean="0">
                <a:latin typeface="黑体" panose="02010609060101010101" pitchFamily="49" charset="-122"/>
                <a:ea typeface="黑体" panose="02010609060101010101" pitchFamily="49" charset="-122"/>
                <a:hlinkClick r:id="rId2" action="ppaction://hlinksldjump"/>
              </a:rPr>
              <a:t>核心知识导览</a:t>
            </a:r>
            <a:endParaRPr lang="zh-CN" altLang="en-US" sz="3600" dirty="0">
              <a:latin typeface="黑体" panose="02010609060101010101" pitchFamily="49" charset="-122"/>
              <a:ea typeface="黑体" panose="02010609060101010101" pitchFamily="49" charset="-122"/>
            </a:endParaRPr>
          </a:p>
        </p:txBody>
      </p:sp>
      <p:sp>
        <p:nvSpPr>
          <p:cNvPr id="9" name="椭圆 8"/>
          <p:cNvSpPr/>
          <p:nvPr/>
        </p:nvSpPr>
        <p:spPr>
          <a:xfrm>
            <a:off x="1588168" y="3651258"/>
            <a:ext cx="779646" cy="789272"/>
          </a:xfrm>
          <a:prstGeom prst="ellipse">
            <a:avLst/>
          </a:prstGeom>
          <a:solidFill>
            <a:srgbClr val="2D9BDC"/>
          </a:solidFill>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771047" y="3703478"/>
            <a:ext cx="471638" cy="646331"/>
          </a:xfrm>
          <a:prstGeom prst="rect">
            <a:avLst/>
          </a:prstGeom>
          <a:noFill/>
        </p:spPr>
        <p:txBody>
          <a:bodyPr wrap="square" rtlCol="0">
            <a:spAutoFit/>
          </a:bodyPr>
          <a:lstStyle/>
          <a:p>
            <a:r>
              <a:rPr lang="en-US" altLang="zh-CN" sz="3600" dirty="0" smtClean="0">
                <a:solidFill>
                  <a:schemeClr val="bg1"/>
                </a:solidFill>
              </a:rPr>
              <a:t>2</a:t>
            </a:r>
            <a:endParaRPr lang="zh-CN" altLang="en-US" sz="3600" dirty="0">
              <a:solidFill>
                <a:schemeClr val="bg1"/>
              </a:solidFill>
            </a:endParaRPr>
          </a:p>
        </p:txBody>
      </p:sp>
      <p:sp>
        <p:nvSpPr>
          <p:cNvPr id="11" name="文本框 10"/>
          <p:cNvSpPr txBox="1"/>
          <p:nvPr/>
        </p:nvSpPr>
        <p:spPr>
          <a:xfrm>
            <a:off x="2550693" y="3703477"/>
            <a:ext cx="3388092" cy="646331"/>
          </a:xfrm>
          <a:prstGeom prst="rect">
            <a:avLst/>
          </a:prstGeom>
          <a:noFill/>
        </p:spPr>
        <p:txBody>
          <a:bodyPr wrap="square" rtlCol="0">
            <a:spAutoFit/>
          </a:bodyPr>
          <a:lstStyle/>
          <a:p>
            <a:r>
              <a:rPr lang="zh-CN" altLang="en-US" sz="3600" dirty="0" smtClean="0">
                <a:latin typeface="黑体" panose="02010609060101010101" pitchFamily="49" charset="-122"/>
                <a:ea typeface="黑体" panose="02010609060101010101" pitchFamily="49" charset="-122"/>
                <a:hlinkClick r:id="rId3" action="ppaction://hlinksldjump"/>
              </a:rPr>
              <a:t>重点指导航标</a:t>
            </a:r>
            <a:endParaRPr lang="zh-CN" altLang="en-US" sz="3600" dirty="0">
              <a:latin typeface="黑体" panose="02010609060101010101" pitchFamily="49" charset="-122"/>
              <a:ea typeface="黑体" panose="02010609060101010101" pitchFamily="49" charset="-122"/>
            </a:endParaRPr>
          </a:p>
        </p:txBody>
      </p:sp>
      <p:sp>
        <p:nvSpPr>
          <p:cNvPr id="12" name="椭圆 11"/>
          <p:cNvSpPr/>
          <p:nvPr/>
        </p:nvSpPr>
        <p:spPr>
          <a:xfrm>
            <a:off x="6870834" y="2425564"/>
            <a:ext cx="779646" cy="789272"/>
          </a:xfrm>
          <a:prstGeom prst="ellipse">
            <a:avLst/>
          </a:prstGeom>
          <a:solidFill>
            <a:srgbClr val="2D9BDC"/>
          </a:solidFill>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7053713" y="2477784"/>
            <a:ext cx="471638" cy="646331"/>
          </a:xfrm>
          <a:prstGeom prst="rect">
            <a:avLst/>
          </a:prstGeom>
          <a:noFill/>
        </p:spPr>
        <p:txBody>
          <a:bodyPr wrap="square" rtlCol="0">
            <a:spAutoFit/>
          </a:bodyPr>
          <a:lstStyle/>
          <a:p>
            <a:r>
              <a:rPr lang="en-US" altLang="zh-CN" sz="3600" dirty="0" smtClean="0">
                <a:solidFill>
                  <a:schemeClr val="bg1"/>
                </a:solidFill>
              </a:rPr>
              <a:t>3</a:t>
            </a:r>
            <a:endParaRPr lang="zh-CN" altLang="en-US" sz="3600" dirty="0">
              <a:solidFill>
                <a:schemeClr val="bg1"/>
              </a:solidFill>
            </a:endParaRPr>
          </a:p>
        </p:txBody>
      </p:sp>
      <p:sp>
        <p:nvSpPr>
          <p:cNvPr id="14" name="文本框 13"/>
          <p:cNvSpPr txBox="1"/>
          <p:nvPr/>
        </p:nvSpPr>
        <p:spPr>
          <a:xfrm>
            <a:off x="7833359" y="2477783"/>
            <a:ext cx="3388092" cy="646331"/>
          </a:xfrm>
          <a:prstGeom prst="rect">
            <a:avLst/>
          </a:prstGeom>
          <a:noFill/>
        </p:spPr>
        <p:txBody>
          <a:bodyPr wrap="square" rtlCol="0">
            <a:spAutoFit/>
          </a:bodyPr>
          <a:lstStyle/>
          <a:p>
            <a:r>
              <a:rPr lang="zh-CN" altLang="en-US" sz="3600" dirty="0" smtClean="0">
                <a:latin typeface="黑体" panose="02010609060101010101" pitchFamily="49" charset="-122"/>
                <a:ea typeface="黑体" panose="02010609060101010101" pitchFamily="49" charset="-122"/>
                <a:hlinkClick r:id="rId4" action="ppaction://hlinksldjump"/>
              </a:rPr>
              <a:t>必备知识精析</a:t>
            </a:r>
            <a:endParaRPr lang="zh-CN" altLang="en-US" sz="3600" dirty="0">
              <a:latin typeface="黑体" panose="02010609060101010101" pitchFamily="49" charset="-122"/>
              <a:ea typeface="黑体" panose="02010609060101010101" pitchFamily="49" charset="-122"/>
            </a:endParaRPr>
          </a:p>
        </p:txBody>
      </p:sp>
      <p:sp>
        <p:nvSpPr>
          <p:cNvPr id="15" name="椭圆 14"/>
          <p:cNvSpPr/>
          <p:nvPr/>
        </p:nvSpPr>
        <p:spPr>
          <a:xfrm>
            <a:off x="6870834" y="3651258"/>
            <a:ext cx="779646" cy="789272"/>
          </a:xfrm>
          <a:prstGeom prst="ellipse">
            <a:avLst/>
          </a:prstGeom>
          <a:solidFill>
            <a:srgbClr val="2D9BDC"/>
          </a:solidFill>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7053713" y="3703478"/>
            <a:ext cx="471638" cy="646331"/>
          </a:xfrm>
          <a:prstGeom prst="rect">
            <a:avLst/>
          </a:prstGeom>
          <a:noFill/>
        </p:spPr>
        <p:txBody>
          <a:bodyPr wrap="square" rtlCol="0">
            <a:spAutoFit/>
          </a:bodyPr>
          <a:lstStyle/>
          <a:p>
            <a:r>
              <a:rPr lang="en-US" altLang="zh-CN" sz="3600" dirty="0" smtClean="0">
                <a:solidFill>
                  <a:schemeClr val="bg1"/>
                </a:solidFill>
              </a:rPr>
              <a:t>4</a:t>
            </a:r>
            <a:endParaRPr lang="zh-CN" altLang="en-US" sz="3600" dirty="0">
              <a:solidFill>
                <a:schemeClr val="bg1"/>
              </a:solidFill>
            </a:endParaRPr>
          </a:p>
        </p:txBody>
      </p:sp>
      <p:sp>
        <p:nvSpPr>
          <p:cNvPr id="17" name="文本框 16"/>
          <p:cNvSpPr txBox="1"/>
          <p:nvPr/>
        </p:nvSpPr>
        <p:spPr>
          <a:xfrm>
            <a:off x="7833359" y="3703477"/>
            <a:ext cx="3388092" cy="646331"/>
          </a:xfrm>
          <a:prstGeom prst="rect">
            <a:avLst/>
          </a:prstGeom>
          <a:noFill/>
        </p:spPr>
        <p:txBody>
          <a:bodyPr wrap="square" rtlCol="0">
            <a:spAutoFit/>
          </a:bodyPr>
          <a:lstStyle/>
          <a:p>
            <a:r>
              <a:rPr lang="zh-CN" altLang="en-US" sz="3600" dirty="0" smtClean="0">
                <a:latin typeface="黑体" panose="02010609060101010101" pitchFamily="49" charset="-122"/>
                <a:ea typeface="黑体" panose="02010609060101010101" pitchFamily="49" charset="-122"/>
                <a:hlinkClick r:id="rId5" action="ppaction://hlinksldjump"/>
              </a:rPr>
              <a:t>核心素养提升</a:t>
            </a:r>
            <a:endParaRPr lang="zh-CN" altLang="en-US" sz="3600" dirty="0">
              <a:latin typeface="黑体" panose="02010609060101010101" pitchFamily="49" charset="-122"/>
              <a:ea typeface="黑体" panose="02010609060101010101" pitchFamily="49" charset="-122"/>
            </a:endParaRPr>
          </a:p>
        </p:txBody>
      </p:sp>
      <p:pic>
        <p:nvPicPr>
          <p:cNvPr id="22" name="图片 2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pic>
        <p:nvPicPr>
          <p:cNvPr id="20" name="图片 1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2" name="文本框 1"/>
          <p:cNvSpPr txBox="1"/>
          <p:nvPr/>
        </p:nvSpPr>
        <p:spPr>
          <a:xfrm>
            <a:off x="11244315" y="6457890"/>
            <a:ext cx="770639" cy="400110"/>
          </a:xfrm>
          <a:prstGeom prst="rect">
            <a:avLst/>
          </a:prstGeom>
          <a:noFill/>
        </p:spPr>
        <p:txBody>
          <a:bodyPr wrap="square" rtlCol="0">
            <a:spAutoFit/>
          </a:bodyPr>
          <a:lstStyle/>
          <a:p>
            <a:r>
              <a:rPr lang="en-US" altLang="zh-CN" sz="2000" b="1" dirty="0" smtClean="0">
                <a:latin typeface="Times New Roman" panose="02020603050405020304" pitchFamily="18" charset="0"/>
                <a:cs typeface="Times New Roman" panose="02020603050405020304" pitchFamily="18" charset="0"/>
              </a:rPr>
              <a:t>· 1 </a:t>
            </a:r>
            <a:r>
              <a:rPr lang="en-US" altLang="zh-CN" sz="2000" b="1" dirty="0">
                <a:latin typeface="Times New Roman" panose="02020603050405020304" pitchFamily="18" charset="0"/>
                <a:cs typeface="Times New Roman" panose="02020603050405020304" pitchFamily="18" charset="0"/>
              </a:rPr>
              <a:t>·</a:t>
            </a:r>
            <a:endParaRPr lang="zh-CN" altLang="en-US" sz="2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2934596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7" name="文本框 6"/>
          <p:cNvSpPr txBox="1"/>
          <p:nvPr/>
        </p:nvSpPr>
        <p:spPr>
          <a:xfrm>
            <a:off x="532425" y="1788216"/>
            <a:ext cx="10870033" cy="3785652"/>
          </a:xfrm>
          <a:prstGeom prst="rect">
            <a:avLst/>
          </a:prstGeom>
          <a:noFill/>
        </p:spPr>
        <p:txBody>
          <a:bodyPr wrap="square" rtlCol="0">
            <a:spAutoFit/>
          </a:bodyPr>
          <a:lstStyle/>
          <a:p>
            <a:pPr>
              <a:lnSpc>
                <a:spcPts val="3600"/>
              </a:lnSpc>
            </a:pPr>
            <a:r>
              <a:rPr lang="zh-CN" altLang="en-US" sz="2200" b="1" dirty="0">
                <a:solidFill>
                  <a:srgbClr val="2A85C3"/>
                </a:solidFill>
                <a:latin typeface="Times New Roman" panose="02020603050405020304" pitchFamily="18" charset="0"/>
                <a:cs typeface="Times New Roman" panose="02020603050405020304" pitchFamily="18" charset="0"/>
              </a:rPr>
              <a:t>知识</a:t>
            </a:r>
            <a:r>
              <a:rPr lang="zh-CN" altLang="en-US" sz="2200" b="1" dirty="0" smtClean="0">
                <a:solidFill>
                  <a:srgbClr val="2A85C3"/>
                </a:solidFill>
                <a:latin typeface="Times New Roman" panose="02020603050405020304" pitchFamily="18" charset="0"/>
                <a:cs typeface="Times New Roman" panose="02020603050405020304" pitchFamily="18" charset="0"/>
              </a:rPr>
              <a:t>点 </a:t>
            </a:r>
            <a:r>
              <a:rPr lang="en-US" altLang="zh-CN" sz="2200" b="1" dirty="0" smtClean="0">
                <a:solidFill>
                  <a:srgbClr val="2A85C3"/>
                </a:solidFill>
                <a:latin typeface="Times New Roman" panose="02020603050405020304" pitchFamily="18" charset="0"/>
                <a:cs typeface="Times New Roman" panose="02020603050405020304" pitchFamily="18" charset="0"/>
              </a:rPr>
              <a:t>10    </a:t>
            </a:r>
            <a:r>
              <a:rPr lang="zh-CN" altLang="en-US" sz="2200" b="1" dirty="0" smtClean="0">
                <a:solidFill>
                  <a:srgbClr val="2A85C3"/>
                </a:solidFill>
                <a:latin typeface="Times New Roman" panose="02020603050405020304" pitchFamily="18" charset="0"/>
                <a:cs typeface="Times New Roman" panose="02020603050405020304" pitchFamily="18" charset="0"/>
              </a:rPr>
              <a:t>时间</a:t>
            </a:r>
            <a:r>
              <a:rPr lang="zh-CN" altLang="en-US" sz="2200" b="1" dirty="0">
                <a:solidFill>
                  <a:srgbClr val="2A85C3"/>
                </a:solidFill>
                <a:latin typeface="Times New Roman" panose="02020603050405020304" pitchFamily="18" charset="0"/>
                <a:cs typeface="Times New Roman" panose="02020603050405020304" pitchFamily="18" charset="0"/>
              </a:rPr>
              <a:t>状语从句（</a:t>
            </a:r>
            <a:r>
              <a:rPr lang="en-US" altLang="zh-CN" sz="2200" b="1" dirty="0">
                <a:solidFill>
                  <a:srgbClr val="2A85C3"/>
                </a:solidFill>
                <a:latin typeface="Times New Roman" panose="02020603050405020304" pitchFamily="18" charset="0"/>
                <a:cs typeface="Times New Roman" panose="02020603050405020304" pitchFamily="18" charset="0"/>
              </a:rPr>
              <a:t>Unit 4</a:t>
            </a:r>
            <a:r>
              <a:rPr lang="zh-CN" altLang="en-US" sz="2200" b="1" dirty="0">
                <a:solidFill>
                  <a:srgbClr val="2A85C3"/>
                </a:solidFill>
                <a:latin typeface="Times New Roman" panose="02020603050405020304" pitchFamily="18" charset="0"/>
                <a:cs typeface="Times New Roman" panose="02020603050405020304" pitchFamily="18" charset="0"/>
              </a:rPr>
              <a:t>）</a:t>
            </a:r>
          </a:p>
          <a:p>
            <a:pPr>
              <a:lnSpc>
                <a:spcPts val="3600"/>
              </a:lnSpc>
            </a:pPr>
            <a:r>
              <a:rPr lang="en-US" altLang="zh-CN" sz="2200" b="1" dirty="0" smtClean="0">
                <a:latin typeface="Times New Roman" panose="02020603050405020304" pitchFamily="18" charset="0"/>
                <a:cs typeface="Times New Roman" panose="02020603050405020304" pitchFamily="18" charset="0"/>
              </a:rPr>
              <a:t>        1. </a:t>
            </a:r>
            <a:r>
              <a:rPr lang="zh-CN" altLang="en-US" sz="2200" b="1" dirty="0" smtClean="0">
                <a:latin typeface="Times New Roman" panose="02020603050405020304" pitchFamily="18" charset="0"/>
                <a:cs typeface="Times New Roman" panose="02020603050405020304" pitchFamily="18" charset="0"/>
              </a:rPr>
              <a:t>时间</a:t>
            </a:r>
            <a:r>
              <a:rPr lang="zh-CN" altLang="en-US" sz="2200" b="1" dirty="0">
                <a:latin typeface="Times New Roman" panose="02020603050405020304" pitchFamily="18" charset="0"/>
                <a:cs typeface="Times New Roman" panose="02020603050405020304" pitchFamily="18" charset="0"/>
              </a:rPr>
              <a:t>状语从句的引导词。</a:t>
            </a:r>
          </a:p>
          <a:p>
            <a:pPr>
              <a:lnSpc>
                <a:spcPts val="3600"/>
              </a:lnSpc>
            </a:pP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1</a:t>
            </a:r>
            <a:r>
              <a:rPr lang="zh-CN" altLang="en-US" sz="2200" b="1" dirty="0" smtClean="0">
                <a:latin typeface="Times New Roman" panose="02020603050405020304" pitchFamily="18" charset="0"/>
                <a:cs typeface="Times New Roman" panose="02020603050405020304" pitchFamily="18" charset="0"/>
              </a:rPr>
              <a:t>）</a:t>
            </a:r>
            <a:r>
              <a:rPr lang="en-US" altLang="zh-CN" sz="2200" b="1" dirty="0" smtClean="0">
                <a:latin typeface="Times New Roman" panose="02020603050405020304" pitchFamily="18" charset="0"/>
                <a:cs typeface="Times New Roman" panose="02020603050405020304" pitchFamily="18" charset="0"/>
              </a:rPr>
              <a:t>not…until… </a:t>
            </a:r>
            <a:r>
              <a:rPr lang="zh-CN" altLang="en-US" sz="2200" b="1" dirty="0" smtClean="0">
                <a:latin typeface="Times New Roman" panose="02020603050405020304" pitchFamily="18" charset="0"/>
                <a:cs typeface="Times New Roman" panose="02020603050405020304" pitchFamily="18" charset="0"/>
              </a:rPr>
              <a:t>意</a:t>
            </a:r>
            <a:r>
              <a:rPr lang="zh-CN" altLang="en-US" sz="2200" b="1" dirty="0">
                <a:latin typeface="Times New Roman" panose="02020603050405020304" pitchFamily="18" charset="0"/>
                <a:cs typeface="Times New Roman" panose="02020603050405020304" pitchFamily="18" charset="0"/>
              </a:rPr>
              <a:t>为</a:t>
            </a:r>
            <a:r>
              <a:rPr lang="zh-CN" altLang="en-US" sz="2200" b="1" dirty="0">
                <a:latin typeface="+mn-ea"/>
                <a:cs typeface="Times New Roman" panose="02020603050405020304" pitchFamily="18" charset="0"/>
              </a:rPr>
              <a:t>“直到</a:t>
            </a:r>
            <a:r>
              <a:rPr lang="en-US" altLang="zh-CN" sz="2200" b="1" dirty="0">
                <a:latin typeface="+mn-ea"/>
                <a:cs typeface="Times New Roman" panose="02020603050405020304" pitchFamily="18" charset="0"/>
              </a:rPr>
              <a:t>……</a:t>
            </a:r>
            <a:r>
              <a:rPr lang="zh-CN" altLang="en-US" sz="2200" b="1" dirty="0">
                <a:latin typeface="+mn-ea"/>
                <a:cs typeface="Times New Roman" panose="02020603050405020304" pitchFamily="18" charset="0"/>
              </a:rPr>
              <a:t>才</a:t>
            </a:r>
            <a:r>
              <a:rPr lang="en-US" altLang="zh-CN" sz="2200" b="1" dirty="0">
                <a:latin typeface="+mn-ea"/>
                <a:cs typeface="Times New Roman" panose="02020603050405020304" pitchFamily="18" charset="0"/>
              </a:rPr>
              <a:t>……”</a:t>
            </a:r>
            <a:r>
              <a:rPr lang="zh-CN" altLang="en-US" sz="2200" b="1" dirty="0">
                <a:latin typeface="+mn-ea"/>
                <a:cs typeface="Times New Roman" panose="02020603050405020304" pitchFamily="18" charset="0"/>
              </a:rPr>
              <a:t>，</a:t>
            </a:r>
            <a:r>
              <a:rPr lang="zh-CN" altLang="en-US" sz="2200" b="1" dirty="0">
                <a:latin typeface="Times New Roman" panose="02020603050405020304" pitchFamily="18" charset="0"/>
                <a:cs typeface="Times New Roman" panose="02020603050405020304" pitchFamily="18" charset="0"/>
              </a:rPr>
              <a:t>用于引导时间状语从句，从句不能用将来时。如果主句用一般将来时，则从句用一般现在时；如果主句是祈使句，则从句用一般现在时；如果主句用一般过去时，则从句时态与主句一致。</a:t>
            </a:r>
          </a:p>
          <a:p>
            <a:pPr>
              <a:lnSpc>
                <a:spcPts val="3600"/>
              </a:lnSpc>
            </a:pP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2</a:t>
            </a:r>
            <a:r>
              <a:rPr lang="zh-CN" altLang="en-US" sz="2200" b="1" dirty="0">
                <a:latin typeface="Times New Roman" panose="02020603050405020304" pitchFamily="18" charset="0"/>
                <a:cs typeface="Times New Roman" panose="02020603050405020304" pitchFamily="18" charset="0"/>
              </a:rPr>
              <a:t>）</a:t>
            </a:r>
            <a:r>
              <a:rPr lang="en-US" altLang="zh-CN" sz="2200" b="1" dirty="0">
                <a:latin typeface="Times New Roman" panose="02020603050405020304" pitchFamily="18" charset="0"/>
                <a:cs typeface="Times New Roman" panose="02020603050405020304" pitchFamily="18" charset="0"/>
              </a:rPr>
              <a:t>as soon </a:t>
            </a:r>
            <a:r>
              <a:rPr lang="en-US" altLang="zh-CN" sz="2200" b="1" dirty="0" smtClean="0">
                <a:latin typeface="Times New Roman" panose="02020603050405020304" pitchFamily="18" charset="0"/>
                <a:cs typeface="Times New Roman" panose="02020603050405020304" pitchFamily="18" charset="0"/>
              </a:rPr>
              <a:t>as </a:t>
            </a:r>
            <a:r>
              <a:rPr lang="zh-CN" altLang="en-US" sz="2200" b="1" dirty="0" smtClean="0">
                <a:latin typeface="Times New Roman" panose="02020603050405020304" pitchFamily="18" charset="0"/>
                <a:cs typeface="Times New Roman" panose="02020603050405020304" pitchFamily="18" charset="0"/>
              </a:rPr>
              <a:t>意</a:t>
            </a:r>
            <a:r>
              <a:rPr lang="zh-CN" altLang="en-US" sz="2200" b="1" dirty="0">
                <a:latin typeface="Times New Roman" panose="02020603050405020304" pitchFamily="18" charset="0"/>
                <a:cs typeface="Times New Roman" panose="02020603050405020304" pitchFamily="18" charset="0"/>
              </a:rPr>
              <a:t>为</a:t>
            </a:r>
            <a:r>
              <a:rPr lang="zh-CN" altLang="en-US" sz="2200" b="1" dirty="0">
                <a:latin typeface="+mn-ea"/>
                <a:cs typeface="Times New Roman" panose="02020603050405020304" pitchFamily="18" charset="0"/>
              </a:rPr>
              <a:t>“一</a:t>
            </a:r>
            <a:r>
              <a:rPr lang="en-US" altLang="zh-CN" sz="2200" b="1" dirty="0">
                <a:latin typeface="+mn-ea"/>
                <a:cs typeface="Times New Roman" panose="02020603050405020304" pitchFamily="18" charset="0"/>
              </a:rPr>
              <a:t>……</a:t>
            </a:r>
            <a:r>
              <a:rPr lang="zh-CN" altLang="en-US" sz="2200" b="1" dirty="0">
                <a:latin typeface="+mn-ea"/>
                <a:cs typeface="Times New Roman" panose="02020603050405020304" pitchFamily="18" charset="0"/>
              </a:rPr>
              <a:t>就</a:t>
            </a:r>
            <a:r>
              <a:rPr lang="en-US" altLang="zh-CN" sz="2200" b="1" dirty="0">
                <a:latin typeface="+mn-ea"/>
                <a:cs typeface="Times New Roman" panose="02020603050405020304" pitchFamily="18" charset="0"/>
              </a:rPr>
              <a:t>……”</a:t>
            </a:r>
            <a:r>
              <a:rPr lang="zh-CN" altLang="en-US" sz="2200" b="1" dirty="0">
                <a:latin typeface="+mn-ea"/>
                <a:cs typeface="Times New Roman" panose="02020603050405020304" pitchFamily="18" charset="0"/>
              </a:rPr>
              <a:t>，</a:t>
            </a:r>
            <a:r>
              <a:rPr lang="zh-CN" altLang="en-US" sz="2200" b="1" dirty="0">
                <a:latin typeface="Times New Roman" panose="02020603050405020304" pitchFamily="18" charset="0"/>
                <a:cs typeface="Times New Roman" panose="02020603050405020304" pitchFamily="18" charset="0"/>
              </a:rPr>
              <a:t>用于引导时间状语从句，从句不能用将来时。如果主句用一般将来时，则从句用一般现在时；如果主句是祈使句，则从句用一般现在时；如果主句用一般过去时，则从句时态与主句保持一致。</a:t>
            </a:r>
            <a:endParaRPr lang="en-US" altLang="zh-CN" sz="2200" b="1" dirty="0" smtClean="0">
              <a:latin typeface="+mn-ea"/>
              <a:cs typeface="Times New Roman" panose="02020603050405020304" pitchFamily="18" charset="0"/>
            </a:endParaRPr>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9" name="文本框 8"/>
          <p:cNvSpPr txBox="1"/>
          <p:nvPr/>
        </p:nvSpPr>
        <p:spPr>
          <a:xfrm>
            <a:off x="11244315" y="6457890"/>
            <a:ext cx="770639" cy="400110"/>
          </a:xfrm>
          <a:prstGeom prst="rect">
            <a:avLst/>
          </a:prstGeom>
          <a:noFill/>
        </p:spPr>
        <p:txBody>
          <a:bodyPr wrap="square" rtlCol="0">
            <a:spAutoFit/>
          </a:bodyPr>
          <a:lstStyle/>
          <a:p>
            <a:r>
              <a:rPr lang="en-US" altLang="zh-CN" sz="2000" b="1" dirty="0" smtClean="0">
                <a:latin typeface="Times New Roman" panose="02020603050405020304" pitchFamily="18" charset="0"/>
                <a:cs typeface="Times New Roman" panose="02020603050405020304" pitchFamily="18" charset="0"/>
              </a:rPr>
              <a:t>· 19 </a:t>
            </a:r>
            <a:r>
              <a:rPr lang="en-US" altLang="zh-CN" sz="2000" b="1" dirty="0">
                <a:latin typeface="Times New Roman" panose="02020603050405020304" pitchFamily="18" charset="0"/>
                <a:cs typeface="Times New Roman" panose="02020603050405020304" pitchFamily="18" charset="0"/>
              </a:rPr>
              <a:t>·</a:t>
            </a:r>
            <a:endParaRPr lang="zh-CN" altLang="en-US" sz="2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702279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7" name="文本框 6"/>
          <p:cNvSpPr txBox="1"/>
          <p:nvPr/>
        </p:nvSpPr>
        <p:spPr>
          <a:xfrm>
            <a:off x="532425" y="1788216"/>
            <a:ext cx="10870033" cy="2809615"/>
          </a:xfrm>
          <a:prstGeom prst="rect">
            <a:avLst/>
          </a:prstGeom>
          <a:noFill/>
        </p:spPr>
        <p:txBody>
          <a:bodyPr wrap="square" rtlCol="0">
            <a:spAutoFit/>
          </a:bodyPr>
          <a:lstStyle/>
          <a:p>
            <a:pPr>
              <a:lnSpc>
                <a:spcPts val="3600"/>
              </a:lnSpc>
            </a:pP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3</a:t>
            </a:r>
            <a:r>
              <a:rPr lang="zh-CN" altLang="en-US" sz="2200" b="1" dirty="0">
                <a:latin typeface="Times New Roman" panose="02020603050405020304" pitchFamily="18" charset="0"/>
                <a:cs typeface="Times New Roman" panose="02020603050405020304" pitchFamily="18" charset="0"/>
              </a:rPr>
              <a:t>）</a:t>
            </a:r>
            <a:r>
              <a:rPr lang="en-US" altLang="zh-CN" sz="2200" b="1" dirty="0" smtClean="0">
                <a:latin typeface="Times New Roman" panose="02020603050405020304" pitchFamily="18" charset="0"/>
                <a:cs typeface="Times New Roman" panose="02020603050405020304" pitchFamily="18" charset="0"/>
              </a:rPr>
              <a:t>while </a:t>
            </a:r>
            <a:r>
              <a:rPr lang="zh-CN" altLang="en-US" sz="2200" b="1" dirty="0" smtClean="0">
                <a:latin typeface="Times New Roman" panose="02020603050405020304" pitchFamily="18" charset="0"/>
                <a:cs typeface="Times New Roman" panose="02020603050405020304" pitchFamily="18" charset="0"/>
              </a:rPr>
              <a:t>意</a:t>
            </a:r>
            <a:r>
              <a:rPr lang="zh-CN" altLang="en-US" sz="2200" b="1" dirty="0">
                <a:latin typeface="Times New Roman" panose="02020603050405020304" pitchFamily="18" charset="0"/>
                <a:cs typeface="Times New Roman" panose="02020603050405020304" pitchFamily="18" charset="0"/>
              </a:rPr>
              <a:t>为</a:t>
            </a:r>
            <a:r>
              <a:rPr lang="zh-CN" altLang="en-US" sz="2200" b="1" dirty="0">
                <a:latin typeface="+mn-ea"/>
                <a:cs typeface="Times New Roman" panose="02020603050405020304" pitchFamily="18" charset="0"/>
              </a:rPr>
              <a:t>“在</a:t>
            </a:r>
            <a:r>
              <a:rPr lang="en-US" altLang="zh-CN" sz="2200" b="1" dirty="0">
                <a:latin typeface="+mn-ea"/>
                <a:cs typeface="Times New Roman" panose="02020603050405020304" pitchFamily="18" charset="0"/>
              </a:rPr>
              <a:t>……</a:t>
            </a:r>
            <a:r>
              <a:rPr lang="zh-CN" altLang="en-US" sz="2200" b="1" dirty="0">
                <a:latin typeface="+mn-ea"/>
                <a:cs typeface="Times New Roman" panose="02020603050405020304" pitchFamily="18" charset="0"/>
              </a:rPr>
              <a:t>期间”，</a:t>
            </a:r>
            <a:r>
              <a:rPr lang="zh-CN" altLang="en-US" sz="2200" b="1" dirty="0">
                <a:latin typeface="Times New Roman" panose="02020603050405020304" pitchFamily="18" charset="0"/>
                <a:cs typeface="Times New Roman" panose="02020603050405020304" pitchFamily="18" charset="0"/>
              </a:rPr>
              <a:t>表示主句动作发生在从句动作进行过程中。</a:t>
            </a:r>
          </a:p>
          <a:p>
            <a:pPr>
              <a:lnSpc>
                <a:spcPts val="3600"/>
              </a:lnSpc>
            </a:pPr>
            <a:r>
              <a:rPr lang="zh-CN" altLang="en-US" sz="2200" b="1" dirty="0" smtClean="0">
                <a:latin typeface="Times New Roman" panose="02020603050405020304" pitchFamily="18" charset="0"/>
                <a:cs typeface="Times New Roman" panose="02020603050405020304" pitchFamily="18" charset="0"/>
              </a:rPr>
              <a:t>        ① 当</a:t>
            </a:r>
            <a:r>
              <a:rPr lang="zh-CN" altLang="en-US" sz="2200" b="1" dirty="0">
                <a:latin typeface="Times New Roman" panose="02020603050405020304" pitchFamily="18" charset="0"/>
                <a:cs typeface="Times New Roman" panose="02020603050405020304" pitchFamily="18" charset="0"/>
              </a:rPr>
              <a:t>主句和从句主语一致，并且从句中有</a:t>
            </a:r>
            <a:r>
              <a:rPr lang="zh-CN" altLang="en-US" sz="2200" b="1" dirty="0" smtClean="0">
                <a:latin typeface="Times New Roman" panose="02020603050405020304" pitchFamily="18" charset="0"/>
                <a:cs typeface="Times New Roman" panose="02020603050405020304" pitchFamily="18" charset="0"/>
              </a:rPr>
              <a:t>助动词 </a:t>
            </a:r>
            <a:r>
              <a:rPr lang="en-US" altLang="zh-CN" sz="2200" b="1" dirty="0" smtClean="0">
                <a:latin typeface="Times New Roman" panose="02020603050405020304" pitchFamily="18" charset="0"/>
                <a:cs typeface="Times New Roman" panose="02020603050405020304" pitchFamily="18" charset="0"/>
              </a:rPr>
              <a:t>be </a:t>
            </a:r>
            <a:r>
              <a:rPr lang="zh-CN" altLang="en-US" sz="2200" b="1" dirty="0" smtClean="0">
                <a:latin typeface="Times New Roman" panose="02020603050405020304" pitchFamily="18" charset="0"/>
                <a:cs typeface="Times New Roman" panose="02020603050405020304" pitchFamily="18" charset="0"/>
              </a:rPr>
              <a:t>时</a:t>
            </a:r>
            <a:r>
              <a:rPr lang="zh-CN" altLang="en-US" sz="2200" b="1" dirty="0">
                <a:latin typeface="Times New Roman" panose="02020603050405020304" pitchFamily="18" charset="0"/>
                <a:cs typeface="Times New Roman" panose="02020603050405020304" pitchFamily="18" charset="0"/>
              </a:rPr>
              <a:t>，可省略主语和助动词</a:t>
            </a:r>
            <a:r>
              <a:rPr lang="en-US" altLang="zh-CN" sz="2200" b="1" dirty="0">
                <a:latin typeface="Times New Roman" panose="02020603050405020304" pitchFamily="18" charset="0"/>
                <a:cs typeface="Times New Roman" panose="02020603050405020304" pitchFamily="18" charset="0"/>
              </a:rPr>
              <a:t>be</a:t>
            </a:r>
            <a:r>
              <a:rPr lang="zh-CN" altLang="en-US" sz="2200" b="1" dirty="0">
                <a:latin typeface="Times New Roman" panose="02020603050405020304" pitchFamily="18" charset="0"/>
                <a:cs typeface="Times New Roman" panose="02020603050405020304" pitchFamily="18" charset="0"/>
              </a:rPr>
              <a:t>，</a:t>
            </a:r>
            <a:r>
              <a:rPr lang="zh-CN" altLang="en-US" sz="2200" b="1" dirty="0" smtClean="0">
                <a:latin typeface="Times New Roman" panose="02020603050405020304" pitchFamily="18" charset="0"/>
                <a:cs typeface="Times New Roman" panose="02020603050405020304" pitchFamily="18" charset="0"/>
              </a:rPr>
              <a:t>构成 </a:t>
            </a:r>
            <a:r>
              <a:rPr lang="en-US" altLang="zh-CN" sz="2200" b="1" dirty="0" smtClean="0">
                <a:latin typeface="Times New Roman" panose="02020603050405020304" pitchFamily="18" charset="0"/>
                <a:cs typeface="Times New Roman" panose="02020603050405020304" pitchFamily="18" charset="0"/>
              </a:rPr>
              <a:t>while doing </a:t>
            </a:r>
            <a:r>
              <a:rPr lang="zh-CN" altLang="en-US" sz="2200" b="1" dirty="0" smtClean="0">
                <a:latin typeface="Times New Roman" panose="02020603050405020304" pitchFamily="18" charset="0"/>
                <a:cs typeface="Times New Roman" panose="02020603050405020304" pitchFamily="18" charset="0"/>
              </a:rPr>
              <a:t>结构</a:t>
            </a:r>
            <a:r>
              <a:rPr lang="zh-CN" altLang="en-US" sz="2200" b="1" dirty="0">
                <a:latin typeface="Times New Roman" panose="02020603050405020304" pitchFamily="18" charset="0"/>
                <a:cs typeface="Times New Roman" panose="02020603050405020304" pitchFamily="18" charset="0"/>
              </a:rPr>
              <a:t>。 </a:t>
            </a:r>
            <a:r>
              <a:rPr lang="en-US" altLang="zh-CN" sz="2200" b="1" dirty="0" smtClean="0">
                <a:latin typeface="Times New Roman" panose="02020603050405020304" pitchFamily="18" charset="0"/>
                <a:cs typeface="Times New Roman" panose="02020603050405020304" pitchFamily="18" charset="0"/>
              </a:rPr>
              <a:t>While </a:t>
            </a:r>
            <a:r>
              <a:rPr lang="zh-CN" altLang="en-US" sz="2200" b="1" dirty="0" smtClean="0">
                <a:latin typeface="Times New Roman" panose="02020603050405020304" pitchFamily="18" charset="0"/>
                <a:cs typeface="Times New Roman" panose="02020603050405020304" pitchFamily="18" charset="0"/>
              </a:rPr>
              <a:t>还</a:t>
            </a:r>
            <a:r>
              <a:rPr lang="zh-CN" altLang="en-US" sz="2200" b="1" dirty="0">
                <a:latin typeface="Times New Roman" panose="02020603050405020304" pitchFamily="18" charset="0"/>
                <a:cs typeface="Times New Roman" panose="02020603050405020304" pitchFamily="18" charset="0"/>
              </a:rPr>
              <a:t>可表达</a:t>
            </a:r>
            <a:r>
              <a:rPr lang="zh-CN" altLang="en-US" sz="2200" b="1" dirty="0">
                <a:latin typeface="+mn-ea"/>
                <a:cs typeface="Times New Roman" panose="02020603050405020304" pitchFamily="18" charset="0"/>
              </a:rPr>
              <a:t>“与</a:t>
            </a:r>
            <a:r>
              <a:rPr lang="en-US" altLang="zh-CN" sz="2200" b="1" dirty="0">
                <a:latin typeface="+mn-ea"/>
                <a:cs typeface="Times New Roman" panose="02020603050405020304" pitchFamily="18" charset="0"/>
              </a:rPr>
              <a:t>……</a:t>
            </a:r>
            <a:r>
              <a:rPr lang="zh-CN" altLang="en-US" sz="2200" b="1" dirty="0">
                <a:latin typeface="+mn-ea"/>
                <a:cs typeface="Times New Roman" panose="02020603050405020304" pitchFamily="18" charset="0"/>
              </a:rPr>
              <a:t>同时”，</a:t>
            </a:r>
            <a:r>
              <a:rPr lang="zh-CN" altLang="en-US" sz="2200" b="1" dirty="0">
                <a:latin typeface="Times New Roman" panose="02020603050405020304" pitchFamily="18" charset="0"/>
                <a:cs typeface="Times New Roman" panose="02020603050405020304" pitchFamily="18" charset="0"/>
              </a:rPr>
              <a:t>强调主句动作和从句动作是同时发生的。</a:t>
            </a:r>
          </a:p>
          <a:p>
            <a:pPr>
              <a:lnSpc>
                <a:spcPts val="3600"/>
              </a:lnSpc>
            </a:pPr>
            <a:r>
              <a:rPr lang="zh-CN" altLang="en-US" sz="2200" b="1" dirty="0" smtClean="0">
                <a:latin typeface="Times New Roman" panose="02020603050405020304" pitchFamily="18" charset="0"/>
                <a:cs typeface="Times New Roman" panose="02020603050405020304" pitchFamily="18" charset="0"/>
              </a:rPr>
              <a:t>        ② </a:t>
            </a:r>
            <a:r>
              <a:rPr lang="en-US" altLang="zh-CN" sz="2200" b="1" dirty="0" smtClean="0">
                <a:latin typeface="Times New Roman" panose="02020603050405020304" pitchFamily="18" charset="0"/>
                <a:cs typeface="Times New Roman" panose="02020603050405020304" pitchFamily="18" charset="0"/>
              </a:rPr>
              <a:t>while </a:t>
            </a:r>
            <a:r>
              <a:rPr lang="zh-CN" altLang="en-US" sz="2200" b="1" dirty="0" smtClean="0">
                <a:latin typeface="Times New Roman" panose="02020603050405020304" pitchFamily="18" charset="0"/>
                <a:cs typeface="Times New Roman" panose="02020603050405020304" pitchFamily="18" charset="0"/>
              </a:rPr>
              <a:t>引导</a:t>
            </a:r>
            <a:r>
              <a:rPr lang="zh-CN" altLang="en-US" sz="2200" b="1" dirty="0">
                <a:latin typeface="Times New Roman" panose="02020603050405020304" pitchFamily="18" charset="0"/>
                <a:cs typeface="Times New Roman" panose="02020603050405020304" pitchFamily="18" charset="0"/>
              </a:rPr>
              <a:t>的从句的谓语动词必须是延续性动词。</a:t>
            </a:r>
          </a:p>
          <a:p>
            <a:pPr>
              <a:lnSpc>
                <a:spcPts val="3600"/>
              </a:lnSpc>
            </a:pPr>
            <a:r>
              <a:rPr lang="en-US" altLang="zh-CN" sz="2200" b="1" dirty="0" smtClean="0">
                <a:latin typeface="Times New Roman" panose="02020603050405020304" pitchFamily="18" charset="0"/>
                <a:cs typeface="Times New Roman" panose="02020603050405020304" pitchFamily="18" charset="0"/>
              </a:rPr>
              <a:t>        2. </a:t>
            </a:r>
            <a:r>
              <a:rPr lang="zh-CN" altLang="en-US" sz="2200" b="1" dirty="0" smtClean="0">
                <a:latin typeface="Times New Roman" panose="02020603050405020304" pitchFamily="18" charset="0"/>
                <a:cs typeface="Times New Roman" panose="02020603050405020304" pitchFamily="18" charset="0"/>
              </a:rPr>
              <a:t>时间</a:t>
            </a:r>
            <a:r>
              <a:rPr lang="zh-CN" altLang="en-US" sz="2200" b="1" dirty="0">
                <a:latin typeface="Times New Roman" panose="02020603050405020304" pitchFamily="18" charset="0"/>
                <a:cs typeface="Times New Roman" panose="02020603050405020304" pitchFamily="18" charset="0"/>
              </a:rPr>
              <a:t>状语从句的用法（详</a:t>
            </a:r>
            <a:r>
              <a:rPr lang="zh-CN" altLang="en-US" sz="2200" b="1" dirty="0" smtClean="0">
                <a:latin typeface="Times New Roman" panose="02020603050405020304" pitchFamily="18" charset="0"/>
                <a:cs typeface="Times New Roman" panose="02020603050405020304" pitchFamily="18" charset="0"/>
              </a:rPr>
              <a:t>见“语法专项复习”部分）</a:t>
            </a:r>
            <a:r>
              <a:rPr lang="zh-CN" altLang="en-US" sz="2200" b="1" dirty="0">
                <a:latin typeface="Times New Roman" panose="02020603050405020304" pitchFamily="18" charset="0"/>
                <a:cs typeface="Times New Roman" panose="02020603050405020304" pitchFamily="18" charset="0"/>
              </a:rPr>
              <a:t>。</a:t>
            </a:r>
            <a:endParaRPr lang="en-US" altLang="zh-CN" sz="2200" b="1" dirty="0" smtClean="0">
              <a:latin typeface="+mn-ea"/>
              <a:cs typeface="Times New Roman" panose="02020603050405020304" pitchFamily="18" charset="0"/>
            </a:endParaRPr>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9" name="文本框 8"/>
          <p:cNvSpPr txBox="1"/>
          <p:nvPr/>
        </p:nvSpPr>
        <p:spPr>
          <a:xfrm>
            <a:off x="11244315" y="6457890"/>
            <a:ext cx="770639" cy="400110"/>
          </a:xfrm>
          <a:prstGeom prst="rect">
            <a:avLst/>
          </a:prstGeom>
          <a:noFill/>
        </p:spPr>
        <p:txBody>
          <a:bodyPr wrap="square" rtlCol="0">
            <a:spAutoFit/>
          </a:bodyPr>
          <a:lstStyle/>
          <a:p>
            <a:r>
              <a:rPr lang="en-US" altLang="zh-CN" sz="2000" b="1" dirty="0" smtClean="0">
                <a:latin typeface="Times New Roman" panose="02020603050405020304" pitchFamily="18" charset="0"/>
                <a:cs typeface="Times New Roman" panose="02020603050405020304" pitchFamily="18" charset="0"/>
              </a:rPr>
              <a:t>· 20 </a:t>
            </a:r>
            <a:r>
              <a:rPr lang="en-US" altLang="zh-CN" sz="2000" b="1" dirty="0">
                <a:latin typeface="Times New Roman" panose="02020603050405020304" pitchFamily="18" charset="0"/>
                <a:cs typeface="Times New Roman" panose="02020603050405020304" pitchFamily="18" charset="0"/>
              </a:rPr>
              <a:t>·</a:t>
            </a:r>
            <a:endParaRPr lang="zh-CN" altLang="en-US" sz="2000" b="1" dirty="0">
              <a:latin typeface="Times New Roman" panose="02020603050405020304" pitchFamily="18" charset="0"/>
              <a:cs typeface="Times New Roman" panose="02020603050405020304" pitchFamily="18" charset="0"/>
            </a:endParaRPr>
          </a:p>
        </p:txBody>
      </p:sp>
      <p:sp>
        <p:nvSpPr>
          <p:cNvPr id="11" name="矩形 10"/>
          <p:cNvSpPr/>
          <p:nvPr/>
        </p:nvSpPr>
        <p:spPr>
          <a:xfrm>
            <a:off x="10616353" y="6055387"/>
            <a:ext cx="1255923" cy="319490"/>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latin typeface="楷体" panose="02010609060101010101" pitchFamily="49" charset="-122"/>
                <a:ea typeface="楷体" panose="02010609060101010101" pitchFamily="49" charset="-122"/>
                <a:hlinkClick r:id="rId4" action="ppaction://hlinksldjump"/>
              </a:rPr>
              <a:t>小试牛刀</a:t>
            </a:r>
            <a:endParaRPr lang="zh-CN" altLang="en-US" b="1" dirty="0">
              <a:solidFill>
                <a:schemeClr val="tx1"/>
              </a:solidFill>
              <a:latin typeface="楷体" panose="02010609060101010101" pitchFamily="49" charset="-122"/>
              <a:ea typeface="楷体" panose="02010609060101010101" pitchFamily="49" charset="-122"/>
            </a:endParaRPr>
          </a:p>
        </p:txBody>
      </p:sp>
      <p:sp>
        <p:nvSpPr>
          <p:cNvPr id="12" name="动作按钮: 后退或前一项 11">
            <a:hlinkClick r:id="rId5" action="ppaction://hlinksldjump" highlightClick="1"/>
          </p:cNvPr>
          <p:cNvSpPr/>
          <p:nvPr/>
        </p:nvSpPr>
        <p:spPr>
          <a:xfrm>
            <a:off x="11408652" y="5539692"/>
            <a:ext cx="403619" cy="416729"/>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1993559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7" name="文本框 6"/>
          <p:cNvSpPr txBox="1"/>
          <p:nvPr/>
        </p:nvSpPr>
        <p:spPr>
          <a:xfrm>
            <a:off x="577280" y="2208311"/>
            <a:ext cx="10963411" cy="4196020"/>
          </a:xfrm>
          <a:prstGeom prst="rect">
            <a:avLst/>
          </a:prstGeom>
          <a:noFill/>
        </p:spPr>
        <p:txBody>
          <a:bodyPr wrap="square" rtlCol="0">
            <a:spAutoFit/>
          </a:bodyPr>
          <a:lstStyle/>
          <a:p>
            <a:pPr>
              <a:lnSpc>
                <a:spcPts val="3200"/>
              </a:lnSpc>
            </a:pPr>
            <a:r>
              <a:rPr lang="zh-CN" altLang="en-US" sz="2200" b="1" dirty="0" smtClean="0">
                <a:latin typeface="华文中宋" panose="02010600040101010101" pitchFamily="2" charset="-122"/>
                <a:ea typeface="华文中宋" panose="02010600040101010101" pitchFamily="2" charset="-122"/>
              </a:rPr>
              <a:t>一、单项选择</a:t>
            </a:r>
            <a:endParaRPr lang="en-US" altLang="zh-CN" sz="2200" b="1" dirty="0" smtClean="0">
              <a:latin typeface="华文中宋" panose="02010600040101010101" pitchFamily="2" charset="-122"/>
              <a:ea typeface="华文中宋" panose="02010600040101010101" pitchFamily="2" charset="-122"/>
            </a:endParaRPr>
          </a:p>
          <a:p>
            <a:pPr>
              <a:lnSpc>
                <a:spcPts val="3200"/>
              </a:lnSpc>
            </a:pPr>
            <a:r>
              <a:rPr lang="en-US" altLang="zh-CN" sz="2200" b="1" dirty="0" smtClean="0">
                <a:latin typeface="Times New Roman" panose="02020603050405020304" pitchFamily="18" charset="0"/>
                <a:cs typeface="Times New Roman" panose="02020603050405020304" pitchFamily="18" charset="0"/>
              </a:rPr>
              <a:t>1. The </a:t>
            </a:r>
            <a:r>
              <a:rPr lang="en-US" altLang="zh-CN" sz="2200" b="1" dirty="0">
                <a:latin typeface="Times New Roman" panose="02020603050405020304" pitchFamily="18" charset="0"/>
                <a:cs typeface="Times New Roman" panose="02020603050405020304" pitchFamily="18" charset="0"/>
              </a:rPr>
              <a:t>old solider could  control himself at the moment</a:t>
            </a:r>
            <a:r>
              <a:rPr lang="en-US" altLang="zh-CN" sz="2200" b="1" dirty="0" smtClean="0">
                <a:latin typeface="Times New Roman" panose="02020603050405020304" pitchFamily="18" charset="0"/>
                <a:cs typeface="Times New Roman" panose="02020603050405020304" pitchFamily="18" charset="0"/>
              </a:rPr>
              <a:t>. That </a:t>
            </a:r>
            <a:r>
              <a:rPr lang="en-US" altLang="zh-CN" sz="2200" b="1" dirty="0">
                <a:latin typeface="Times New Roman" panose="02020603050405020304" pitchFamily="18" charset="0"/>
                <a:cs typeface="Times New Roman" panose="02020603050405020304" pitchFamily="18" charset="0"/>
              </a:rPr>
              <a:t>picture reminds him of </a:t>
            </a:r>
            <a:r>
              <a:rPr lang="en-US" altLang="zh-CN" sz="2200" b="1" dirty="0" smtClean="0">
                <a:latin typeface="Times New Roman" panose="02020603050405020304" pitchFamily="18" charset="0"/>
                <a:cs typeface="Times New Roman" panose="02020603050405020304" pitchFamily="18" charset="0"/>
              </a:rPr>
              <a:t>the</a:t>
            </a:r>
          </a:p>
          <a:p>
            <a:pPr>
              <a:lnSpc>
                <a:spcPts val="3200"/>
              </a:lnSpc>
            </a:pPr>
            <a:r>
              <a:rPr lang="en-US" altLang="zh-CN"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heroes in the war.</a:t>
            </a:r>
            <a:r>
              <a:rPr lang="zh-CN" altLang="en-US" sz="2200" b="1" dirty="0">
                <a:latin typeface="Times New Roman" panose="02020603050405020304" pitchFamily="18" charset="0"/>
                <a:cs typeface="Times New Roman" panose="02020603050405020304" pitchFamily="18" charset="0"/>
              </a:rPr>
              <a:t>（</a:t>
            </a:r>
            <a:r>
              <a:rPr lang="en-US" altLang="zh-CN" sz="2200" b="1" dirty="0">
                <a:latin typeface="Times New Roman" panose="02020603050405020304" pitchFamily="18" charset="0"/>
                <a:cs typeface="Times New Roman" panose="02020603050405020304" pitchFamily="18" charset="0"/>
              </a:rPr>
              <a:t>2020</a:t>
            </a:r>
            <a:r>
              <a:rPr lang="en-US" altLang="zh-CN" sz="2200" b="1" dirty="0">
                <a:latin typeface="+mn-ea"/>
                <a:cs typeface="Times New Roman" panose="02020603050405020304" pitchFamily="18" charset="0"/>
              </a:rPr>
              <a:t>·</a:t>
            </a:r>
            <a:r>
              <a:rPr lang="zh-CN" altLang="en-US" sz="2200" b="1" dirty="0">
                <a:latin typeface="Times New Roman" panose="02020603050405020304" pitchFamily="18" charset="0"/>
                <a:cs typeface="Times New Roman" panose="02020603050405020304" pitchFamily="18" charset="0"/>
              </a:rPr>
              <a:t>河池）</a:t>
            </a:r>
          </a:p>
          <a:p>
            <a:pPr>
              <a:lnSpc>
                <a:spcPts val="3200"/>
              </a:lnSpc>
            </a:pPr>
            <a:r>
              <a:rPr lang="en-US" altLang="zh-CN" sz="2200" b="1" dirty="0" smtClean="0">
                <a:latin typeface="Times New Roman" panose="02020603050405020304" pitchFamily="18" charset="0"/>
                <a:cs typeface="Times New Roman" panose="02020603050405020304" pitchFamily="18" charset="0"/>
              </a:rPr>
              <a:t>    A. nearly          B. hardly          C. slowly          D. really</a:t>
            </a:r>
            <a:endParaRPr lang="en-US" altLang="zh-CN" sz="2200" b="1" dirty="0">
              <a:latin typeface="Times New Roman" panose="02020603050405020304" pitchFamily="18" charset="0"/>
              <a:cs typeface="Times New Roman" panose="02020603050405020304" pitchFamily="18" charset="0"/>
            </a:endParaRPr>
          </a:p>
          <a:p>
            <a:pPr>
              <a:lnSpc>
                <a:spcPts val="3200"/>
              </a:lnSpc>
            </a:pPr>
            <a:r>
              <a:rPr lang="en-US" altLang="zh-CN" sz="2200" b="1" dirty="0" smtClean="0">
                <a:latin typeface="Times New Roman" panose="02020603050405020304" pitchFamily="18" charset="0"/>
                <a:cs typeface="Times New Roman" panose="02020603050405020304" pitchFamily="18" charset="0"/>
              </a:rPr>
              <a:t>2. The </a:t>
            </a:r>
            <a:r>
              <a:rPr lang="en-US" altLang="zh-CN" sz="2200" b="1" dirty="0">
                <a:latin typeface="Times New Roman" panose="02020603050405020304" pitchFamily="18" charset="0"/>
                <a:cs typeface="Times New Roman" panose="02020603050405020304" pitchFamily="18" charset="0"/>
              </a:rPr>
              <a:t>young men all shouted “Happy New Year” it was twelve o’clock.</a:t>
            </a:r>
            <a:r>
              <a:rPr lang="zh-CN" altLang="en-US" sz="2200" b="1" dirty="0">
                <a:latin typeface="Times New Roman" panose="02020603050405020304" pitchFamily="18" charset="0"/>
                <a:cs typeface="Times New Roman" panose="02020603050405020304" pitchFamily="18" charset="0"/>
              </a:rPr>
              <a:t>（</a:t>
            </a:r>
            <a:r>
              <a:rPr lang="en-US" altLang="zh-CN" sz="2200" b="1" dirty="0">
                <a:latin typeface="Times New Roman" panose="02020603050405020304" pitchFamily="18" charset="0"/>
                <a:cs typeface="Times New Roman" panose="02020603050405020304" pitchFamily="18" charset="0"/>
              </a:rPr>
              <a:t>2020</a:t>
            </a:r>
            <a:r>
              <a:rPr lang="en-US" altLang="zh-CN" sz="2200" b="1" dirty="0">
                <a:latin typeface="+mn-ea"/>
                <a:cs typeface="Times New Roman" panose="02020603050405020304" pitchFamily="18" charset="0"/>
              </a:rPr>
              <a:t>·</a:t>
            </a:r>
            <a:r>
              <a:rPr lang="zh-CN" altLang="en-US" sz="2200" b="1" dirty="0">
                <a:latin typeface="Times New Roman" panose="02020603050405020304" pitchFamily="18" charset="0"/>
                <a:cs typeface="Times New Roman" panose="02020603050405020304" pitchFamily="18" charset="0"/>
              </a:rPr>
              <a:t>桂林改编）</a:t>
            </a:r>
          </a:p>
          <a:p>
            <a:pPr>
              <a:lnSpc>
                <a:spcPts val="3200"/>
              </a:lnSpc>
            </a:pPr>
            <a:r>
              <a:rPr lang="en-US" altLang="zh-CN" sz="2200" b="1" dirty="0" smtClean="0">
                <a:latin typeface="Times New Roman" panose="02020603050405020304" pitchFamily="18" charset="0"/>
                <a:cs typeface="Times New Roman" panose="02020603050405020304" pitchFamily="18" charset="0"/>
              </a:rPr>
              <a:t>    A. after          B. as </a:t>
            </a:r>
            <a:r>
              <a:rPr lang="en-US" altLang="zh-CN" sz="2200" b="1" dirty="0">
                <a:latin typeface="Times New Roman" panose="02020603050405020304" pitchFamily="18" charset="0"/>
                <a:cs typeface="Times New Roman" panose="02020603050405020304" pitchFamily="18" charset="0"/>
              </a:rPr>
              <a:t>soon </a:t>
            </a:r>
            <a:r>
              <a:rPr lang="en-US" altLang="zh-CN" sz="2200" b="1" dirty="0" smtClean="0">
                <a:latin typeface="Times New Roman" panose="02020603050405020304" pitchFamily="18" charset="0"/>
                <a:cs typeface="Times New Roman" panose="02020603050405020304" pitchFamily="18" charset="0"/>
              </a:rPr>
              <a:t>as          C. if          D. before</a:t>
            </a:r>
            <a:endParaRPr lang="en-US" altLang="zh-CN" sz="2200" b="1" dirty="0">
              <a:latin typeface="Times New Roman" panose="02020603050405020304" pitchFamily="18" charset="0"/>
              <a:cs typeface="Times New Roman" panose="02020603050405020304" pitchFamily="18" charset="0"/>
            </a:endParaRPr>
          </a:p>
          <a:p>
            <a:pPr>
              <a:lnSpc>
                <a:spcPts val="3200"/>
              </a:lnSpc>
            </a:pPr>
            <a:r>
              <a:rPr lang="en-US" altLang="zh-CN" sz="2200" b="1" dirty="0" smtClean="0">
                <a:latin typeface="Times New Roman" panose="02020603050405020304" pitchFamily="18" charset="0"/>
                <a:cs typeface="Times New Roman" panose="02020603050405020304" pitchFamily="18" charset="0"/>
              </a:rPr>
              <a:t>3. —</a:t>
            </a:r>
            <a:r>
              <a:rPr lang="en-US" altLang="zh-CN" sz="2200" b="1" dirty="0">
                <a:latin typeface="Times New Roman" panose="02020603050405020304" pitchFamily="18" charset="0"/>
                <a:cs typeface="Times New Roman" panose="02020603050405020304" pitchFamily="18" charset="0"/>
              </a:rPr>
              <a:t>Are you </a:t>
            </a:r>
            <a:r>
              <a:rPr lang="en-US" altLang="zh-CN" sz="2200" b="1" dirty="0" smtClean="0">
                <a:latin typeface="Times New Roman" panose="02020603050405020304" pitchFamily="18" charset="0"/>
                <a:cs typeface="Times New Roman" panose="02020603050405020304" pitchFamily="18" charset="0"/>
              </a:rPr>
              <a:t>______ </a:t>
            </a:r>
            <a:r>
              <a:rPr lang="en-US" altLang="zh-CN" sz="2200" b="1" dirty="0">
                <a:latin typeface="Times New Roman" panose="02020603050405020304" pitchFamily="18" charset="0"/>
                <a:cs typeface="Times New Roman" panose="02020603050405020304" pitchFamily="18" charset="0"/>
              </a:rPr>
              <a:t>at the </a:t>
            </a:r>
            <a:r>
              <a:rPr lang="en-US" altLang="zh-CN" sz="2200" b="1" dirty="0" smtClean="0">
                <a:latin typeface="Times New Roman" panose="02020603050405020304" pitchFamily="18" charset="0"/>
                <a:cs typeface="Times New Roman" panose="02020603050405020304" pitchFamily="18" charset="0"/>
              </a:rPr>
              <a:t>news?</a:t>
            </a:r>
            <a:endParaRPr lang="en-US" altLang="zh-CN" sz="2200" b="1" dirty="0">
              <a:latin typeface="Times New Roman" panose="02020603050405020304" pitchFamily="18" charset="0"/>
              <a:cs typeface="Times New Roman" panose="02020603050405020304" pitchFamily="18" charset="0"/>
            </a:endParaRPr>
          </a:p>
          <a:p>
            <a:pPr>
              <a:lnSpc>
                <a:spcPts val="3200"/>
              </a:lnSpc>
            </a:pPr>
            <a:r>
              <a:rPr lang="en-US" altLang="zh-CN" sz="2200" b="1" dirty="0" smtClean="0">
                <a:latin typeface="Times New Roman" panose="02020603050405020304" pitchFamily="18" charset="0"/>
                <a:cs typeface="Times New Roman" panose="02020603050405020304" pitchFamily="18" charset="0"/>
              </a:rPr>
              <a:t>    —No, the </a:t>
            </a:r>
            <a:r>
              <a:rPr lang="en-US" altLang="zh-CN" sz="2200" b="1" dirty="0">
                <a:latin typeface="Times New Roman" panose="02020603050405020304" pitchFamily="18" charset="0"/>
                <a:cs typeface="Times New Roman" panose="02020603050405020304" pitchFamily="18" charset="0"/>
              </a:rPr>
              <a:t>news is not </a:t>
            </a:r>
            <a:r>
              <a:rPr lang="en-US" altLang="zh-CN" sz="2200" b="1" dirty="0" smtClean="0">
                <a:latin typeface="Times New Roman" panose="02020603050405020304" pitchFamily="18" charset="0"/>
                <a:cs typeface="Times New Roman" panose="02020603050405020304" pitchFamily="18" charset="0"/>
              </a:rPr>
              <a:t>______ </a:t>
            </a:r>
            <a:r>
              <a:rPr lang="en-US" altLang="zh-CN" sz="2200" b="1" dirty="0">
                <a:latin typeface="Times New Roman" panose="02020603050405020304" pitchFamily="18" charset="0"/>
                <a:cs typeface="Times New Roman" panose="02020603050405020304" pitchFamily="18" charset="0"/>
              </a:rPr>
              <a:t>at </a:t>
            </a:r>
            <a:r>
              <a:rPr lang="en-US" altLang="zh-CN" sz="2200" b="1" dirty="0" smtClean="0">
                <a:latin typeface="Times New Roman" panose="02020603050405020304" pitchFamily="18" charset="0"/>
                <a:cs typeface="Times New Roman" panose="02020603050405020304" pitchFamily="18" charset="0"/>
              </a:rPr>
              <a:t>all, because </a:t>
            </a:r>
            <a:r>
              <a:rPr lang="en-US" altLang="zh-CN" sz="2200" b="1" dirty="0">
                <a:latin typeface="Times New Roman" panose="02020603050405020304" pitchFamily="18" charset="0"/>
                <a:cs typeface="Times New Roman" panose="02020603050405020304" pitchFamily="18" charset="0"/>
              </a:rPr>
              <a:t>I already knew it a week ago.</a:t>
            </a:r>
          </a:p>
          <a:p>
            <a:pPr>
              <a:lnSpc>
                <a:spcPts val="3200"/>
              </a:lnSpc>
            </a:pPr>
            <a:r>
              <a:rPr lang="en-US" altLang="zh-CN" sz="2200" b="1" dirty="0" smtClean="0">
                <a:latin typeface="Times New Roman" panose="02020603050405020304" pitchFamily="18" charset="0"/>
                <a:cs typeface="Times New Roman" panose="02020603050405020304" pitchFamily="18" charset="0"/>
              </a:rPr>
              <a:t>    A. surprised;</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smtClean="0">
                <a:latin typeface="Times New Roman" panose="02020603050405020304" pitchFamily="18" charset="0"/>
                <a:cs typeface="Times New Roman" panose="02020603050405020304" pitchFamily="18" charset="0"/>
              </a:rPr>
              <a:t>surprising                   B. surprised;</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surprised</a:t>
            </a:r>
          </a:p>
          <a:p>
            <a:pPr>
              <a:lnSpc>
                <a:spcPts val="3200"/>
              </a:lnSpc>
            </a:pPr>
            <a:r>
              <a:rPr lang="en-US" altLang="zh-CN" sz="2200" b="1" dirty="0" smtClean="0">
                <a:latin typeface="Times New Roman" panose="02020603050405020304" pitchFamily="18" charset="0"/>
                <a:cs typeface="Times New Roman" panose="02020603050405020304" pitchFamily="18" charset="0"/>
              </a:rPr>
              <a:t>    C. surprising;</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smtClean="0">
                <a:latin typeface="Times New Roman" panose="02020603050405020304" pitchFamily="18" charset="0"/>
                <a:cs typeface="Times New Roman" panose="02020603050405020304" pitchFamily="18" charset="0"/>
              </a:rPr>
              <a:t>surprising                 D. surprising;</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surprised</a:t>
            </a:r>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9805" y="1371768"/>
            <a:ext cx="3942385" cy="855912"/>
          </a:xfrm>
          <a:prstGeom prst="rect">
            <a:avLst/>
          </a:prstGeom>
        </p:spPr>
      </p:pic>
      <p:sp>
        <p:nvSpPr>
          <p:cNvPr id="9" name="文本框 8"/>
          <p:cNvSpPr txBox="1"/>
          <p:nvPr/>
        </p:nvSpPr>
        <p:spPr>
          <a:xfrm>
            <a:off x="1320858" y="1676275"/>
            <a:ext cx="1910993" cy="430887"/>
          </a:xfrm>
          <a:prstGeom prst="rect">
            <a:avLst/>
          </a:prstGeom>
          <a:noFill/>
        </p:spPr>
        <p:txBody>
          <a:bodyPr wrap="square" rtlCol="0">
            <a:spAutoFit/>
          </a:bodyPr>
          <a:lstStyle/>
          <a:p>
            <a:r>
              <a:rPr lang="zh-CN" altLang="en-US" sz="2200" dirty="0">
                <a:solidFill>
                  <a:schemeClr val="bg1"/>
                </a:solidFill>
                <a:latin typeface="黑体" panose="02010609060101010101" pitchFamily="49" charset="-122"/>
                <a:ea typeface="黑体" panose="02010609060101010101" pitchFamily="49" charset="-122"/>
              </a:rPr>
              <a:t>核心</a:t>
            </a:r>
            <a:r>
              <a:rPr lang="zh-CN" altLang="en-US" sz="2200" dirty="0" smtClean="0">
                <a:solidFill>
                  <a:schemeClr val="bg1"/>
                </a:solidFill>
                <a:latin typeface="黑体" panose="02010609060101010101" pitchFamily="49" charset="-122"/>
                <a:ea typeface="黑体" panose="02010609060101010101" pitchFamily="49" charset="-122"/>
              </a:rPr>
              <a:t>素养提升</a:t>
            </a:r>
            <a:endParaRPr lang="zh-CN" altLang="en-US" sz="2200" dirty="0">
              <a:solidFill>
                <a:schemeClr val="bg1"/>
              </a:solidFill>
              <a:latin typeface="黑体" panose="02010609060101010101" pitchFamily="49" charset="-122"/>
              <a:ea typeface="黑体" panose="02010609060101010101" pitchFamily="49" charset="-122"/>
            </a:endParaRPr>
          </a:p>
        </p:txBody>
      </p:sp>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12" name="文本框 11"/>
          <p:cNvSpPr txBox="1"/>
          <p:nvPr/>
        </p:nvSpPr>
        <p:spPr>
          <a:xfrm>
            <a:off x="11244315" y="6457890"/>
            <a:ext cx="770639" cy="400110"/>
          </a:xfrm>
          <a:prstGeom prst="rect">
            <a:avLst/>
          </a:prstGeom>
          <a:noFill/>
        </p:spPr>
        <p:txBody>
          <a:bodyPr wrap="square" rtlCol="0">
            <a:spAutoFit/>
          </a:bodyPr>
          <a:lstStyle/>
          <a:p>
            <a:r>
              <a:rPr lang="en-US" altLang="zh-CN" sz="2000" b="1" dirty="0" smtClean="0">
                <a:latin typeface="Times New Roman" panose="02020603050405020304" pitchFamily="18" charset="0"/>
                <a:cs typeface="Times New Roman" panose="02020603050405020304" pitchFamily="18" charset="0"/>
              </a:rPr>
              <a:t>· 21 </a:t>
            </a:r>
            <a:r>
              <a:rPr lang="en-US" altLang="zh-CN" sz="2000" b="1" dirty="0">
                <a:latin typeface="Times New Roman" panose="02020603050405020304" pitchFamily="18" charset="0"/>
                <a:cs typeface="Times New Roman" panose="02020603050405020304" pitchFamily="18" charset="0"/>
              </a:rPr>
              <a:t>·</a:t>
            </a:r>
            <a:endParaRPr lang="zh-CN" altLang="en-US" sz="2000" b="1" dirty="0">
              <a:latin typeface="Times New Roman" panose="02020603050405020304" pitchFamily="18" charset="0"/>
              <a:cs typeface="Times New Roman" panose="02020603050405020304" pitchFamily="18" charset="0"/>
            </a:endParaRPr>
          </a:p>
        </p:txBody>
      </p:sp>
      <p:sp>
        <p:nvSpPr>
          <p:cNvPr id="13" name="文本框 12"/>
          <p:cNvSpPr txBox="1"/>
          <p:nvPr/>
        </p:nvSpPr>
        <p:spPr>
          <a:xfrm>
            <a:off x="211787" y="2654194"/>
            <a:ext cx="457200"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B</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4" name="文本框 13"/>
          <p:cNvSpPr txBox="1"/>
          <p:nvPr/>
        </p:nvSpPr>
        <p:spPr>
          <a:xfrm>
            <a:off x="210959" y="3871638"/>
            <a:ext cx="457200"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B</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5" name="文本框 14"/>
          <p:cNvSpPr txBox="1"/>
          <p:nvPr/>
        </p:nvSpPr>
        <p:spPr>
          <a:xfrm>
            <a:off x="210959" y="4672013"/>
            <a:ext cx="457200"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A</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55351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1000"/>
                                        <p:tgtEl>
                                          <p:spTgt spid="15"/>
                                        </p:tgtEl>
                                      </p:cBhvr>
                                    </p:animEffect>
                                    <p:anim calcmode="lin" valueType="num">
                                      <p:cBhvr>
                                        <p:cTn id="22" dur="1000" fill="hold"/>
                                        <p:tgtEl>
                                          <p:spTgt spid="15"/>
                                        </p:tgtEl>
                                        <p:attrNameLst>
                                          <p:attrName>ppt_x</p:attrName>
                                        </p:attrNameLst>
                                      </p:cBhvr>
                                      <p:tavLst>
                                        <p:tav tm="0">
                                          <p:val>
                                            <p:strVal val="#ppt_x"/>
                                          </p:val>
                                        </p:tav>
                                        <p:tav tm="100000">
                                          <p:val>
                                            <p:strVal val="#ppt_x"/>
                                          </p:val>
                                        </p:tav>
                                      </p:tavLst>
                                    </p:anim>
                                    <p:anim calcmode="lin" valueType="num">
                                      <p:cBhvr>
                                        <p:cTn id="2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7" name="文本框 6"/>
          <p:cNvSpPr txBox="1"/>
          <p:nvPr/>
        </p:nvSpPr>
        <p:spPr>
          <a:xfrm>
            <a:off x="627022" y="1550631"/>
            <a:ext cx="10422780" cy="4247317"/>
          </a:xfrm>
          <a:prstGeom prst="rect">
            <a:avLst/>
          </a:prstGeom>
          <a:noFill/>
        </p:spPr>
        <p:txBody>
          <a:bodyPr wrap="square" rtlCol="0">
            <a:spAutoFit/>
          </a:bodyPr>
          <a:lstStyle/>
          <a:p>
            <a:pPr>
              <a:lnSpc>
                <a:spcPts val="3600"/>
              </a:lnSpc>
            </a:pPr>
            <a:r>
              <a:rPr lang="en-US" altLang="zh-CN" sz="2200" b="1" dirty="0" smtClean="0">
                <a:latin typeface="Times New Roman" panose="02020603050405020304" pitchFamily="18" charset="0"/>
                <a:cs typeface="Times New Roman" panose="02020603050405020304" pitchFamily="18" charset="0"/>
              </a:rPr>
              <a:t>4. Your ______ </a:t>
            </a:r>
            <a:r>
              <a:rPr lang="en-US" altLang="zh-CN" sz="2200" b="1" dirty="0">
                <a:latin typeface="Times New Roman" panose="02020603050405020304" pitchFamily="18" charset="0"/>
                <a:cs typeface="Times New Roman" panose="02020603050405020304" pitchFamily="18" charset="0"/>
              </a:rPr>
              <a:t>is really helpful</a:t>
            </a:r>
            <a:r>
              <a:rPr lang="en-US" altLang="zh-CN" sz="2200" b="1" dirty="0" smtClean="0">
                <a:latin typeface="Times New Roman" panose="02020603050405020304" pitchFamily="18" charset="0"/>
                <a:cs typeface="Times New Roman" panose="02020603050405020304" pitchFamily="18" charset="0"/>
              </a:rPr>
              <a:t>. I </a:t>
            </a:r>
            <a:r>
              <a:rPr lang="en-US" altLang="zh-CN" sz="2200" b="1" dirty="0">
                <a:latin typeface="Times New Roman" panose="02020603050405020304" pitchFamily="18" charset="0"/>
                <a:cs typeface="Times New Roman" panose="02020603050405020304" pitchFamily="18" charset="0"/>
              </a:rPr>
              <a:t>think I’ll take it.</a:t>
            </a:r>
          </a:p>
          <a:p>
            <a:pPr>
              <a:lnSpc>
                <a:spcPts val="3600"/>
              </a:lnSpc>
            </a:pPr>
            <a:r>
              <a:rPr lang="en-US" altLang="zh-CN" sz="2200" b="1" dirty="0" smtClean="0">
                <a:latin typeface="Times New Roman" panose="02020603050405020304" pitchFamily="18" charset="0"/>
                <a:cs typeface="Times New Roman" panose="02020603050405020304" pitchFamily="18" charset="0"/>
              </a:rPr>
              <a:t>    A. suggestion          B. secret          C. duty          D. purpose</a:t>
            </a:r>
            <a:endParaRPr lang="en-US" altLang="zh-CN" sz="2200" b="1" dirty="0">
              <a:latin typeface="Times New Roman" panose="02020603050405020304" pitchFamily="18" charset="0"/>
              <a:cs typeface="Times New Roman" panose="02020603050405020304" pitchFamily="18" charset="0"/>
            </a:endParaRPr>
          </a:p>
          <a:p>
            <a:pPr>
              <a:lnSpc>
                <a:spcPts val="3600"/>
              </a:lnSpc>
            </a:pPr>
            <a:r>
              <a:rPr lang="en-US" altLang="zh-CN" sz="2200" b="1" dirty="0" smtClean="0">
                <a:latin typeface="Times New Roman" panose="02020603050405020304" pitchFamily="18" charset="0"/>
                <a:cs typeface="Times New Roman" panose="02020603050405020304" pitchFamily="18" charset="0"/>
              </a:rPr>
              <a:t>5. Eagle </a:t>
            </a:r>
            <a:r>
              <a:rPr lang="en-US" altLang="zh-CN" sz="2200" b="1" dirty="0">
                <a:latin typeface="Times New Roman" panose="02020603050405020304" pitchFamily="18" charset="0"/>
                <a:cs typeface="Times New Roman" panose="02020603050405020304" pitchFamily="18" charset="0"/>
              </a:rPr>
              <a:t>Father was so </a:t>
            </a:r>
            <a:r>
              <a:rPr lang="en-US" altLang="zh-CN" sz="2200" b="1" dirty="0" smtClean="0">
                <a:latin typeface="Times New Roman" panose="02020603050405020304" pitchFamily="18" charset="0"/>
                <a:cs typeface="Times New Roman" panose="02020603050405020304" pitchFamily="18" charset="0"/>
              </a:rPr>
              <a:t>______ </a:t>
            </a:r>
            <a:r>
              <a:rPr lang="en-US" altLang="zh-CN" sz="2200" b="1" dirty="0">
                <a:latin typeface="Times New Roman" panose="02020603050405020304" pitchFamily="18" charset="0"/>
                <a:cs typeface="Times New Roman" panose="02020603050405020304" pitchFamily="18" charset="0"/>
              </a:rPr>
              <a:t>with his son that he kept the four-year-old son </a:t>
            </a:r>
            <a:r>
              <a:rPr lang="en-US" altLang="zh-CN" sz="2200" b="1" dirty="0" smtClean="0">
                <a:latin typeface="Times New Roman" panose="02020603050405020304" pitchFamily="18" charset="0"/>
                <a:cs typeface="Times New Roman" panose="02020603050405020304" pitchFamily="18" charset="0"/>
              </a:rPr>
              <a:t>running</a:t>
            </a:r>
          </a:p>
          <a:p>
            <a:pPr>
              <a:lnSpc>
                <a:spcPts val="3600"/>
              </a:lnSpc>
            </a:pPr>
            <a:r>
              <a:rPr lang="en-US" altLang="zh-CN" sz="2200" b="1" dirty="0">
                <a:latin typeface="Times New Roman" panose="02020603050405020304" pitchFamily="18" charset="0"/>
                <a:cs typeface="Times New Roman" panose="02020603050405020304" pitchFamily="18" charset="0"/>
              </a:rPr>
              <a:t> </a:t>
            </a:r>
            <a:r>
              <a:rPr lang="en-US" altLang="zh-CN"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in the snow without clothes.</a:t>
            </a:r>
          </a:p>
          <a:p>
            <a:pPr>
              <a:lnSpc>
                <a:spcPts val="3600"/>
              </a:lnSpc>
            </a:pPr>
            <a:r>
              <a:rPr lang="en-US" altLang="zh-CN" sz="2200" b="1" dirty="0" smtClean="0">
                <a:latin typeface="Times New Roman" panose="02020603050405020304" pitchFamily="18" charset="0"/>
                <a:cs typeface="Times New Roman" panose="02020603050405020304" pitchFamily="18" charset="0"/>
              </a:rPr>
              <a:t>    A. pleased          B. sorry          C. careful           D. strict</a:t>
            </a:r>
            <a:endParaRPr lang="en-US" altLang="zh-CN" sz="2200" b="1" dirty="0">
              <a:latin typeface="Times New Roman" panose="02020603050405020304" pitchFamily="18" charset="0"/>
              <a:cs typeface="Times New Roman" panose="02020603050405020304" pitchFamily="18" charset="0"/>
            </a:endParaRPr>
          </a:p>
          <a:p>
            <a:pPr>
              <a:lnSpc>
                <a:spcPts val="3600"/>
              </a:lnSpc>
            </a:pPr>
            <a:r>
              <a:rPr lang="en-US" altLang="zh-CN" sz="2200" b="1" dirty="0" smtClean="0">
                <a:latin typeface="Times New Roman" panose="02020603050405020304" pitchFamily="18" charset="0"/>
                <a:cs typeface="Times New Roman" panose="02020603050405020304" pitchFamily="18" charset="0"/>
              </a:rPr>
              <a:t>6. He </a:t>
            </a:r>
            <a:r>
              <a:rPr lang="en-US" altLang="zh-CN" sz="2200" b="1" dirty="0">
                <a:latin typeface="Times New Roman" panose="02020603050405020304" pitchFamily="18" charset="0"/>
                <a:cs typeface="Times New Roman" panose="02020603050405020304" pitchFamily="18" charset="0"/>
              </a:rPr>
              <a:t>did not make a careful preparation before the interview last </a:t>
            </a:r>
            <a:r>
              <a:rPr lang="en-US" altLang="zh-CN" sz="2200" b="1" dirty="0" smtClean="0">
                <a:latin typeface="Times New Roman" panose="02020603050405020304" pitchFamily="18" charset="0"/>
                <a:cs typeface="Times New Roman" panose="02020603050405020304" pitchFamily="18" charset="0"/>
              </a:rPr>
              <a:t>week. ______, he</a:t>
            </a:r>
          </a:p>
          <a:p>
            <a:pPr>
              <a:lnSpc>
                <a:spcPts val="3600"/>
              </a:lnSpc>
            </a:pPr>
            <a:r>
              <a:rPr lang="en-US" altLang="zh-CN" sz="2200" b="1" dirty="0">
                <a:latin typeface="Times New Roman" panose="02020603050405020304" pitchFamily="18" charset="0"/>
                <a:cs typeface="Times New Roman" panose="02020603050405020304" pitchFamily="18" charset="0"/>
              </a:rPr>
              <a:t> </a:t>
            </a:r>
            <a:r>
              <a:rPr lang="en-US" altLang="zh-CN"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missed the chance to get the job.</a:t>
            </a:r>
          </a:p>
          <a:p>
            <a:pPr>
              <a:lnSpc>
                <a:spcPts val="3600"/>
              </a:lnSpc>
            </a:pPr>
            <a:r>
              <a:rPr lang="en-US" altLang="zh-CN" sz="2200" b="1" dirty="0" smtClean="0">
                <a:latin typeface="Times New Roman" panose="02020603050405020304" pitchFamily="18" charset="0"/>
                <a:cs typeface="Times New Roman" panose="02020603050405020304" pitchFamily="18" charset="0"/>
              </a:rPr>
              <a:t>    A. By </a:t>
            </a:r>
            <a:r>
              <a:rPr lang="en-US" altLang="zh-CN" sz="2200" b="1" dirty="0">
                <a:latin typeface="Times New Roman" panose="02020603050405020304" pitchFamily="18" charset="0"/>
                <a:cs typeface="Times New Roman" panose="02020603050405020304" pitchFamily="18" charset="0"/>
              </a:rPr>
              <a:t>the </a:t>
            </a:r>
            <a:r>
              <a:rPr lang="en-US" altLang="zh-CN" sz="2200" b="1" dirty="0" smtClean="0">
                <a:latin typeface="Times New Roman" panose="02020603050405020304" pitchFamily="18" charset="0"/>
                <a:cs typeface="Times New Roman" panose="02020603050405020304" pitchFamily="18" charset="0"/>
              </a:rPr>
              <a:t>way                        B. As </a:t>
            </a:r>
            <a:r>
              <a:rPr lang="en-US" altLang="zh-CN" sz="2200" b="1" dirty="0">
                <a:latin typeface="Times New Roman" panose="02020603050405020304" pitchFamily="18" charset="0"/>
                <a:cs typeface="Times New Roman" panose="02020603050405020304" pitchFamily="18" charset="0"/>
              </a:rPr>
              <a:t>a result</a:t>
            </a:r>
          </a:p>
          <a:p>
            <a:pPr>
              <a:lnSpc>
                <a:spcPts val="3600"/>
              </a:lnSpc>
            </a:pPr>
            <a:r>
              <a:rPr lang="en-US" altLang="zh-CN" sz="2200" b="1" dirty="0" smtClean="0">
                <a:latin typeface="Times New Roman" panose="02020603050405020304" pitchFamily="18" charset="0"/>
                <a:cs typeface="Times New Roman" panose="02020603050405020304" pitchFamily="18" charset="0"/>
              </a:rPr>
              <a:t>    C. Tell </a:t>
            </a:r>
            <a:r>
              <a:rPr lang="en-US" altLang="zh-CN" sz="2200" b="1" dirty="0">
                <a:latin typeface="Times New Roman" panose="02020603050405020304" pitchFamily="18" charset="0"/>
                <a:cs typeface="Times New Roman" panose="02020603050405020304" pitchFamily="18" charset="0"/>
              </a:rPr>
              <a:t>the </a:t>
            </a:r>
            <a:r>
              <a:rPr lang="en-US" altLang="zh-CN" sz="2200" b="1" dirty="0" smtClean="0">
                <a:latin typeface="Times New Roman" panose="02020603050405020304" pitchFamily="18" charset="0"/>
                <a:cs typeface="Times New Roman" panose="02020603050405020304" pitchFamily="18" charset="0"/>
              </a:rPr>
              <a:t>truth                    D. In </a:t>
            </a:r>
            <a:r>
              <a:rPr lang="en-US" altLang="zh-CN" sz="2200" b="1" dirty="0">
                <a:latin typeface="Times New Roman" panose="02020603050405020304" pitchFamily="18" charset="0"/>
                <a:cs typeface="Times New Roman" panose="02020603050405020304" pitchFamily="18" charset="0"/>
              </a:rPr>
              <a:t>fact</a:t>
            </a:r>
            <a:endParaRPr lang="zh-CN" altLang="en-US" sz="2200" b="1" dirty="0">
              <a:latin typeface="Times New Roman" panose="02020603050405020304" pitchFamily="18" charset="0"/>
              <a:cs typeface="Times New Roman" panose="02020603050405020304" pitchFamily="18" charset="0"/>
            </a:endParaRPr>
          </a:p>
        </p:txBody>
      </p: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12" name="文本框 11"/>
          <p:cNvSpPr txBox="1"/>
          <p:nvPr/>
        </p:nvSpPr>
        <p:spPr>
          <a:xfrm>
            <a:off x="11244315" y="6457890"/>
            <a:ext cx="770639" cy="400110"/>
          </a:xfrm>
          <a:prstGeom prst="rect">
            <a:avLst/>
          </a:prstGeom>
          <a:noFill/>
        </p:spPr>
        <p:txBody>
          <a:bodyPr wrap="square" rtlCol="0">
            <a:spAutoFit/>
          </a:bodyPr>
          <a:lstStyle/>
          <a:p>
            <a:r>
              <a:rPr lang="en-US" altLang="zh-CN" sz="2000" b="1" dirty="0" smtClean="0">
                <a:latin typeface="Times New Roman" panose="02020603050405020304" pitchFamily="18" charset="0"/>
                <a:cs typeface="Times New Roman" panose="02020603050405020304" pitchFamily="18" charset="0"/>
              </a:rPr>
              <a:t>· 22 </a:t>
            </a:r>
            <a:r>
              <a:rPr lang="en-US" altLang="zh-CN" sz="2000" b="1" dirty="0">
                <a:latin typeface="Times New Roman" panose="02020603050405020304" pitchFamily="18" charset="0"/>
                <a:cs typeface="Times New Roman" panose="02020603050405020304" pitchFamily="18" charset="0"/>
              </a:rPr>
              <a:t>·</a:t>
            </a:r>
            <a:endParaRPr lang="zh-CN" altLang="en-US" sz="2000" b="1" dirty="0">
              <a:latin typeface="Times New Roman" panose="02020603050405020304" pitchFamily="18" charset="0"/>
              <a:cs typeface="Times New Roman" panose="02020603050405020304" pitchFamily="18" charset="0"/>
            </a:endParaRPr>
          </a:p>
        </p:txBody>
      </p:sp>
      <p:sp>
        <p:nvSpPr>
          <p:cNvPr id="2" name="文本框 1"/>
          <p:cNvSpPr txBox="1"/>
          <p:nvPr/>
        </p:nvSpPr>
        <p:spPr>
          <a:xfrm>
            <a:off x="275330" y="1627998"/>
            <a:ext cx="445477"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A</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6" name="文本框 15"/>
          <p:cNvSpPr txBox="1"/>
          <p:nvPr/>
        </p:nvSpPr>
        <p:spPr>
          <a:xfrm>
            <a:off x="275330" y="2542179"/>
            <a:ext cx="445477"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D</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3" name="文本框 12"/>
          <p:cNvSpPr txBox="1"/>
          <p:nvPr/>
        </p:nvSpPr>
        <p:spPr>
          <a:xfrm>
            <a:off x="275329" y="3906494"/>
            <a:ext cx="445477"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B</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20471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6">
                                            <p:txEl>
                                              <p:pRg st="0" end="0"/>
                                            </p:txEl>
                                          </p:spTgt>
                                        </p:tgtEl>
                                        <p:attrNameLst>
                                          <p:attrName>style.visibility</p:attrName>
                                        </p:attrNameLst>
                                      </p:cBhvr>
                                      <p:to>
                                        <p:strVal val="visible"/>
                                      </p:to>
                                    </p:set>
                                    <p:animEffect transition="in" filter="fade">
                                      <p:cBhvr>
                                        <p:cTn id="14" dur="1000"/>
                                        <p:tgtEl>
                                          <p:spTgt spid="16">
                                            <p:txEl>
                                              <p:pRg st="0" end="0"/>
                                            </p:txEl>
                                          </p:spTgt>
                                        </p:tgtEl>
                                      </p:cBhvr>
                                    </p:animEffect>
                                    <p:anim calcmode="lin" valueType="num">
                                      <p:cBhvr>
                                        <p:cTn id="15" dur="1000" fill="hold"/>
                                        <p:tgtEl>
                                          <p:spTgt spid="16">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1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3">
                                            <p:txEl>
                                              <p:pRg st="0" end="0"/>
                                            </p:txEl>
                                          </p:spTgt>
                                        </p:tgtEl>
                                        <p:attrNameLst>
                                          <p:attrName>style.visibility</p:attrName>
                                        </p:attrNameLst>
                                      </p:cBhvr>
                                      <p:to>
                                        <p:strVal val="visible"/>
                                      </p:to>
                                    </p:set>
                                    <p:animEffect transition="in" filter="fade">
                                      <p:cBhvr>
                                        <p:cTn id="21" dur="1000"/>
                                        <p:tgtEl>
                                          <p:spTgt spid="13">
                                            <p:txEl>
                                              <p:pRg st="0" end="0"/>
                                            </p:txEl>
                                          </p:spTgt>
                                        </p:tgtEl>
                                      </p:cBhvr>
                                    </p:animEffect>
                                    <p:anim calcmode="lin" valueType="num">
                                      <p:cBhvr>
                                        <p:cTn id="22" dur="1000" fill="hold"/>
                                        <p:tgtEl>
                                          <p:spTgt spid="13">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1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7" name="文本框 6"/>
          <p:cNvSpPr txBox="1"/>
          <p:nvPr/>
        </p:nvSpPr>
        <p:spPr>
          <a:xfrm>
            <a:off x="627022" y="1633010"/>
            <a:ext cx="11163925" cy="4708981"/>
          </a:xfrm>
          <a:prstGeom prst="rect">
            <a:avLst/>
          </a:prstGeom>
          <a:noFill/>
        </p:spPr>
        <p:txBody>
          <a:bodyPr wrap="square" rtlCol="0">
            <a:spAutoFit/>
          </a:bodyPr>
          <a:lstStyle/>
          <a:p>
            <a:pPr>
              <a:lnSpc>
                <a:spcPts val="3600"/>
              </a:lnSpc>
            </a:pPr>
            <a:r>
              <a:rPr lang="en-US" altLang="zh-CN" sz="2200" b="1" dirty="0" smtClean="0">
                <a:latin typeface="Times New Roman" panose="02020603050405020304" pitchFamily="18" charset="0"/>
                <a:cs typeface="Times New Roman" panose="02020603050405020304" pitchFamily="18" charset="0"/>
              </a:rPr>
              <a:t>7. I </a:t>
            </a:r>
            <a:r>
              <a:rPr lang="en-US" altLang="zh-CN" sz="2200" b="1" dirty="0">
                <a:latin typeface="Times New Roman" panose="02020603050405020304" pitchFamily="18" charset="0"/>
                <a:cs typeface="Times New Roman" panose="02020603050405020304" pitchFamily="18" charset="0"/>
              </a:rPr>
              <a:t>heard that a great fire </a:t>
            </a:r>
            <a:r>
              <a:rPr lang="en-US" altLang="zh-CN" sz="2200" b="1" dirty="0" smtClean="0">
                <a:latin typeface="Times New Roman" panose="02020603050405020304" pitchFamily="18" charset="0"/>
                <a:cs typeface="Times New Roman" panose="02020603050405020304" pitchFamily="18" charset="0"/>
              </a:rPr>
              <a:t>______ </a:t>
            </a:r>
            <a:r>
              <a:rPr lang="en-US" altLang="zh-CN" sz="2200" b="1" dirty="0">
                <a:latin typeface="Times New Roman" panose="02020603050405020304" pitchFamily="18" charset="0"/>
                <a:cs typeface="Times New Roman" panose="02020603050405020304" pitchFamily="18" charset="0"/>
              </a:rPr>
              <a:t>when I was in a cinema last night.</a:t>
            </a:r>
          </a:p>
          <a:p>
            <a:pPr>
              <a:lnSpc>
                <a:spcPts val="3600"/>
              </a:lnSpc>
            </a:pPr>
            <a:r>
              <a:rPr lang="en-US" altLang="zh-CN" sz="2200" b="1" dirty="0" smtClean="0">
                <a:latin typeface="Times New Roman" panose="02020603050405020304" pitchFamily="18" charset="0"/>
                <a:cs typeface="Times New Roman" panose="02020603050405020304" pitchFamily="18" charset="0"/>
              </a:rPr>
              <a:t>    A. broke down                        B. broke </a:t>
            </a:r>
            <a:r>
              <a:rPr lang="en-US" altLang="zh-CN" sz="2200" b="1" dirty="0">
                <a:latin typeface="Times New Roman" panose="02020603050405020304" pitchFamily="18" charset="0"/>
                <a:cs typeface="Times New Roman" panose="02020603050405020304" pitchFamily="18" charset="0"/>
              </a:rPr>
              <a:t>out</a:t>
            </a:r>
          </a:p>
          <a:p>
            <a:pPr>
              <a:lnSpc>
                <a:spcPts val="3600"/>
              </a:lnSpc>
            </a:pPr>
            <a:r>
              <a:rPr lang="en-US" altLang="zh-CN" sz="2200" b="1" dirty="0" smtClean="0">
                <a:latin typeface="Times New Roman" panose="02020603050405020304" pitchFamily="18" charset="0"/>
                <a:cs typeface="Times New Roman" panose="02020603050405020304" pitchFamily="18" charset="0"/>
              </a:rPr>
              <a:t>    C. broke up                             D. broke </a:t>
            </a:r>
            <a:r>
              <a:rPr lang="en-US" altLang="zh-CN" sz="2200" b="1" dirty="0">
                <a:latin typeface="Times New Roman" panose="02020603050405020304" pitchFamily="18" charset="0"/>
                <a:cs typeface="Times New Roman" panose="02020603050405020304" pitchFamily="18" charset="0"/>
              </a:rPr>
              <a:t>in</a:t>
            </a:r>
          </a:p>
          <a:p>
            <a:pPr>
              <a:lnSpc>
                <a:spcPts val="3600"/>
              </a:lnSpc>
            </a:pPr>
            <a:r>
              <a:rPr lang="en-US" altLang="zh-CN" sz="2200" b="1" dirty="0" smtClean="0">
                <a:latin typeface="Times New Roman" panose="02020603050405020304" pitchFamily="18" charset="0"/>
                <a:cs typeface="Times New Roman" panose="02020603050405020304" pitchFamily="18" charset="0"/>
              </a:rPr>
              <a:t>8. —</a:t>
            </a:r>
            <a:r>
              <a:rPr lang="en-US" altLang="zh-CN" sz="2200" b="1" dirty="0">
                <a:latin typeface="Times New Roman" panose="02020603050405020304" pitchFamily="18" charset="0"/>
                <a:cs typeface="Times New Roman" panose="02020603050405020304" pitchFamily="18" charset="0"/>
              </a:rPr>
              <a:t>What great </a:t>
            </a:r>
            <a:r>
              <a:rPr lang="en-US" altLang="zh-CN" sz="2200" b="1" dirty="0" smtClean="0">
                <a:latin typeface="Times New Roman" panose="02020603050405020304" pitchFamily="18" charset="0"/>
                <a:cs typeface="Times New Roman" panose="02020603050405020304" pitchFamily="18" charset="0"/>
              </a:rPr>
              <a:t>______ </a:t>
            </a:r>
            <a:r>
              <a:rPr lang="en-US" altLang="zh-CN" sz="2200" b="1" dirty="0">
                <a:latin typeface="Times New Roman" panose="02020603050405020304" pitchFamily="18" charset="0"/>
                <a:cs typeface="Times New Roman" panose="02020603050405020304" pitchFamily="18" charset="0"/>
              </a:rPr>
              <a:t>you have made in learning </a:t>
            </a:r>
            <a:r>
              <a:rPr lang="en-US" altLang="zh-CN" sz="2200" b="1" dirty="0" smtClean="0">
                <a:latin typeface="Times New Roman" panose="02020603050405020304" pitchFamily="18" charset="0"/>
                <a:cs typeface="Times New Roman" panose="02020603050405020304" pitchFamily="18" charset="0"/>
              </a:rPr>
              <a:t>English!</a:t>
            </a:r>
            <a:endParaRPr lang="zh-CN" altLang="en-US" sz="2200" b="1" dirty="0">
              <a:latin typeface="Times New Roman" panose="02020603050405020304" pitchFamily="18" charset="0"/>
              <a:cs typeface="Times New Roman" panose="02020603050405020304" pitchFamily="18" charset="0"/>
            </a:endParaRPr>
          </a:p>
          <a:p>
            <a:pPr>
              <a:lnSpc>
                <a:spcPts val="3600"/>
              </a:lnSpc>
            </a:pPr>
            <a:r>
              <a:rPr lang="en-US" altLang="zh-CN"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Thank you</a:t>
            </a:r>
            <a:r>
              <a:rPr lang="en-US" altLang="zh-CN" sz="2200" b="1" dirty="0" smtClean="0">
                <a:latin typeface="Times New Roman" panose="02020603050405020304" pitchFamily="18" charset="0"/>
                <a:cs typeface="Times New Roman" panose="02020603050405020304" pitchFamily="18" charset="0"/>
              </a:rPr>
              <a:t>. I </a:t>
            </a:r>
            <a:r>
              <a:rPr lang="en-US" altLang="zh-CN" sz="2200" b="1" dirty="0">
                <a:latin typeface="Times New Roman" panose="02020603050405020304" pitchFamily="18" charset="0"/>
                <a:cs typeface="Times New Roman" panose="02020603050405020304" pitchFamily="18" charset="0"/>
              </a:rPr>
              <a:t>believe “Practice makes perfect.”</a:t>
            </a:r>
          </a:p>
          <a:p>
            <a:pPr>
              <a:lnSpc>
                <a:spcPts val="3600"/>
              </a:lnSpc>
            </a:pPr>
            <a:r>
              <a:rPr lang="en-US" altLang="zh-CN" sz="2200" b="1" dirty="0" smtClean="0">
                <a:latin typeface="Times New Roman" panose="02020603050405020304" pitchFamily="18" charset="0"/>
                <a:cs typeface="Times New Roman" panose="02020603050405020304" pitchFamily="18" charset="0"/>
              </a:rPr>
              <a:t>    A. project          B. practice          C. </a:t>
            </a:r>
            <a:r>
              <a:rPr lang="en-US" altLang="zh-CN" sz="2200" b="1" dirty="0" err="1" smtClean="0">
                <a:latin typeface="Times New Roman" panose="02020603050405020304" pitchFamily="18" charset="0"/>
                <a:cs typeface="Times New Roman" panose="02020603050405020304" pitchFamily="18" charset="0"/>
              </a:rPr>
              <a:t>programme</a:t>
            </a:r>
            <a:r>
              <a:rPr lang="en-US" altLang="zh-CN" sz="2200" b="1" dirty="0" smtClean="0">
                <a:latin typeface="Times New Roman" panose="02020603050405020304" pitchFamily="18" charset="0"/>
                <a:cs typeface="Times New Roman" panose="02020603050405020304" pitchFamily="18" charset="0"/>
              </a:rPr>
              <a:t>          D. progress</a:t>
            </a:r>
          </a:p>
          <a:p>
            <a:pPr>
              <a:lnSpc>
                <a:spcPts val="3600"/>
              </a:lnSpc>
            </a:pPr>
            <a:r>
              <a:rPr lang="en-US" altLang="zh-CN" sz="2200" b="1" dirty="0" smtClean="0">
                <a:latin typeface="Times New Roman" panose="02020603050405020304" pitchFamily="18" charset="0"/>
                <a:cs typeface="Times New Roman" panose="02020603050405020304" pitchFamily="18" charset="0"/>
              </a:rPr>
              <a:t>9. —</a:t>
            </a:r>
            <a:r>
              <a:rPr lang="en-US" altLang="zh-CN" sz="2200" b="1" dirty="0">
                <a:latin typeface="Times New Roman" panose="02020603050405020304" pitchFamily="18" charset="0"/>
                <a:cs typeface="Times New Roman" panose="02020603050405020304" pitchFamily="18" charset="0"/>
              </a:rPr>
              <a:t>What’s your opinion on </a:t>
            </a:r>
            <a:r>
              <a:rPr lang="en-US" altLang="zh-CN" sz="2200" b="1" dirty="0" smtClean="0">
                <a:latin typeface="Times New Roman" panose="02020603050405020304" pitchFamily="18" charset="0"/>
                <a:cs typeface="Times New Roman" panose="02020603050405020304" pitchFamily="18" charset="0"/>
              </a:rPr>
              <a:t>friends?</a:t>
            </a:r>
            <a:endParaRPr lang="zh-CN" altLang="en-US" sz="2200" b="1" dirty="0">
              <a:latin typeface="Times New Roman" panose="02020603050405020304" pitchFamily="18" charset="0"/>
              <a:cs typeface="Times New Roman" panose="02020603050405020304" pitchFamily="18" charset="0"/>
            </a:endParaRPr>
          </a:p>
          <a:p>
            <a:pPr>
              <a:lnSpc>
                <a:spcPts val="3600"/>
              </a:lnSpc>
            </a:pPr>
            <a:r>
              <a:rPr lang="en-US" altLang="zh-CN"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They are like books</a:t>
            </a:r>
            <a:r>
              <a:rPr lang="en-US" altLang="zh-CN" sz="2200" b="1" dirty="0" smtClean="0">
                <a:latin typeface="Times New Roman" panose="02020603050405020304" pitchFamily="18" charset="0"/>
                <a:cs typeface="Times New Roman" panose="02020603050405020304" pitchFamily="18" charset="0"/>
              </a:rPr>
              <a:t>. We </a:t>
            </a:r>
            <a:r>
              <a:rPr lang="en-US" altLang="zh-CN" sz="2200" b="1" dirty="0">
                <a:latin typeface="Times New Roman" panose="02020603050405020304" pitchFamily="18" charset="0"/>
                <a:cs typeface="Times New Roman" panose="02020603050405020304" pitchFamily="18" charset="0"/>
              </a:rPr>
              <a:t>don’t need a lot of them </a:t>
            </a:r>
            <a:r>
              <a:rPr lang="en-US" altLang="zh-CN" sz="2200" b="1" dirty="0" smtClean="0">
                <a:latin typeface="Times New Roman" panose="02020603050405020304" pitchFamily="18" charset="0"/>
                <a:cs typeface="Times New Roman" panose="02020603050405020304" pitchFamily="18" charset="0"/>
              </a:rPr>
              <a:t>______ </a:t>
            </a:r>
            <a:r>
              <a:rPr lang="en-US" altLang="zh-CN" sz="2200" b="1" dirty="0">
                <a:latin typeface="Times New Roman" panose="02020603050405020304" pitchFamily="18" charset="0"/>
                <a:cs typeface="Times New Roman" panose="02020603050405020304" pitchFamily="18" charset="0"/>
              </a:rPr>
              <a:t>they’re good.</a:t>
            </a:r>
          </a:p>
          <a:p>
            <a:pPr>
              <a:lnSpc>
                <a:spcPts val="3600"/>
              </a:lnSpc>
            </a:pPr>
            <a:r>
              <a:rPr lang="en-US" altLang="zh-CN" sz="2200" b="1" dirty="0" smtClean="0">
                <a:latin typeface="Times New Roman" panose="02020603050405020304" pitchFamily="18" charset="0"/>
                <a:cs typeface="Times New Roman" panose="02020603050405020304" pitchFamily="18" charset="0"/>
              </a:rPr>
              <a:t>    A. as </a:t>
            </a:r>
            <a:r>
              <a:rPr lang="en-US" altLang="zh-CN" sz="2200" b="1" dirty="0">
                <a:latin typeface="Times New Roman" panose="02020603050405020304" pitchFamily="18" charset="0"/>
                <a:cs typeface="Times New Roman" panose="02020603050405020304" pitchFamily="18" charset="0"/>
              </a:rPr>
              <a:t>long </a:t>
            </a:r>
            <a:r>
              <a:rPr lang="en-US" altLang="zh-CN" sz="2200" b="1" dirty="0" smtClean="0">
                <a:latin typeface="Times New Roman" panose="02020603050405020304" pitchFamily="18" charset="0"/>
                <a:cs typeface="Times New Roman" panose="02020603050405020304" pitchFamily="18" charset="0"/>
              </a:rPr>
              <a:t>as                            B. as </a:t>
            </a:r>
            <a:r>
              <a:rPr lang="en-US" altLang="zh-CN" sz="2200" b="1" dirty="0">
                <a:latin typeface="Times New Roman" panose="02020603050405020304" pitchFamily="18" charset="0"/>
                <a:cs typeface="Times New Roman" panose="02020603050405020304" pitchFamily="18" charset="0"/>
              </a:rPr>
              <a:t>soon as</a:t>
            </a:r>
          </a:p>
          <a:p>
            <a:pPr>
              <a:lnSpc>
                <a:spcPts val="3600"/>
              </a:lnSpc>
            </a:pPr>
            <a:r>
              <a:rPr lang="en-US" altLang="zh-CN" sz="2200" b="1" dirty="0" smtClean="0">
                <a:latin typeface="Times New Roman" panose="02020603050405020304" pitchFamily="18" charset="0"/>
                <a:cs typeface="Times New Roman" panose="02020603050405020304" pitchFamily="18" charset="0"/>
              </a:rPr>
              <a:t>    C. so that                                 D. as </a:t>
            </a:r>
            <a:r>
              <a:rPr lang="en-US" altLang="zh-CN" sz="2200" b="1" dirty="0">
                <a:latin typeface="Times New Roman" panose="02020603050405020304" pitchFamily="18" charset="0"/>
                <a:cs typeface="Times New Roman" panose="02020603050405020304" pitchFamily="18" charset="0"/>
              </a:rPr>
              <a:t>if </a:t>
            </a:r>
            <a:endParaRPr lang="zh-CN" altLang="en-US" sz="2200" b="1" dirty="0">
              <a:latin typeface="Times New Roman" panose="02020603050405020304" pitchFamily="18" charset="0"/>
              <a:cs typeface="Times New Roman" panose="02020603050405020304" pitchFamily="18" charset="0"/>
            </a:endParaRPr>
          </a:p>
        </p:txBody>
      </p: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12" name="文本框 11"/>
          <p:cNvSpPr txBox="1"/>
          <p:nvPr/>
        </p:nvSpPr>
        <p:spPr>
          <a:xfrm>
            <a:off x="11244315" y="6457890"/>
            <a:ext cx="770639" cy="400110"/>
          </a:xfrm>
          <a:prstGeom prst="rect">
            <a:avLst/>
          </a:prstGeom>
          <a:noFill/>
        </p:spPr>
        <p:txBody>
          <a:bodyPr wrap="square" rtlCol="0">
            <a:spAutoFit/>
          </a:bodyPr>
          <a:lstStyle/>
          <a:p>
            <a:r>
              <a:rPr lang="en-US" altLang="zh-CN" sz="2000" b="1" dirty="0" smtClean="0">
                <a:latin typeface="Times New Roman" panose="02020603050405020304" pitchFamily="18" charset="0"/>
                <a:cs typeface="Times New Roman" panose="02020603050405020304" pitchFamily="18" charset="0"/>
              </a:rPr>
              <a:t>· 23 </a:t>
            </a:r>
            <a:r>
              <a:rPr lang="en-US" altLang="zh-CN" sz="2000" b="1" dirty="0">
                <a:latin typeface="Times New Roman" panose="02020603050405020304" pitchFamily="18" charset="0"/>
                <a:cs typeface="Times New Roman" panose="02020603050405020304" pitchFamily="18" charset="0"/>
              </a:rPr>
              <a:t>·</a:t>
            </a:r>
            <a:endParaRPr lang="zh-CN" altLang="en-US" sz="2000" b="1" dirty="0">
              <a:latin typeface="Times New Roman" panose="02020603050405020304" pitchFamily="18" charset="0"/>
              <a:cs typeface="Times New Roman" panose="02020603050405020304" pitchFamily="18" charset="0"/>
            </a:endParaRPr>
          </a:p>
        </p:txBody>
      </p:sp>
      <p:sp>
        <p:nvSpPr>
          <p:cNvPr id="2" name="文本框 1"/>
          <p:cNvSpPr txBox="1"/>
          <p:nvPr/>
        </p:nvSpPr>
        <p:spPr>
          <a:xfrm>
            <a:off x="275330" y="1704998"/>
            <a:ext cx="445477"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B</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6" name="文本框 15"/>
          <p:cNvSpPr txBox="1"/>
          <p:nvPr/>
        </p:nvSpPr>
        <p:spPr>
          <a:xfrm>
            <a:off x="275330" y="3075794"/>
            <a:ext cx="445477"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D</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9" name="文本框 8"/>
          <p:cNvSpPr txBox="1"/>
          <p:nvPr/>
        </p:nvSpPr>
        <p:spPr>
          <a:xfrm>
            <a:off x="275329" y="4446590"/>
            <a:ext cx="445477"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A</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91989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6">
                                            <p:txEl>
                                              <p:pRg st="0" end="0"/>
                                            </p:txEl>
                                          </p:spTgt>
                                        </p:tgtEl>
                                        <p:attrNameLst>
                                          <p:attrName>style.visibility</p:attrName>
                                        </p:attrNameLst>
                                      </p:cBhvr>
                                      <p:to>
                                        <p:strVal val="visible"/>
                                      </p:to>
                                    </p:set>
                                    <p:animEffect transition="in" filter="fade">
                                      <p:cBhvr>
                                        <p:cTn id="14" dur="1000"/>
                                        <p:tgtEl>
                                          <p:spTgt spid="16">
                                            <p:txEl>
                                              <p:pRg st="0" end="0"/>
                                            </p:txEl>
                                          </p:spTgt>
                                        </p:tgtEl>
                                      </p:cBhvr>
                                    </p:animEffect>
                                    <p:anim calcmode="lin" valueType="num">
                                      <p:cBhvr>
                                        <p:cTn id="15" dur="1000" fill="hold"/>
                                        <p:tgtEl>
                                          <p:spTgt spid="16">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1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9">
                                            <p:txEl>
                                              <p:pRg st="0" end="0"/>
                                            </p:txEl>
                                          </p:spTgt>
                                        </p:tgtEl>
                                        <p:attrNameLst>
                                          <p:attrName>style.visibility</p:attrName>
                                        </p:attrNameLst>
                                      </p:cBhvr>
                                      <p:to>
                                        <p:strVal val="visible"/>
                                      </p:to>
                                    </p:set>
                                    <p:animEffect transition="in" filter="fade">
                                      <p:cBhvr>
                                        <p:cTn id="21" dur="1000"/>
                                        <p:tgtEl>
                                          <p:spTgt spid="9">
                                            <p:txEl>
                                              <p:pRg st="0" end="0"/>
                                            </p:txEl>
                                          </p:spTgt>
                                        </p:tgtEl>
                                      </p:cBhvr>
                                    </p:animEffect>
                                    <p:anim calcmode="lin" valueType="num">
                                      <p:cBhvr>
                                        <p:cTn id="22"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7" name="文本框 6"/>
          <p:cNvSpPr txBox="1"/>
          <p:nvPr/>
        </p:nvSpPr>
        <p:spPr>
          <a:xfrm>
            <a:off x="627022" y="1642635"/>
            <a:ext cx="11163925" cy="2347950"/>
          </a:xfrm>
          <a:prstGeom prst="rect">
            <a:avLst/>
          </a:prstGeom>
          <a:noFill/>
        </p:spPr>
        <p:txBody>
          <a:bodyPr wrap="square" rtlCol="0">
            <a:spAutoFit/>
          </a:bodyPr>
          <a:lstStyle/>
          <a:p>
            <a:pPr>
              <a:lnSpc>
                <a:spcPts val="3600"/>
              </a:lnSpc>
            </a:pPr>
            <a:r>
              <a:rPr lang="en-US" altLang="zh-CN" sz="2200" b="1" dirty="0">
                <a:latin typeface="Times New Roman" panose="02020603050405020304" pitchFamily="18" charset="0"/>
                <a:cs typeface="Times New Roman" panose="02020603050405020304" pitchFamily="18" charset="0"/>
              </a:rPr>
              <a:t>10</a:t>
            </a:r>
            <a:r>
              <a:rPr lang="en-US" altLang="zh-CN" sz="2200" b="1" dirty="0" smtClean="0">
                <a:latin typeface="Times New Roman" panose="02020603050405020304" pitchFamily="18" charset="0"/>
                <a:cs typeface="Times New Roman" panose="02020603050405020304" pitchFamily="18" charset="0"/>
              </a:rPr>
              <a:t>. ______, when </a:t>
            </a:r>
            <a:r>
              <a:rPr lang="en-US" altLang="zh-CN" sz="2200" b="1" dirty="0">
                <a:latin typeface="Times New Roman" panose="02020603050405020304" pitchFamily="18" charset="0"/>
                <a:cs typeface="Times New Roman" panose="02020603050405020304" pitchFamily="18" charset="0"/>
              </a:rPr>
              <a:t>Marx was </a:t>
            </a:r>
            <a:r>
              <a:rPr lang="en-US" altLang="zh-CN" sz="2200" b="1" dirty="0" smtClean="0">
                <a:latin typeface="Times New Roman" panose="02020603050405020304" pitchFamily="18" charset="0"/>
                <a:cs typeface="Times New Roman" panose="02020603050405020304" pitchFamily="18" charset="0"/>
              </a:rPr>
              <a:t>already ______, he </a:t>
            </a:r>
            <a:r>
              <a:rPr lang="en-US" altLang="zh-CN" sz="2200" b="1" dirty="0">
                <a:latin typeface="Times New Roman" panose="02020603050405020304" pitchFamily="18" charset="0"/>
                <a:cs typeface="Times New Roman" panose="02020603050405020304" pitchFamily="18" charset="0"/>
              </a:rPr>
              <a:t>began to learn Russian.</a:t>
            </a:r>
          </a:p>
          <a:p>
            <a:pPr>
              <a:lnSpc>
                <a:spcPts val="3600"/>
              </a:lnSpc>
            </a:pPr>
            <a:r>
              <a:rPr lang="en-US" altLang="zh-CN" sz="2200" b="1" dirty="0" smtClean="0">
                <a:latin typeface="Times New Roman" panose="02020603050405020304" pitchFamily="18" charset="0"/>
                <a:cs typeface="Times New Roman" panose="02020603050405020304" pitchFamily="18" charset="0"/>
              </a:rPr>
              <a:t>     A. In 1870s;</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in his fifties</a:t>
            </a:r>
          </a:p>
          <a:p>
            <a:pPr>
              <a:lnSpc>
                <a:spcPts val="3600"/>
              </a:lnSpc>
            </a:pPr>
            <a:r>
              <a:rPr lang="en-US" altLang="zh-CN" sz="2200" b="1" dirty="0" smtClean="0">
                <a:latin typeface="Times New Roman" panose="02020603050405020304" pitchFamily="18" charset="0"/>
                <a:cs typeface="Times New Roman" panose="02020603050405020304" pitchFamily="18" charset="0"/>
              </a:rPr>
              <a:t>     B. In 1870s;</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in fifties</a:t>
            </a:r>
          </a:p>
          <a:p>
            <a:pPr>
              <a:lnSpc>
                <a:spcPts val="3600"/>
              </a:lnSpc>
            </a:pPr>
            <a:r>
              <a:rPr lang="en-US" altLang="zh-CN" sz="2200" b="1" dirty="0" smtClean="0">
                <a:latin typeface="Times New Roman" panose="02020603050405020304" pitchFamily="18" charset="0"/>
                <a:cs typeface="Times New Roman" panose="02020603050405020304" pitchFamily="18" charset="0"/>
              </a:rPr>
              <a:t>     C. In </a:t>
            </a:r>
            <a:r>
              <a:rPr lang="en-US" altLang="zh-CN" sz="2200" b="1" dirty="0">
                <a:latin typeface="Times New Roman" panose="02020603050405020304" pitchFamily="18" charset="0"/>
                <a:cs typeface="Times New Roman" panose="02020603050405020304" pitchFamily="18" charset="0"/>
              </a:rPr>
              <a:t>the </a:t>
            </a:r>
            <a:r>
              <a:rPr lang="en-US" altLang="zh-CN" sz="2200" b="1" dirty="0" smtClean="0">
                <a:latin typeface="Times New Roman" panose="02020603050405020304" pitchFamily="18" charset="0"/>
                <a:cs typeface="Times New Roman" panose="02020603050405020304" pitchFamily="18" charset="0"/>
              </a:rPr>
              <a:t>1870s;</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in his fifties</a:t>
            </a:r>
          </a:p>
          <a:p>
            <a:pPr>
              <a:lnSpc>
                <a:spcPts val="3600"/>
              </a:lnSpc>
            </a:pPr>
            <a:r>
              <a:rPr lang="en-US" altLang="zh-CN" sz="2200" b="1" dirty="0" smtClean="0">
                <a:latin typeface="Times New Roman" panose="02020603050405020304" pitchFamily="18" charset="0"/>
                <a:cs typeface="Times New Roman" panose="02020603050405020304" pitchFamily="18" charset="0"/>
              </a:rPr>
              <a:t>     D. In </a:t>
            </a:r>
            <a:r>
              <a:rPr lang="en-US" altLang="zh-CN" sz="2200" b="1" dirty="0">
                <a:latin typeface="Times New Roman" panose="02020603050405020304" pitchFamily="18" charset="0"/>
                <a:cs typeface="Times New Roman" panose="02020603050405020304" pitchFamily="18" charset="0"/>
              </a:rPr>
              <a:t>the </a:t>
            </a:r>
            <a:r>
              <a:rPr lang="en-US" altLang="zh-CN" sz="2200" b="1" dirty="0" smtClean="0">
                <a:latin typeface="Times New Roman" panose="02020603050405020304" pitchFamily="18" charset="0"/>
                <a:cs typeface="Times New Roman" panose="02020603050405020304" pitchFamily="18" charset="0"/>
              </a:rPr>
              <a:t>1870s;</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in fifties</a:t>
            </a:r>
            <a:endParaRPr lang="zh-CN" altLang="en-US" sz="2200" b="1" dirty="0">
              <a:latin typeface="Times New Roman" panose="02020603050405020304" pitchFamily="18" charset="0"/>
              <a:cs typeface="Times New Roman" panose="02020603050405020304" pitchFamily="18" charset="0"/>
            </a:endParaRPr>
          </a:p>
        </p:txBody>
      </p: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12" name="文本框 11"/>
          <p:cNvSpPr txBox="1"/>
          <p:nvPr/>
        </p:nvSpPr>
        <p:spPr>
          <a:xfrm>
            <a:off x="11244315" y="6457890"/>
            <a:ext cx="770639" cy="400110"/>
          </a:xfrm>
          <a:prstGeom prst="rect">
            <a:avLst/>
          </a:prstGeom>
          <a:noFill/>
        </p:spPr>
        <p:txBody>
          <a:bodyPr wrap="square" rtlCol="0">
            <a:spAutoFit/>
          </a:bodyPr>
          <a:lstStyle/>
          <a:p>
            <a:r>
              <a:rPr lang="en-US" altLang="zh-CN" sz="2000" b="1" dirty="0" smtClean="0">
                <a:latin typeface="Times New Roman" panose="02020603050405020304" pitchFamily="18" charset="0"/>
                <a:cs typeface="Times New Roman" panose="02020603050405020304" pitchFamily="18" charset="0"/>
              </a:rPr>
              <a:t>· 24 </a:t>
            </a:r>
            <a:r>
              <a:rPr lang="en-US" altLang="zh-CN" sz="2000" b="1" dirty="0">
                <a:latin typeface="Times New Roman" panose="02020603050405020304" pitchFamily="18" charset="0"/>
                <a:cs typeface="Times New Roman" panose="02020603050405020304" pitchFamily="18" charset="0"/>
              </a:rPr>
              <a:t>·</a:t>
            </a:r>
            <a:endParaRPr lang="zh-CN" altLang="en-US" sz="2000" b="1" dirty="0">
              <a:latin typeface="Times New Roman" panose="02020603050405020304" pitchFamily="18" charset="0"/>
              <a:cs typeface="Times New Roman" panose="02020603050405020304" pitchFamily="18" charset="0"/>
            </a:endParaRPr>
          </a:p>
        </p:txBody>
      </p:sp>
      <p:sp>
        <p:nvSpPr>
          <p:cNvPr id="2" name="文本框 1"/>
          <p:cNvSpPr txBox="1"/>
          <p:nvPr/>
        </p:nvSpPr>
        <p:spPr>
          <a:xfrm>
            <a:off x="275330" y="1724252"/>
            <a:ext cx="445477"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C</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7467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7" name="文本框 6"/>
          <p:cNvSpPr txBox="1"/>
          <p:nvPr/>
        </p:nvSpPr>
        <p:spPr>
          <a:xfrm>
            <a:off x="527538" y="1620549"/>
            <a:ext cx="10716777" cy="3323987"/>
          </a:xfrm>
          <a:prstGeom prst="rect">
            <a:avLst/>
          </a:prstGeom>
          <a:noFill/>
        </p:spPr>
        <p:txBody>
          <a:bodyPr wrap="square" rtlCol="0">
            <a:spAutoFit/>
          </a:bodyPr>
          <a:lstStyle/>
          <a:p>
            <a:pPr>
              <a:lnSpc>
                <a:spcPts val="3600"/>
              </a:lnSpc>
            </a:pPr>
            <a:r>
              <a:rPr lang="zh-CN" altLang="en-US" sz="2200" b="1" dirty="0">
                <a:latin typeface="Times New Roman" panose="02020603050405020304" pitchFamily="18" charset="0"/>
                <a:cs typeface="Times New Roman" panose="02020603050405020304" pitchFamily="18" charset="0"/>
              </a:rPr>
              <a:t>二、单词拼写</a:t>
            </a:r>
          </a:p>
          <a:p>
            <a:pPr>
              <a:lnSpc>
                <a:spcPts val="3600"/>
              </a:lnSpc>
            </a:pPr>
            <a:r>
              <a:rPr lang="zh-CN" altLang="en-US" sz="2200" b="1" dirty="0">
                <a:latin typeface="Times New Roman" panose="02020603050405020304" pitchFamily="18" charset="0"/>
                <a:cs typeface="Times New Roman" panose="02020603050405020304" pitchFamily="18" charset="0"/>
              </a:rPr>
              <a:t>根据括号内所给的中文提示，正确拼写单词。</a:t>
            </a:r>
          </a:p>
          <a:p>
            <a:pPr>
              <a:lnSpc>
                <a:spcPts val="3600"/>
              </a:lnSpc>
            </a:pPr>
            <a:r>
              <a:rPr lang="en-US" altLang="zh-CN" sz="2200" b="1" dirty="0">
                <a:latin typeface="Times New Roman" panose="02020603050405020304" pitchFamily="18" charset="0"/>
                <a:cs typeface="Times New Roman" panose="02020603050405020304" pitchFamily="18" charset="0"/>
              </a:rPr>
              <a:t>1</a:t>
            </a:r>
            <a:r>
              <a:rPr lang="en-US" altLang="zh-CN" sz="2200" b="1" dirty="0" smtClean="0">
                <a:latin typeface="Times New Roman" panose="02020603050405020304" pitchFamily="18" charset="0"/>
                <a:cs typeface="Times New Roman" panose="02020603050405020304" pitchFamily="18" charset="0"/>
              </a:rPr>
              <a:t>. Very </a:t>
            </a:r>
            <a:r>
              <a:rPr lang="en-US" altLang="zh-CN" sz="2200" b="1" dirty="0">
                <a:latin typeface="Times New Roman" panose="02020603050405020304" pitchFamily="18" charset="0"/>
                <a:cs typeface="Times New Roman" panose="02020603050405020304" pitchFamily="18" charset="0"/>
              </a:rPr>
              <a:t>few people can </a:t>
            </a:r>
            <a:r>
              <a:rPr lang="en-US" altLang="zh-CN" sz="2200" b="1" dirty="0" smtClean="0">
                <a:latin typeface="Times New Roman" panose="02020603050405020304" pitchFamily="18" charset="0"/>
                <a:cs typeface="Times New Roman" panose="02020603050405020304" pitchFamily="18" charset="0"/>
              </a:rPr>
              <a:t>__________(</a:t>
            </a:r>
            <a:r>
              <a:rPr lang="zh-CN" altLang="en-US" sz="2200" b="1" dirty="0" smtClean="0">
                <a:latin typeface="Times New Roman" panose="02020603050405020304" pitchFamily="18" charset="0"/>
                <a:cs typeface="Times New Roman" panose="02020603050405020304" pitchFamily="18" charset="0"/>
              </a:rPr>
              <a:t>发音</a:t>
            </a:r>
            <a:r>
              <a:rPr lang="en-US" altLang="zh-CN" sz="2200" b="1" dirty="0" smtClean="0">
                <a:latin typeface="Times New Roman" panose="02020603050405020304" pitchFamily="18" charset="0"/>
                <a:cs typeface="Times New Roman" panose="02020603050405020304" pitchFamily="18" charset="0"/>
              </a:rPr>
              <a:t>)</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my name correctly.</a:t>
            </a:r>
          </a:p>
          <a:p>
            <a:pPr>
              <a:lnSpc>
                <a:spcPts val="3600"/>
              </a:lnSpc>
            </a:pPr>
            <a:r>
              <a:rPr lang="en-US" altLang="zh-CN" sz="2200" b="1" dirty="0">
                <a:latin typeface="Times New Roman" panose="02020603050405020304" pitchFamily="18" charset="0"/>
                <a:cs typeface="Times New Roman" panose="02020603050405020304" pitchFamily="18" charset="0"/>
              </a:rPr>
              <a:t>2</a:t>
            </a:r>
            <a:r>
              <a:rPr lang="en-US" altLang="zh-CN" sz="2200" b="1" dirty="0" smtClean="0">
                <a:latin typeface="Times New Roman" panose="02020603050405020304" pitchFamily="18" charset="0"/>
                <a:cs typeface="Times New Roman" panose="02020603050405020304" pitchFamily="18" charset="0"/>
              </a:rPr>
              <a:t>. Our </a:t>
            </a:r>
            <a:r>
              <a:rPr lang="en-US" altLang="zh-CN" sz="2200" b="1" dirty="0">
                <a:latin typeface="Times New Roman" panose="02020603050405020304" pitchFamily="18" charset="0"/>
                <a:cs typeface="Times New Roman" panose="02020603050405020304" pitchFamily="18" charset="0"/>
              </a:rPr>
              <a:t>teachers are very __________(</a:t>
            </a:r>
            <a:r>
              <a:rPr lang="zh-CN" altLang="en-US" sz="2200" b="1" dirty="0" smtClean="0">
                <a:latin typeface="Times New Roman" panose="02020603050405020304" pitchFamily="18" charset="0"/>
                <a:cs typeface="Times New Roman" panose="02020603050405020304" pitchFamily="18" charset="0"/>
              </a:rPr>
              <a:t>严格的</a:t>
            </a:r>
            <a:r>
              <a:rPr lang="en-US" altLang="zh-CN" sz="2200" b="1" dirty="0" smtClean="0">
                <a:latin typeface="Times New Roman" panose="02020603050405020304" pitchFamily="18" charset="0"/>
                <a:cs typeface="Times New Roman" panose="02020603050405020304" pitchFamily="18" charset="0"/>
              </a:rPr>
              <a:t>)</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with us.</a:t>
            </a:r>
          </a:p>
          <a:p>
            <a:pPr>
              <a:lnSpc>
                <a:spcPts val="3600"/>
              </a:lnSpc>
            </a:pPr>
            <a:r>
              <a:rPr lang="en-US" altLang="zh-CN" sz="2200" b="1" dirty="0">
                <a:latin typeface="Times New Roman" panose="02020603050405020304" pitchFamily="18" charset="0"/>
                <a:cs typeface="Times New Roman" panose="02020603050405020304" pitchFamily="18" charset="0"/>
              </a:rPr>
              <a:t>3</a:t>
            </a:r>
            <a:r>
              <a:rPr lang="en-US" altLang="zh-CN" sz="2200" b="1" dirty="0" smtClean="0">
                <a:latin typeface="Times New Roman" panose="02020603050405020304" pitchFamily="18" charset="0"/>
                <a:cs typeface="Times New Roman" panose="02020603050405020304" pitchFamily="18" charset="0"/>
              </a:rPr>
              <a:t>. He </a:t>
            </a:r>
            <a:r>
              <a:rPr lang="en-US" altLang="zh-CN" sz="2200" b="1" dirty="0">
                <a:latin typeface="Times New Roman" panose="02020603050405020304" pitchFamily="18" charset="0"/>
                <a:cs typeface="Times New Roman" panose="02020603050405020304" pitchFamily="18" charset="0"/>
              </a:rPr>
              <a:t>had no __________(</a:t>
            </a:r>
            <a:r>
              <a:rPr lang="zh-CN" altLang="en-US" sz="2200" b="1" dirty="0" smtClean="0">
                <a:latin typeface="Times New Roman" panose="02020603050405020304" pitchFamily="18" charset="0"/>
                <a:cs typeface="Times New Roman" panose="02020603050405020304" pitchFamily="18" charset="0"/>
              </a:rPr>
              <a:t>选择</a:t>
            </a:r>
            <a:r>
              <a:rPr lang="en-US" altLang="zh-CN" sz="2200" b="1" dirty="0" smtClean="0">
                <a:latin typeface="Times New Roman" panose="02020603050405020304" pitchFamily="18" charset="0"/>
                <a:cs typeface="Times New Roman" panose="02020603050405020304" pitchFamily="18" charset="0"/>
              </a:rPr>
              <a:t>)</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but to study hard.</a:t>
            </a:r>
          </a:p>
          <a:p>
            <a:pPr>
              <a:lnSpc>
                <a:spcPts val="3600"/>
              </a:lnSpc>
            </a:pPr>
            <a:r>
              <a:rPr lang="en-US" altLang="zh-CN" sz="2200" b="1" dirty="0">
                <a:latin typeface="Times New Roman" panose="02020603050405020304" pitchFamily="18" charset="0"/>
                <a:cs typeface="Times New Roman" panose="02020603050405020304" pitchFamily="18" charset="0"/>
              </a:rPr>
              <a:t>4</a:t>
            </a:r>
            <a:r>
              <a:rPr lang="en-US" altLang="zh-CN" sz="2200" b="1" dirty="0" smtClean="0">
                <a:latin typeface="Times New Roman" panose="02020603050405020304" pitchFamily="18" charset="0"/>
                <a:cs typeface="Times New Roman" panose="02020603050405020304" pitchFamily="18" charset="0"/>
              </a:rPr>
              <a:t>. </a:t>
            </a:r>
            <a:r>
              <a:rPr lang="en-US" altLang="zh-CN" sz="2200" b="1" dirty="0" err="1" smtClean="0">
                <a:latin typeface="Times New Roman" panose="02020603050405020304" pitchFamily="18" charset="0"/>
                <a:cs typeface="Times New Roman" panose="02020603050405020304" pitchFamily="18" charset="0"/>
              </a:rPr>
              <a:t>Mr</a:t>
            </a:r>
            <a:r>
              <a:rPr lang="en-US" altLang="zh-CN"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Sigmund Friend is used to __________(</a:t>
            </a:r>
            <a:r>
              <a:rPr lang="zh-CN" altLang="en-US" sz="2200" b="1" dirty="0" smtClean="0">
                <a:latin typeface="Times New Roman" panose="02020603050405020304" pitchFamily="18" charset="0"/>
                <a:cs typeface="Times New Roman" panose="02020603050405020304" pitchFamily="18" charset="0"/>
              </a:rPr>
              <a:t>处理</a:t>
            </a:r>
            <a:r>
              <a:rPr lang="en-US" altLang="zh-CN" sz="2200" b="1" dirty="0" smtClean="0">
                <a:latin typeface="Times New Roman" panose="02020603050405020304" pitchFamily="18" charset="0"/>
                <a:cs typeface="Times New Roman" panose="02020603050405020304" pitchFamily="18" charset="0"/>
              </a:rPr>
              <a:t>)</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with all kinds of problems.</a:t>
            </a:r>
          </a:p>
          <a:p>
            <a:pPr>
              <a:lnSpc>
                <a:spcPts val="3600"/>
              </a:lnSpc>
            </a:pPr>
            <a:r>
              <a:rPr lang="en-US" altLang="zh-CN" sz="2200" b="1" dirty="0">
                <a:latin typeface="Times New Roman" panose="02020603050405020304" pitchFamily="18" charset="0"/>
                <a:cs typeface="Times New Roman" panose="02020603050405020304" pitchFamily="18" charset="0"/>
              </a:rPr>
              <a:t>5</a:t>
            </a:r>
            <a:r>
              <a:rPr lang="en-US" altLang="zh-CN" sz="2200" b="1" dirty="0" smtClean="0">
                <a:latin typeface="Times New Roman" panose="02020603050405020304" pitchFamily="18" charset="0"/>
                <a:cs typeface="Times New Roman" panose="02020603050405020304" pitchFamily="18" charset="0"/>
              </a:rPr>
              <a:t>. The </a:t>
            </a:r>
            <a:r>
              <a:rPr lang="en-US" altLang="zh-CN" sz="2200" b="1" dirty="0">
                <a:latin typeface="Times New Roman" panose="02020603050405020304" pitchFamily="18" charset="0"/>
                <a:cs typeface="Times New Roman" panose="02020603050405020304" pitchFamily="18" charset="0"/>
              </a:rPr>
              <a:t>general manager always thinks twice before __________(</a:t>
            </a:r>
            <a:r>
              <a:rPr lang="zh-CN" altLang="en-US" sz="2200" b="1" dirty="0" smtClean="0">
                <a:latin typeface="Times New Roman" panose="02020603050405020304" pitchFamily="18" charset="0"/>
                <a:cs typeface="Times New Roman" panose="02020603050405020304" pitchFamily="18" charset="0"/>
              </a:rPr>
              <a:t>答复） </a:t>
            </a:r>
            <a:r>
              <a:rPr lang="en-US" altLang="zh-CN" sz="2200" b="1" dirty="0">
                <a:latin typeface="Times New Roman" panose="02020603050405020304" pitchFamily="18" charset="0"/>
                <a:cs typeface="Times New Roman" panose="02020603050405020304" pitchFamily="18" charset="0"/>
              </a:rPr>
              <a:t>to the customers.</a:t>
            </a:r>
            <a:endParaRPr lang="en-US" altLang="zh-CN" sz="2200" b="1" dirty="0" smtClean="0">
              <a:latin typeface="Times New Roman" panose="02020603050405020304" pitchFamily="18" charset="0"/>
              <a:cs typeface="Times New Roman" panose="02020603050405020304" pitchFamily="18" charset="0"/>
            </a:endParaRPr>
          </a:p>
        </p:txBody>
      </p: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12" name="文本框 11"/>
          <p:cNvSpPr txBox="1"/>
          <p:nvPr/>
        </p:nvSpPr>
        <p:spPr>
          <a:xfrm>
            <a:off x="11244315" y="6457890"/>
            <a:ext cx="770639" cy="400110"/>
          </a:xfrm>
          <a:prstGeom prst="rect">
            <a:avLst/>
          </a:prstGeom>
          <a:noFill/>
        </p:spPr>
        <p:txBody>
          <a:bodyPr wrap="square" rtlCol="0">
            <a:spAutoFit/>
          </a:bodyPr>
          <a:lstStyle/>
          <a:p>
            <a:r>
              <a:rPr lang="en-US" altLang="zh-CN" sz="2000" b="1" dirty="0" smtClean="0">
                <a:latin typeface="Times New Roman" panose="02020603050405020304" pitchFamily="18" charset="0"/>
                <a:cs typeface="Times New Roman" panose="02020603050405020304" pitchFamily="18" charset="0"/>
              </a:rPr>
              <a:t>· 25 </a:t>
            </a:r>
            <a:r>
              <a:rPr lang="en-US" altLang="zh-CN" sz="2000" b="1" dirty="0">
                <a:latin typeface="Times New Roman" panose="02020603050405020304" pitchFamily="18" charset="0"/>
                <a:cs typeface="Times New Roman" panose="02020603050405020304" pitchFamily="18" charset="0"/>
              </a:rPr>
              <a:t>·</a:t>
            </a:r>
            <a:endParaRPr lang="zh-CN" altLang="en-US" sz="2000" b="1" dirty="0">
              <a:latin typeface="Times New Roman" panose="02020603050405020304" pitchFamily="18" charset="0"/>
              <a:cs typeface="Times New Roman" panose="02020603050405020304" pitchFamily="18" charset="0"/>
            </a:endParaRPr>
          </a:p>
        </p:txBody>
      </p:sp>
      <p:sp>
        <p:nvSpPr>
          <p:cNvPr id="3" name="文本框 2"/>
          <p:cNvSpPr txBox="1"/>
          <p:nvPr/>
        </p:nvSpPr>
        <p:spPr>
          <a:xfrm>
            <a:off x="3330341" y="2585557"/>
            <a:ext cx="1703671"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pronounce</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8" name="文本框 17"/>
          <p:cNvSpPr txBox="1"/>
          <p:nvPr/>
        </p:nvSpPr>
        <p:spPr>
          <a:xfrm>
            <a:off x="3877377" y="3054944"/>
            <a:ext cx="1703671"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strict</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9" name="文本框 18"/>
          <p:cNvSpPr txBox="1"/>
          <p:nvPr/>
        </p:nvSpPr>
        <p:spPr>
          <a:xfrm>
            <a:off x="2433586" y="3505081"/>
            <a:ext cx="1703671"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choice</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20" name="文本框 19"/>
          <p:cNvSpPr txBox="1"/>
          <p:nvPr/>
        </p:nvSpPr>
        <p:spPr>
          <a:xfrm>
            <a:off x="4886424" y="3964843"/>
            <a:ext cx="1703671"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deal</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21" name="文本框 20"/>
          <p:cNvSpPr txBox="1"/>
          <p:nvPr/>
        </p:nvSpPr>
        <p:spPr>
          <a:xfrm>
            <a:off x="6819498" y="4405999"/>
            <a:ext cx="1703671"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replying</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454749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8">
                                            <p:txEl>
                                              <p:pRg st="0" end="0"/>
                                            </p:txEl>
                                          </p:spTgt>
                                        </p:tgtEl>
                                        <p:attrNameLst>
                                          <p:attrName>style.visibility</p:attrName>
                                        </p:attrNameLst>
                                      </p:cBhvr>
                                      <p:to>
                                        <p:strVal val="visible"/>
                                      </p:to>
                                    </p:set>
                                    <p:animEffect transition="in" filter="fade">
                                      <p:cBhvr>
                                        <p:cTn id="14" dur="1000"/>
                                        <p:tgtEl>
                                          <p:spTgt spid="18">
                                            <p:txEl>
                                              <p:pRg st="0" end="0"/>
                                            </p:txEl>
                                          </p:spTgt>
                                        </p:tgtEl>
                                      </p:cBhvr>
                                    </p:animEffect>
                                    <p:anim calcmode="lin" valueType="num">
                                      <p:cBhvr>
                                        <p:cTn id="15" dur="1000" fill="hold"/>
                                        <p:tgtEl>
                                          <p:spTgt spid="18">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1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9">
                                            <p:txEl>
                                              <p:pRg st="0" end="0"/>
                                            </p:txEl>
                                          </p:spTgt>
                                        </p:tgtEl>
                                        <p:attrNameLst>
                                          <p:attrName>style.visibility</p:attrName>
                                        </p:attrNameLst>
                                      </p:cBhvr>
                                      <p:to>
                                        <p:strVal val="visible"/>
                                      </p:to>
                                    </p:set>
                                    <p:animEffect transition="in" filter="fade">
                                      <p:cBhvr>
                                        <p:cTn id="21" dur="1000"/>
                                        <p:tgtEl>
                                          <p:spTgt spid="19">
                                            <p:txEl>
                                              <p:pRg st="0" end="0"/>
                                            </p:txEl>
                                          </p:spTgt>
                                        </p:tgtEl>
                                      </p:cBhvr>
                                    </p:animEffect>
                                    <p:anim calcmode="lin" valueType="num">
                                      <p:cBhvr>
                                        <p:cTn id="22" dur="1000" fill="hold"/>
                                        <p:tgtEl>
                                          <p:spTgt spid="19">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1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0">
                                            <p:txEl>
                                              <p:pRg st="0" end="0"/>
                                            </p:txEl>
                                          </p:spTgt>
                                        </p:tgtEl>
                                        <p:attrNameLst>
                                          <p:attrName>style.visibility</p:attrName>
                                        </p:attrNameLst>
                                      </p:cBhvr>
                                      <p:to>
                                        <p:strVal val="visible"/>
                                      </p:to>
                                    </p:set>
                                    <p:animEffect transition="in" filter="fade">
                                      <p:cBhvr>
                                        <p:cTn id="28" dur="1000"/>
                                        <p:tgtEl>
                                          <p:spTgt spid="20">
                                            <p:txEl>
                                              <p:pRg st="0" end="0"/>
                                            </p:txEl>
                                          </p:spTgt>
                                        </p:tgtEl>
                                      </p:cBhvr>
                                    </p:animEffect>
                                    <p:anim calcmode="lin" valueType="num">
                                      <p:cBhvr>
                                        <p:cTn id="29" dur="1000" fill="hold"/>
                                        <p:tgtEl>
                                          <p:spTgt spid="20">
                                            <p:txEl>
                                              <p:pRg st="0" end="0"/>
                                            </p:txEl>
                                          </p:spTgt>
                                        </p:tgtEl>
                                        <p:attrNameLst>
                                          <p:attrName>ppt_x</p:attrName>
                                        </p:attrNameLst>
                                      </p:cBhvr>
                                      <p:tavLst>
                                        <p:tav tm="0">
                                          <p:val>
                                            <p:strVal val="#ppt_x"/>
                                          </p:val>
                                        </p:tav>
                                        <p:tav tm="100000">
                                          <p:val>
                                            <p:strVal val="#ppt_x"/>
                                          </p:val>
                                        </p:tav>
                                      </p:tavLst>
                                    </p:anim>
                                    <p:anim calcmode="lin" valueType="num">
                                      <p:cBhvr>
                                        <p:cTn id="30" dur="1000" fill="hold"/>
                                        <p:tgtEl>
                                          <p:spTgt spid="20">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21">
                                            <p:txEl>
                                              <p:pRg st="0" end="0"/>
                                            </p:txEl>
                                          </p:spTgt>
                                        </p:tgtEl>
                                        <p:attrNameLst>
                                          <p:attrName>style.visibility</p:attrName>
                                        </p:attrNameLst>
                                      </p:cBhvr>
                                      <p:to>
                                        <p:strVal val="visible"/>
                                      </p:to>
                                    </p:set>
                                    <p:animEffect transition="in" filter="fade">
                                      <p:cBhvr>
                                        <p:cTn id="35" dur="1000"/>
                                        <p:tgtEl>
                                          <p:spTgt spid="21">
                                            <p:txEl>
                                              <p:pRg st="0" end="0"/>
                                            </p:txEl>
                                          </p:spTgt>
                                        </p:tgtEl>
                                      </p:cBhvr>
                                    </p:animEffect>
                                    <p:anim calcmode="lin" valueType="num">
                                      <p:cBhvr>
                                        <p:cTn id="36" dur="1000" fill="hold"/>
                                        <p:tgtEl>
                                          <p:spTgt spid="21">
                                            <p:txEl>
                                              <p:pRg st="0" end="0"/>
                                            </p:txEl>
                                          </p:spTgt>
                                        </p:tgtEl>
                                        <p:attrNameLst>
                                          <p:attrName>ppt_x</p:attrName>
                                        </p:attrNameLst>
                                      </p:cBhvr>
                                      <p:tavLst>
                                        <p:tav tm="0">
                                          <p:val>
                                            <p:strVal val="#ppt_x"/>
                                          </p:val>
                                        </p:tav>
                                        <p:tav tm="100000">
                                          <p:val>
                                            <p:strVal val="#ppt_x"/>
                                          </p:val>
                                        </p:tav>
                                      </p:tavLst>
                                    </p:anim>
                                    <p:anim calcmode="lin" valueType="num">
                                      <p:cBhvr>
                                        <p:cTn id="37" dur="1000" fill="hold"/>
                                        <p:tgtEl>
                                          <p:spTgt spid="21">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7" name="文本框 6"/>
          <p:cNvSpPr txBox="1"/>
          <p:nvPr/>
        </p:nvSpPr>
        <p:spPr>
          <a:xfrm>
            <a:off x="527538" y="1620549"/>
            <a:ext cx="10716777" cy="3323987"/>
          </a:xfrm>
          <a:prstGeom prst="rect">
            <a:avLst/>
          </a:prstGeom>
          <a:noFill/>
        </p:spPr>
        <p:txBody>
          <a:bodyPr wrap="square" rtlCol="0">
            <a:spAutoFit/>
          </a:bodyPr>
          <a:lstStyle/>
          <a:p>
            <a:pPr>
              <a:lnSpc>
                <a:spcPts val="3600"/>
              </a:lnSpc>
            </a:pPr>
            <a:r>
              <a:rPr lang="zh-CN" altLang="en-US" sz="2200" b="1" dirty="0">
                <a:latin typeface="Times New Roman" panose="02020603050405020304" pitchFamily="18" charset="0"/>
                <a:cs typeface="Times New Roman" panose="02020603050405020304" pitchFamily="18" charset="0"/>
              </a:rPr>
              <a:t>三、词形变换</a:t>
            </a:r>
          </a:p>
          <a:p>
            <a:pPr>
              <a:lnSpc>
                <a:spcPts val="3600"/>
              </a:lnSpc>
            </a:pPr>
            <a:r>
              <a:rPr lang="zh-CN" altLang="en-US" sz="2200" b="1" dirty="0">
                <a:latin typeface="Times New Roman" panose="02020603050405020304" pitchFamily="18" charset="0"/>
                <a:cs typeface="Times New Roman" panose="02020603050405020304" pitchFamily="18" charset="0"/>
              </a:rPr>
              <a:t>根据句意，用括号中所给单词的正确形式填空。</a:t>
            </a:r>
          </a:p>
          <a:p>
            <a:pPr>
              <a:lnSpc>
                <a:spcPts val="3600"/>
              </a:lnSpc>
            </a:pPr>
            <a:r>
              <a:rPr lang="en-US" altLang="zh-CN" sz="2200" b="1" dirty="0">
                <a:latin typeface="Times New Roman" panose="02020603050405020304" pitchFamily="18" charset="0"/>
                <a:cs typeface="Times New Roman" panose="02020603050405020304" pitchFamily="18" charset="0"/>
              </a:rPr>
              <a:t>1</a:t>
            </a:r>
            <a:r>
              <a:rPr lang="en-US" altLang="zh-CN" sz="2200" b="1" dirty="0" smtClean="0">
                <a:latin typeface="Times New Roman" panose="02020603050405020304" pitchFamily="18" charset="0"/>
                <a:cs typeface="Times New Roman" panose="02020603050405020304" pitchFamily="18" charset="0"/>
              </a:rPr>
              <a:t>. </a:t>
            </a:r>
            <a:r>
              <a:rPr lang="en-US" altLang="zh-CN" sz="2200" b="1" dirty="0" err="1" smtClean="0">
                <a:latin typeface="Times New Roman" panose="02020603050405020304" pitchFamily="18" charset="0"/>
                <a:cs typeface="Times New Roman" panose="02020603050405020304" pitchFamily="18" charset="0"/>
              </a:rPr>
              <a:t>Mr</a:t>
            </a:r>
            <a:r>
              <a:rPr lang="en-US" altLang="zh-CN"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Li gave us a </a:t>
            </a:r>
            <a:r>
              <a:rPr lang="en-US" altLang="zh-CN" sz="2200" b="1" dirty="0" smtClean="0">
                <a:latin typeface="Times New Roman" panose="02020603050405020304" pitchFamily="18" charset="0"/>
                <a:cs typeface="Times New Roman" panose="02020603050405020304" pitchFamily="18" charset="0"/>
              </a:rPr>
              <a:t>__________(value)</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report yesterday.</a:t>
            </a:r>
          </a:p>
          <a:p>
            <a:pPr>
              <a:lnSpc>
                <a:spcPts val="3600"/>
              </a:lnSpc>
            </a:pPr>
            <a:r>
              <a:rPr lang="en-US" altLang="zh-CN" sz="2200" b="1" dirty="0">
                <a:latin typeface="Times New Roman" panose="02020603050405020304" pitchFamily="18" charset="0"/>
                <a:cs typeface="Times New Roman" panose="02020603050405020304" pitchFamily="18" charset="0"/>
              </a:rPr>
              <a:t>2</a:t>
            </a:r>
            <a:r>
              <a:rPr lang="en-US" altLang="zh-CN" sz="2200" b="1" dirty="0" smtClean="0">
                <a:latin typeface="Times New Roman" panose="02020603050405020304" pitchFamily="18" charset="0"/>
                <a:cs typeface="Times New Roman" panose="02020603050405020304" pitchFamily="18" charset="0"/>
              </a:rPr>
              <a:t>. The __________(die)</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of the dog made the boy cry.</a:t>
            </a:r>
          </a:p>
          <a:p>
            <a:pPr>
              <a:lnSpc>
                <a:spcPts val="3600"/>
              </a:lnSpc>
            </a:pPr>
            <a:r>
              <a:rPr lang="en-US" altLang="zh-CN" sz="2200" b="1" dirty="0">
                <a:latin typeface="Times New Roman" panose="02020603050405020304" pitchFamily="18" charset="0"/>
                <a:cs typeface="Times New Roman" panose="02020603050405020304" pitchFamily="18" charset="0"/>
              </a:rPr>
              <a:t>3</a:t>
            </a:r>
            <a:r>
              <a:rPr lang="en-US" altLang="zh-CN" sz="2200" b="1" dirty="0" smtClean="0">
                <a:latin typeface="Times New Roman" panose="02020603050405020304" pitchFamily="18" charset="0"/>
                <a:cs typeface="Times New Roman" panose="02020603050405020304" pitchFamily="18" charset="0"/>
              </a:rPr>
              <a:t>. Can </a:t>
            </a:r>
            <a:r>
              <a:rPr lang="en-US" altLang="zh-CN" sz="2200" b="1" dirty="0">
                <a:latin typeface="Times New Roman" panose="02020603050405020304" pitchFamily="18" charset="0"/>
                <a:cs typeface="Times New Roman" panose="02020603050405020304" pitchFamily="18" charset="0"/>
              </a:rPr>
              <a:t>you offer me some </a:t>
            </a:r>
            <a:r>
              <a:rPr lang="en-US" altLang="zh-CN" sz="2200" b="1" dirty="0" smtClean="0">
                <a:latin typeface="Times New Roman" panose="02020603050405020304" pitchFamily="18" charset="0"/>
                <a:cs typeface="Times New Roman" panose="02020603050405020304" pitchFamily="18" charset="0"/>
              </a:rPr>
              <a:t>____________(suggestion)?</a:t>
            </a:r>
            <a:endParaRPr lang="zh-CN" altLang="en-US" sz="2200" b="1" dirty="0">
              <a:latin typeface="Times New Roman" panose="02020603050405020304" pitchFamily="18" charset="0"/>
              <a:cs typeface="Times New Roman" panose="02020603050405020304" pitchFamily="18" charset="0"/>
            </a:endParaRPr>
          </a:p>
          <a:p>
            <a:pPr>
              <a:lnSpc>
                <a:spcPts val="3600"/>
              </a:lnSpc>
            </a:pPr>
            <a:r>
              <a:rPr lang="en-US" altLang="zh-CN" sz="2200" b="1" dirty="0">
                <a:latin typeface="Times New Roman" panose="02020603050405020304" pitchFamily="18" charset="0"/>
                <a:cs typeface="Times New Roman" panose="02020603050405020304" pitchFamily="18" charset="0"/>
              </a:rPr>
              <a:t>4</a:t>
            </a:r>
            <a:r>
              <a:rPr lang="en-US" altLang="zh-CN" sz="2200" b="1" dirty="0" smtClean="0">
                <a:latin typeface="Times New Roman" panose="02020603050405020304" pitchFamily="18" charset="0"/>
                <a:cs typeface="Times New Roman" panose="02020603050405020304" pitchFamily="18" charset="0"/>
              </a:rPr>
              <a:t>. I’m </a:t>
            </a:r>
            <a:r>
              <a:rPr lang="en-US" altLang="zh-CN" sz="2200" b="1" dirty="0">
                <a:latin typeface="Times New Roman" panose="02020603050405020304" pitchFamily="18" charset="0"/>
                <a:cs typeface="Times New Roman" panose="02020603050405020304" pitchFamily="18" charset="0"/>
              </a:rPr>
              <a:t>looking forward to </a:t>
            </a:r>
            <a:r>
              <a:rPr lang="en-US" altLang="zh-CN" sz="2200" b="1" dirty="0" smtClean="0">
                <a:latin typeface="Times New Roman" panose="02020603050405020304" pitchFamily="18" charset="0"/>
                <a:cs typeface="Times New Roman" panose="02020603050405020304" pitchFamily="18" charset="0"/>
              </a:rPr>
              <a:t>__________(have)</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a long holiday.</a:t>
            </a:r>
          </a:p>
          <a:p>
            <a:pPr>
              <a:lnSpc>
                <a:spcPts val="3600"/>
              </a:lnSpc>
            </a:pPr>
            <a:r>
              <a:rPr lang="en-US" altLang="zh-CN" sz="2200" b="1" dirty="0">
                <a:latin typeface="Times New Roman" panose="02020603050405020304" pitchFamily="18" charset="0"/>
                <a:cs typeface="Times New Roman" panose="02020603050405020304" pitchFamily="18" charset="0"/>
              </a:rPr>
              <a:t>5</a:t>
            </a:r>
            <a:r>
              <a:rPr lang="en-US" altLang="zh-CN" sz="2200" b="1" dirty="0" smtClean="0">
                <a:latin typeface="Times New Roman" panose="02020603050405020304" pitchFamily="18" charset="0"/>
                <a:cs typeface="Times New Roman" panose="02020603050405020304" pitchFamily="18" charset="0"/>
              </a:rPr>
              <a:t>. To </a:t>
            </a:r>
            <a:r>
              <a:rPr lang="en-US" altLang="zh-CN" sz="2200" b="1" dirty="0">
                <a:latin typeface="Times New Roman" panose="02020603050405020304" pitchFamily="18" charset="0"/>
                <a:cs typeface="Times New Roman" panose="02020603050405020304" pitchFamily="18" charset="0"/>
              </a:rPr>
              <a:t>complete the </a:t>
            </a:r>
            <a:r>
              <a:rPr lang="en-US" altLang="zh-CN" sz="2200" b="1" dirty="0" smtClean="0">
                <a:latin typeface="Times New Roman" panose="02020603050405020304" pitchFamily="18" charset="0"/>
                <a:cs typeface="Times New Roman" panose="02020603050405020304" pitchFamily="18" charset="0"/>
              </a:rPr>
              <a:t>work, he </a:t>
            </a:r>
            <a:r>
              <a:rPr lang="en-US" altLang="zh-CN" sz="2200" b="1" dirty="0">
                <a:latin typeface="Times New Roman" panose="02020603050405020304" pitchFamily="18" charset="0"/>
                <a:cs typeface="Times New Roman" panose="02020603050405020304" pitchFamily="18" charset="0"/>
              </a:rPr>
              <a:t>drank some coffee to keep himself </a:t>
            </a:r>
            <a:r>
              <a:rPr lang="en-US" altLang="zh-CN" sz="2200" b="1" dirty="0" smtClean="0">
                <a:latin typeface="Times New Roman" panose="02020603050405020304" pitchFamily="18" charset="0"/>
                <a:cs typeface="Times New Roman" panose="02020603050405020304" pitchFamily="18" charset="0"/>
              </a:rPr>
              <a:t>__________(wake).</a:t>
            </a:r>
            <a:endParaRPr lang="zh-CN" altLang="en-US" sz="2500" b="1" dirty="0">
              <a:latin typeface="Times New Roman" panose="02020603050405020304" pitchFamily="18" charset="0"/>
              <a:cs typeface="Times New Roman" panose="02020603050405020304" pitchFamily="18" charset="0"/>
            </a:endParaRPr>
          </a:p>
        </p:txBody>
      </p: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12" name="文本框 11"/>
          <p:cNvSpPr txBox="1"/>
          <p:nvPr/>
        </p:nvSpPr>
        <p:spPr>
          <a:xfrm>
            <a:off x="11244315" y="6457890"/>
            <a:ext cx="770639" cy="400110"/>
          </a:xfrm>
          <a:prstGeom prst="rect">
            <a:avLst/>
          </a:prstGeom>
          <a:noFill/>
        </p:spPr>
        <p:txBody>
          <a:bodyPr wrap="square" rtlCol="0">
            <a:spAutoFit/>
          </a:bodyPr>
          <a:lstStyle/>
          <a:p>
            <a:r>
              <a:rPr lang="en-US" altLang="zh-CN" sz="2000" b="1" dirty="0" smtClean="0">
                <a:latin typeface="Times New Roman" panose="02020603050405020304" pitchFamily="18" charset="0"/>
                <a:cs typeface="Times New Roman" panose="02020603050405020304" pitchFamily="18" charset="0"/>
              </a:rPr>
              <a:t>· 26 </a:t>
            </a:r>
            <a:r>
              <a:rPr lang="en-US" altLang="zh-CN" sz="2000" b="1" dirty="0">
                <a:latin typeface="Times New Roman" panose="02020603050405020304" pitchFamily="18" charset="0"/>
                <a:cs typeface="Times New Roman" panose="02020603050405020304" pitchFamily="18" charset="0"/>
              </a:rPr>
              <a:t>·</a:t>
            </a:r>
            <a:endParaRPr lang="zh-CN" altLang="en-US" sz="2000" b="1" dirty="0">
              <a:latin typeface="Times New Roman" panose="02020603050405020304" pitchFamily="18" charset="0"/>
              <a:cs typeface="Times New Roman" panose="02020603050405020304" pitchFamily="18" charset="0"/>
            </a:endParaRPr>
          </a:p>
        </p:txBody>
      </p:sp>
      <p:sp>
        <p:nvSpPr>
          <p:cNvPr id="3" name="文本框 2"/>
          <p:cNvSpPr txBox="1"/>
          <p:nvPr/>
        </p:nvSpPr>
        <p:spPr>
          <a:xfrm>
            <a:off x="2935705" y="2595182"/>
            <a:ext cx="1588169"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valuable</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8" name="文本框 17"/>
          <p:cNvSpPr txBox="1"/>
          <p:nvPr/>
        </p:nvSpPr>
        <p:spPr>
          <a:xfrm>
            <a:off x="1682817" y="3045319"/>
            <a:ext cx="1588169"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death</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9" name="文本框 18"/>
          <p:cNvSpPr txBox="1"/>
          <p:nvPr/>
        </p:nvSpPr>
        <p:spPr>
          <a:xfrm>
            <a:off x="3789146" y="3497577"/>
            <a:ext cx="1588169"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suggestions</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20" name="文本框 19"/>
          <p:cNvSpPr txBox="1"/>
          <p:nvPr/>
        </p:nvSpPr>
        <p:spPr>
          <a:xfrm>
            <a:off x="3885398" y="3949791"/>
            <a:ext cx="1588169"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having</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21" name="文本框 20"/>
          <p:cNvSpPr txBox="1"/>
          <p:nvPr/>
        </p:nvSpPr>
        <p:spPr>
          <a:xfrm>
            <a:off x="8292164" y="4433819"/>
            <a:ext cx="1588169"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awake</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8415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8">
                                            <p:txEl>
                                              <p:pRg st="0" end="0"/>
                                            </p:txEl>
                                          </p:spTgt>
                                        </p:tgtEl>
                                        <p:attrNameLst>
                                          <p:attrName>style.visibility</p:attrName>
                                        </p:attrNameLst>
                                      </p:cBhvr>
                                      <p:to>
                                        <p:strVal val="visible"/>
                                      </p:to>
                                    </p:set>
                                    <p:animEffect transition="in" filter="fade">
                                      <p:cBhvr>
                                        <p:cTn id="14" dur="1000"/>
                                        <p:tgtEl>
                                          <p:spTgt spid="18">
                                            <p:txEl>
                                              <p:pRg st="0" end="0"/>
                                            </p:txEl>
                                          </p:spTgt>
                                        </p:tgtEl>
                                      </p:cBhvr>
                                    </p:animEffect>
                                    <p:anim calcmode="lin" valueType="num">
                                      <p:cBhvr>
                                        <p:cTn id="15" dur="1000" fill="hold"/>
                                        <p:tgtEl>
                                          <p:spTgt spid="18">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1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9">
                                            <p:txEl>
                                              <p:pRg st="0" end="0"/>
                                            </p:txEl>
                                          </p:spTgt>
                                        </p:tgtEl>
                                        <p:attrNameLst>
                                          <p:attrName>style.visibility</p:attrName>
                                        </p:attrNameLst>
                                      </p:cBhvr>
                                      <p:to>
                                        <p:strVal val="visible"/>
                                      </p:to>
                                    </p:set>
                                    <p:animEffect transition="in" filter="fade">
                                      <p:cBhvr>
                                        <p:cTn id="21" dur="1000"/>
                                        <p:tgtEl>
                                          <p:spTgt spid="19">
                                            <p:txEl>
                                              <p:pRg st="0" end="0"/>
                                            </p:txEl>
                                          </p:spTgt>
                                        </p:tgtEl>
                                      </p:cBhvr>
                                    </p:animEffect>
                                    <p:anim calcmode="lin" valueType="num">
                                      <p:cBhvr>
                                        <p:cTn id="22" dur="1000" fill="hold"/>
                                        <p:tgtEl>
                                          <p:spTgt spid="19">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1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0">
                                            <p:txEl>
                                              <p:pRg st="0" end="0"/>
                                            </p:txEl>
                                          </p:spTgt>
                                        </p:tgtEl>
                                        <p:attrNameLst>
                                          <p:attrName>style.visibility</p:attrName>
                                        </p:attrNameLst>
                                      </p:cBhvr>
                                      <p:to>
                                        <p:strVal val="visible"/>
                                      </p:to>
                                    </p:set>
                                    <p:animEffect transition="in" filter="fade">
                                      <p:cBhvr>
                                        <p:cTn id="28" dur="1000"/>
                                        <p:tgtEl>
                                          <p:spTgt spid="20">
                                            <p:txEl>
                                              <p:pRg st="0" end="0"/>
                                            </p:txEl>
                                          </p:spTgt>
                                        </p:tgtEl>
                                      </p:cBhvr>
                                    </p:animEffect>
                                    <p:anim calcmode="lin" valueType="num">
                                      <p:cBhvr>
                                        <p:cTn id="29" dur="1000" fill="hold"/>
                                        <p:tgtEl>
                                          <p:spTgt spid="20">
                                            <p:txEl>
                                              <p:pRg st="0" end="0"/>
                                            </p:txEl>
                                          </p:spTgt>
                                        </p:tgtEl>
                                        <p:attrNameLst>
                                          <p:attrName>ppt_x</p:attrName>
                                        </p:attrNameLst>
                                      </p:cBhvr>
                                      <p:tavLst>
                                        <p:tav tm="0">
                                          <p:val>
                                            <p:strVal val="#ppt_x"/>
                                          </p:val>
                                        </p:tav>
                                        <p:tav tm="100000">
                                          <p:val>
                                            <p:strVal val="#ppt_x"/>
                                          </p:val>
                                        </p:tav>
                                      </p:tavLst>
                                    </p:anim>
                                    <p:anim calcmode="lin" valueType="num">
                                      <p:cBhvr>
                                        <p:cTn id="30" dur="1000" fill="hold"/>
                                        <p:tgtEl>
                                          <p:spTgt spid="20">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1000"/>
                                        <p:tgtEl>
                                          <p:spTgt spid="21"/>
                                        </p:tgtEl>
                                      </p:cBhvr>
                                    </p:animEffect>
                                    <p:anim calcmode="lin" valueType="num">
                                      <p:cBhvr>
                                        <p:cTn id="36" dur="1000" fill="hold"/>
                                        <p:tgtEl>
                                          <p:spTgt spid="21"/>
                                        </p:tgtEl>
                                        <p:attrNameLst>
                                          <p:attrName>ppt_x</p:attrName>
                                        </p:attrNameLst>
                                      </p:cBhvr>
                                      <p:tavLst>
                                        <p:tav tm="0">
                                          <p:val>
                                            <p:strVal val="#ppt_x"/>
                                          </p:val>
                                        </p:tav>
                                        <p:tav tm="100000">
                                          <p:val>
                                            <p:strVal val="#ppt_x"/>
                                          </p:val>
                                        </p:tav>
                                      </p:tavLst>
                                    </p:anim>
                                    <p:anim calcmode="lin" valueType="num">
                                      <p:cBhvr>
                                        <p:cTn id="37"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7" name="文本框 6"/>
          <p:cNvSpPr txBox="1"/>
          <p:nvPr/>
        </p:nvSpPr>
        <p:spPr>
          <a:xfrm>
            <a:off x="527538" y="1601298"/>
            <a:ext cx="10716777" cy="4503797"/>
          </a:xfrm>
          <a:prstGeom prst="rect">
            <a:avLst/>
          </a:prstGeom>
          <a:noFill/>
        </p:spPr>
        <p:txBody>
          <a:bodyPr wrap="square" rtlCol="0">
            <a:spAutoFit/>
          </a:bodyPr>
          <a:lstStyle/>
          <a:p>
            <a:pPr>
              <a:lnSpc>
                <a:spcPts val="3200"/>
              </a:lnSpc>
            </a:pPr>
            <a:r>
              <a:rPr lang="zh-CN" altLang="en-US" sz="2200" b="1" dirty="0">
                <a:latin typeface="Times New Roman" panose="02020603050405020304" pitchFamily="18" charset="0"/>
                <a:cs typeface="Times New Roman" panose="02020603050405020304" pitchFamily="18" charset="0"/>
              </a:rPr>
              <a:t>四、选词填空</a:t>
            </a:r>
          </a:p>
          <a:p>
            <a:pPr>
              <a:lnSpc>
                <a:spcPts val="3200"/>
              </a:lnSpc>
            </a:pPr>
            <a:r>
              <a:rPr lang="zh-CN" altLang="en-US" sz="2200" b="1" dirty="0">
                <a:latin typeface="Times New Roman" panose="02020603050405020304" pitchFamily="18" charset="0"/>
                <a:cs typeface="Times New Roman" panose="02020603050405020304" pitchFamily="18" charset="0"/>
              </a:rPr>
              <a:t>根据短文内容，从方框中选择恰当的单词填空，每词限用一次</a:t>
            </a:r>
            <a:r>
              <a:rPr lang="zh-CN" altLang="en-US" sz="2200" b="1" dirty="0" smtClean="0">
                <a:latin typeface="Times New Roman" panose="02020603050405020304" pitchFamily="18" charset="0"/>
                <a:cs typeface="Times New Roman" panose="02020603050405020304" pitchFamily="18" charset="0"/>
              </a:rPr>
              <a:t>。</a:t>
            </a:r>
            <a:endParaRPr lang="en-US" altLang="zh-CN" sz="2200" b="1" dirty="0" smtClean="0">
              <a:latin typeface="Times New Roman" panose="02020603050405020304" pitchFamily="18" charset="0"/>
              <a:cs typeface="Times New Roman" panose="02020603050405020304" pitchFamily="18" charset="0"/>
            </a:endParaRPr>
          </a:p>
          <a:p>
            <a:pPr>
              <a:lnSpc>
                <a:spcPts val="3200"/>
              </a:lnSpc>
            </a:pPr>
            <a:endParaRPr lang="en-US" altLang="zh-CN" sz="2200" b="1" dirty="0">
              <a:latin typeface="Times New Roman" panose="02020603050405020304" pitchFamily="18" charset="0"/>
              <a:cs typeface="Times New Roman" panose="02020603050405020304" pitchFamily="18" charset="0"/>
            </a:endParaRPr>
          </a:p>
          <a:p>
            <a:pPr>
              <a:lnSpc>
                <a:spcPts val="3200"/>
              </a:lnSpc>
            </a:pPr>
            <a:endParaRPr lang="en-US" altLang="zh-CN" sz="2200" b="1" dirty="0" smtClean="0">
              <a:latin typeface="Times New Roman" panose="02020603050405020304" pitchFamily="18" charset="0"/>
              <a:cs typeface="Times New Roman" panose="02020603050405020304" pitchFamily="18" charset="0"/>
            </a:endParaRPr>
          </a:p>
          <a:p>
            <a:pPr algn="just">
              <a:lnSpc>
                <a:spcPts val="3600"/>
              </a:lnSpc>
            </a:pPr>
            <a:r>
              <a:rPr lang="en-US" altLang="zh-CN" sz="2200" b="1" dirty="0" smtClean="0">
                <a:latin typeface="Times New Roman" panose="02020603050405020304" pitchFamily="18" charset="0"/>
                <a:cs typeface="Times New Roman" panose="02020603050405020304" pitchFamily="18" charset="0"/>
              </a:rPr>
              <a:t>        There </a:t>
            </a:r>
            <a:r>
              <a:rPr lang="en-US" altLang="zh-CN" sz="2200" b="1" dirty="0">
                <a:latin typeface="Times New Roman" panose="02020603050405020304" pitchFamily="18" charset="0"/>
                <a:cs typeface="Times New Roman" panose="02020603050405020304" pitchFamily="18" charset="0"/>
              </a:rPr>
              <a:t>are so many expressions in American English that sound pleasant but are not.</a:t>
            </a:r>
          </a:p>
          <a:p>
            <a:pPr algn="just">
              <a:lnSpc>
                <a:spcPts val="3600"/>
              </a:lnSpc>
            </a:pPr>
            <a:r>
              <a:rPr lang="en-US" altLang="zh-CN" sz="2200" b="1" dirty="0">
                <a:latin typeface="Times New Roman" panose="02020603050405020304" pitchFamily="18" charset="0"/>
                <a:cs typeface="Times New Roman" panose="02020603050405020304" pitchFamily="18" charset="0"/>
              </a:rPr>
              <a:t>“Face the music” is a good </a:t>
            </a:r>
            <a:r>
              <a:rPr lang="en-US" altLang="zh-CN" sz="2200" b="1" dirty="0" smtClean="0">
                <a:latin typeface="Times New Roman" panose="02020603050405020304" pitchFamily="18" charset="0"/>
                <a:cs typeface="Times New Roman" panose="02020603050405020304" pitchFamily="18" charset="0"/>
              </a:rPr>
              <a:t>________. When </a:t>
            </a:r>
            <a:r>
              <a:rPr lang="en-US" altLang="zh-CN" sz="2200" b="1" dirty="0">
                <a:latin typeface="Times New Roman" panose="02020603050405020304" pitchFamily="18" charset="0"/>
                <a:cs typeface="Times New Roman" panose="02020603050405020304" pitchFamily="18" charset="0"/>
              </a:rPr>
              <a:t>someone says they have to face the </a:t>
            </a:r>
            <a:r>
              <a:rPr lang="en-US" altLang="zh-CN" sz="2200" b="1" dirty="0" smtClean="0">
                <a:latin typeface="Times New Roman" panose="02020603050405020304" pitchFamily="18" charset="0"/>
                <a:cs typeface="Times New Roman" panose="02020603050405020304" pitchFamily="18" charset="0"/>
              </a:rPr>
              <a:t>music, it </a:t>
            </a:r>
            <a:r>
              <a:rPr lang="en-US" altLang="zh-CN" sz="2200" b="1" dirty="0">
                <a:latin typeface="Times New Roman" panose="02020603050405020304" pitchFamily="18" charset="0"/>
                <a:cs typeface="Times New Roman" panose="02020603050405020304" pitchFamily="18" charset="0"/>
              </a:rPr>
              <a:t>does not mean they are going to a musical performance or concert</a:t>
            </a:r>
            <a:r>
              <a:rPr lang="en-US" altLang="zh-CN" sz="2200" b="1" dirty="0" smtClean="0">
                <a:latin typeface="Times New Roman" panose="02020603050405020304" pitchFamily="18" charset="0"/>
                <a:cs typeface="Times New Roman" panose="02020603050405020304" pitchFamily="18" charset="0"/>
              </a:rPr>
              <a:t>. To </a:t>
            </a:r>
            <a:r>
              <a:rPr lang="en-US" altLang="zh-CN" sz="2200" b="1" dirty="0">
                <a:latin typeface="Times New Roman" panose="02020603050405020304" pitchFamily="18" charset="0"/>
                <a:cs typeface="Times New Roman" panose="02020603050405020304" pitchFamily="18" charset="0"/>
              </a:rPr>
              <a:t>face the music means to accept the </a:t>
            </a:r>
            <a:r>
              <a:rPr lang="en-US" altLang="zh-CN" sz="2200" b="1" dirty="0" smtClean="0">
                <a:latin typeface="Times New Roman" panose="02020603050405020304" pitchFamily="18" charset="0"/>
                <a:cs typeface="Times New Roman" panose="02020603050405020304" pitchFamily="18" charset="0"/>
              </a:rPr>
              <a:t>__________ </a:t>
            </a:r>
            <a:r>
              <a:rPr lang="en-US" altLang="zh-CN" sz="2200" b="1" dirty="0">
                <a:latin typeface="Times New Roman" panose="02020603050405020304" pitchFamily="18" charset="0"/>
                <a:cs typeface="Times New Roman" panose="02020603050405020304" pitchFamily="18" charset="0"/>
              </a:rPr>
              <a:t>result of an action</a:t>
            </a:r>
            <a:r>
              <a:rPr lang="en-US" altLang="zh-CN" sz="2200" b="1" dirty="0" smtClean="0">
                <a:latin typeface="Times New Roman" panose="02020603050405020304" pitchFamily="18" charset="0"/>
                <a:cs typeface="Times New Roman" panose="02020603050405020304" pitchFamily="18" charset="0"/>
              </a:rPr>
              <a:t>.</a:t>
            </a:r>
          </a:p>
          <a:p>
            <a:pPr algn="just">
              <a:lnSpc>
                <a:spcPts val="3600"/>
              </a:lnSpc>
            </a:pPr>
            <a:r>
              <a:rPr lang="en-US" altLang="zh-CN" sz="2200" b="1" dirty="0" smtClean="0">
                <a:latin typeface="Times New Roman" panose="02020603050405020304" pitchFamily="18" charset="0"/>
                <a:cs typeface="Times New Roman" panose="02020603050405020304" pitchFamily="18" charset="0"/>
              </a:rPr>
              <a:t>        Imagine </a:t>
            </a:r>
            <a:r>
              <a:rPr lang="en-US" altLang="zh-CN" sz="2200" b="1" dirty="0">
                <a:latin typeface="Times New Roman" panose="02020603050405020304" pitchFamily="18" charset="0"/>
                <a:cs typeface="Times New Roman" panose="02020603050405020304" pitchFamily="18" charset="0"/>
              </a:rPr>
              <a:t>a friend asks you to take care of her beautiful red sports car</a:t>
            </a:r>
            <a:r>
              <a:rPr lang="en-US" altLang="zh-CN" sz="2200" b="1" dirty="0" smtClean="0">
                <a:latin typeface="Times New Roman" panose="02020603050405020304" pitchFamily="18" charset="0"/>
                <a:cs typeface="Times New Roman" panose="02020603050405020304" pitchFamily="18" charset="0"/>
              </a:rPr>
              <a:t>. She </a:t>
            </a:r>
            <a:r>
              <a:rPr lang="en-US" altLang="zh-CN" sz="2200" b="1" dirty="0">
                <a:latin typeface="Times New Roman" panose="02020603050405020304" pitchFamily="18" charset="0"/>
                <a:cs typeface="Times New Roman" panose="02020603050405020304" pitchFamily="18" charset="0"/>
              </a:rPr>
              <a:t>gives you the keys and </a:t>
            </a:r>
            <a:r>
              <a:rPr lang="en-US" altLang="zh-CN" sz="2200" b="1" dirty="0" smtClean="0">
                <a:latin typeface="Times New Roman" panose="02020603050405020304" pitchFamily="18" charset="0"/>
                <a:cs typeface="Times New Roman" panose="02020603050405020304" pitchFamily="18" charset="0"/>
              </a:rPr>
              <a:t>says,</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smtClean="0">
                <a:latin typeface="Times New Roman" panose="02020603050405020304" pitchFamily="18" charset="0"/>
                <a:cs typeface="Times New Roman" panose="02020603050405020304" pitchFamily="18" charset="0"/>
              </a:rPr>
              <a:t>“Thanks </a:t>
            </a:r>
            <a:r>
              <a:rPr lang="en-US" altLang="zh-CN" sz="2200" b="1" dirty="0">
                <a:latin typeface="Times New Roman" panose="02020603050405020304" pitchFamily="18" charset="0"/>
                <a:cs typeface="Times New Roman" panose="02020603050405020304" pitchFamily="18" charset="0"/>
              </a:rPr>
              <a:t>so much for watching my car </a:t>
            </a:r>
            <a:r>
              <a:rPr lang="en-US" altLang="zh-CN" sz="2200" b="1" dirty="0" smtClean="0">
                <a:latin typeface="Times New Roman" panose="02020603050405020304" pitchFamily="18" charset="0"/>
                <a:cs typeface="Times New Roman" panose="02020603050405020304" pitchFamily="18" charset="0"/>
              </a:rPr>
              <a:t>________ </a:t>
            </a:r>
            <a:r>
              <a:rPr lang="en-US" altLang="zh-CN" sz="2200" b="1" dirty="0">
                <a:latin typeface="Times New Roman" panose="02020603050405020304" pitchFamily="18" charset="0"/>
                <a:cs typeface="Times New Roman" panose="02020603050405020304" pitchFamily="18" charset="0"/>
              </a:rPr>
              <a:t>I’m away. But please</a:t>
            </a:r>
            <a:r>
              <a:rPr lang="zh-CN" altLang="en-US" sz="2200" b="1" dirty="0">
                <a:latin typeface="Times New Roman" panose="02020603050405020304" pitchFamily="18" charset="0"/>
                <a:cs typeface="Times New Roman" panose="02020603050405020304" pitchFamily="18" charset="0"/>
              </a:rPr>
              <a:t>，</a:t>
            </a:r>
            <a:endParaRPr lang="en-US" altLang="zh-CN" sz="2200" b="1" dirty="0">
              <a:latin typeface="Times New Roman" panose="02020603050405020304" pitchFamily="18" charset="0"/>
              <a:cs typeface="Times New Roman" panose="02020603050405020304" pitchFamily="18" charset="0"/>
            </a:endParaRPr>
          </a:p>
        </p:txBody>
      </p: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12" name="文本框 11"/>
          <p:cNvSpPr txBox="1"/>
          <p:nvPr/>
        </p:nvSpPr>
        <p:spPr>
          <a:xfrm>
            <a:off x="11244315" y="6457890"/>
            <a:ext cx="770639" cy="400110"/>
          </a:xfrm>
          <a:prstGeom prst="rect">
            <a:avLst/>
          </a:prstGeom>
          <a:noFill/>
        </p:spPr>
        <p:txBody>
          <a:bodyPr wrap="square" rtlCol="0">
            <a:spAutoFit/>
          </a:bodyPr>
          <a:lstStyle/>
          <a:p>
            <a:r>
              <a:rPr lang="en-US" altLang="zh-CN" sz="2000" b="1" dirty="0" smtClean="0">
                <a:latin typeface="Times New Roman" panose="02020603050405020304" pitchFamily="18" charset="0"/>
                <a:cs typeface="Times New Roman" panose="02020603050405020304" pitchFamily="18" charset="0"/>
              </a:rPr>
              <a:t>· 27 </a:t>
            </a:r>
            <a:r>
              <a:rPr lang="en-US" altLang="zh-CN" sz="2000" b="1" dirty="0">
                <a:latin typeface="Times New Roman" panose="02020603050405020304" pitchFamily="18" charset="0"/>
                <a:cs typeface="Times New Roman" panose="02020603050405020304" pitchFamily="18" charset="0"/>
              </a:rPr>
              <a:t>·</a:t>
            </a:r>
            <a:endParaRPr lang="zh-CN" altLang="en-US" sz="2000" b="1" dirty="0">
              <a:latin typeface="Times New Roman" panose="02020603050405020304" pitchFamily="18" charset="0"/>
              <a:cs typeface="Times New Roman" panose="02020603050405020304" pitchFamily="18" charset="0"/>
            </a:endParaRPr>
          </a:p>
        </p:txBody>
      </p:sp>
      <p:sp>
        <p:nvSpPr>
          <p:cNvPr id="2" name="矩形 1"/>
          <p:cNvSpPr/>
          <p:nvPr/>
        </p:nvSpPr>
        <p:spPr>
          <a:xfrm>
            <a:off x="524092" y="2581726"/>
            <a:ext cx="10884167" cy="627219"/>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lnSpc>
                <a:spcPts val="3200"/>
              </a:lnSpc>
            </a:pPr>
            <a:r>
              <a:rPr lang="en-US" altLang="zh-CN" sz="2200" b="1" dirty="0" smtClean="0">
                <a:solidFill>
                  <a:schemeClr val="tx1"/>
                </a:solidFill>
                <a:latin typeface="Times New Roman" panose="02020603050405020304" pitchFamily="18" charset="0"/>
                <a:cs typeface="Times New Roman" panose="02020603050405020304" pitchFamily="18" charset="0"/>
              </a:rPr>
              <a:t>something   example   while   yours   into   unpleasant   Whatever   created   result   same</a:t>
            </a:r>
            <a:endParaRPr lang="zh-CN" altLang="en-US" sz="2200" b="1" dirty="0">
              <a:solidFill>
                <a:schemeClr val="tx1"/>
              </a:solidFill>
              <a:latin typeface="Times New Roman" panose="02020603050405020304" pitchFamily="18" charset="0"/>
              <a:cs typeface="Times New Roman" panose="02020603050405020304" pitchFamily="18" charset="0"/>
            </a:endParaRPr>
          </a:p>
        </p:txBody>
      </p:sp>
      <p:sp>
        <p:nvSpPr>
          <p:cNvPr id="5" name="文本框 4"/>
          <p:cNvSpPr txBox="1"/>
          <p:nvPr/>
        </p:nvSpPr>
        <p:spPr>
          <a:xfrm>
            <a:off x="3821229" y="3724377"/>
            <a:ext cx="1280160"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example</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5" name="文本框 14"/>
          <p:cNvSpPr txBox="1"/>
          <p:nvPr/>
        </p:nvSpPr>
        <p:spPr>
          <a:xfrm>
            <a:off x="2967789" y="4644454"/>
            <a:ext cx="1493520"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unpleasant</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6" name="文本框 15"/>
          <p:cNvSpPr txBox="1"/>
          <p:nvPr/>
        </p:nvSpPr>
        <p:spPr>
          <a:xfrm>
            <a:off x="7576686" y="5575018"/>
            <a:ext cx="1493520"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while</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569341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5">
                                            <p:txEl>
                                              <p:pRg st="0" end="0"/>
                                            </p:txEl>
                                          </p:spTgt>
                                        </p:tgtEl>
                                        <p:attrNameLst>
                                          <p:attrName>style.visibility</p:attrName>
                                        </p:attrNameLst>
                                      </p:cBhvr>
                                      <p:to>
                                        <p:strVal val="visible"/>
                                      </p:to>
                                    </p:set>
                                    <p:animEffect transition="in" filter="fade">
                                      <p:cBhvr>
                                        <p:cTn id="14" dur="1000"/>
                                        <p:tgtEl>
                                          <p:spTgt spid="15">
                                            <p:txEl>
                                              <p:pRg st="0" end="0"/>
                                            </p:txEl>
                                          </p:spTgt>
                                        </p:tgtEl>
                                      </p:cBhvr>
                                    </p:animEffect>
                                    <p:anim calcmode="lin" valueType="num">
                                      <p:cBhvr>
                                        <p:cTn id="15" dur="1000" fill="hold"/>
                                        <p:tgtEl>
                                          <p:spTgt spid="15">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1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6">
                                            <p:txEl>
                                              <p:pRg st="0" end="0"/>
                                            </p:txEl>
                                          </p:spTgt>
                                        </p:tgtEl>
                                        <p:attrNameLst>
                                          <p:attrName>style.visibility</p:attrName>
                                        </p:attrNameLst>
                                      </p:cBhvr>
                                      <p:to>
                                        <p:strVal val="visible"/>
                                      </p:to>
                                    </p:set>
                                    <p:animEffect transition="in" filter="fade">
                                      <p:cBhvr>
                                        <p:cTn id="21" dur="1000"/>
                                        <p:tgtEl>
                                          <p:spTgt spid="16">
                                            <p:txEl>
                                              <p:pRg st="0" end="0"/>
                                            </p:txEl>
                                          </p:spTgt>
                                        </p:tgtEl>
                                      </p:cBhvr>
                                    </p:animEffect>
                                    <p:anim calcmode="lin" valueType="num">
                                      <p:cBhvr>
                                        <p:cTn id="22" dur="1000" fill="hold"/>
                                        <p:tgtEl>
                                          <p:spTgt spid="16">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1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7" name="文本框 6"/>
          <p:cNvSpPr txBox="1"/>
          <p:nvPr/>
        </p:nvSpPr>
        <p:spPr>
          <a:xfrm>
            <a:off x="527538" y="1601309"/>
            <a:ext cx="10716777" cy="4247317"/>
          </a:xfrm>
          <a:prstGeom prst="rect">
            <a:avLst/>
          </a:prstGeom>
          <a:noFill/>
        </p:spPr>
        <p:txBody>
          <a:bodyPr wrap="square" rtlCol="0">
            <a:spAutoFit/>
          </a:bodyPr>
          <a:lstStyle/>
          <a:p>
            <a:pPr algn="just">
              <a:lnSpc>
                <a:spcPts val="3600"/>
              </a:lnSpc>
            </a:pPr>
            <a:r>
              <a:rPr lang="en-US" altLang="zh-CN" sz="2200" b="1" dirty="0">
                <a:latin typeface="Times New Roman" panose="02020603050405020304" pitchFamily="18" charset="0"/>
                <a:cs typeface="Times New Roman" panose="02020603050405020304" pitchFamily="18" charset="0"/>
              </a:rPr>
              <a:t>do not drive it</a:t>
            </a:r>
            <a:r>
              <a:rPr lang="en-US" altLang="zh-CN" sz="2200" b="1" dirty="0" smtClean="0">
                <a:latin typeface="Times New Roman" panose="02020603050405020304" pitchFamily="18" charset="0"/>
                <a:cs typeface="Times New Roman" panose="02020603050405020304" pitchFamily="18" charset="0"/>
              </a:rPr>
              <a:t>. It </a:t>
            </a:r>
            <a:r>
              <a:rPr lang="en-US" altLang="zh-CN" sz="2200" b="1" dirty="0">
                <a:latin typeface="Times New Roman" panose="02020603050405020304" pitchFamily="18" charset="0"/>
                <a:cs typeface="Times New Roman" panose="02020603050405020304" pitchFamily="18" charset="0"/>
              </a:rPr>
              <a:t>is an </a:t>
            </a:r>
            <a:r>
              <a:rPr lang="en-US" altLang="zh-CN" sz="2200" b="1" dirty="0" smtClean="0">
                <a:latin typeface="Times New Roman" panose="02020603050405020304" pitchFamily="18" charset="0"/>
                <a:cs typeface="Times New Roman" panose="02020603050405020304" pitchFamily="18" charset="0"/>
              </a:rPr>
              <a:t>extremely(</a:t>
            </a:r>
            <a:r>
              <a:rPr lang="zh-CN" altLang="en-US" sz="2200" b="1" dirty="0" smtClean="0">
                <a:latin typeface="Times New Roman" panose="02020603050405020304" pitchFamily="18" charset="0"/>
                <a:cs typeface="Times New Roman" panose="02020603050405020304" pitchFamily="18" charset="0"/>
              </a:rPr>
              <a:t>非常</a:t>
            </a:r>
            <a:r>
              <a:rPr lang="en-US" altLang="zh-CN" sz="2200" b="1" dirty="0" smtClean="0">
                <a:latin typeface="Times New Roman" panose="02020603050405020304" pitchFamily="18" charset="0"/>
                <a:cs typeface="Times New Roman" panose="02020603050405020304" pitchFamily="18" charset="0"/>
              </a:rPr>
              <a:t>)</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fast car and you are not on the </a:t>
            </a:r>
            <a:r>
              <a:rPr lang="en-US" altLang="zh-CN" sz="2200" b="1" dirty="0" smtClean="0">
                <a:latin typeface="Times New Roman" panose="02020603050405020304" pitchFamily="18" charset="0"/>
                <a:cs typeface="Times New Roman" panose="02020603050405020304" pitchFamily="18" charset="0"/>
              </a:rPr>
              <a:t>insurance(</a:t>
            </a:r>
            <a:r>
              <a:rPr lang="zh-CN" altLang="en-US" sz="2200" b="1" dirty="0" smtClean="0">
                <a:latin typeface="Times New Roman" panose="02020603050405020304" pitchFamily="18" charset="0"/>
                <a:cs typeface="Times New Roman" panose="02020603050405020304" pitchFamily="18" charset="0"/>
              </a:rPr>
              <a:t>保险</a:t>
            </a:r>
            <a:r>
              <a:rPr lang="en-US" altLang="zh-CN" sz="2200" b="1" dirty="0" smtClean="0">
                <a:latin typeface="Times New Roman" panose="02020603050405020304" pitchFamily="18" charset="0"/>
                <a:cs typeface="Times New Roman" panose="02020603050405020304" pitchFamily="18" charset="0"/>
              </a:rPr>
              <a:t>).”</a:t>
            </a:r>
            <a:endParaRPr lang="en-US" altLang="zh-CN" sz="2200" b="1" dirty="0">
              <a:latin typeface="Times New Roman" panose="02020603050405020304" pitchFamily="18" charset="0"/>
              <a:cs typeface="Times New Roman" panose="02020603050405020304" pitchFamily="18" charset="0"/>
            </a:endParaRPr>
          </a:p>
          <a:p>
            <a:pPr algn="just">
              <a:lnSpc>
                <a:spcPts val="3600"/>
              </a:lnSpc>
            </a:pPr>
            <a:r>
              <a:rPr lang="en-US" altLang="zh-CN" sz="2200" b="1" dirty="0" smtClean="0">
                <a:latin typeface="Times New Roman" panose="02020603050405020304" pitchFamily="18" charset="0"/>
                <a:cs typeface="Times New Roman" panose="02020603050405020304" pitchFamily="18" charset="0"/>
              </a:rPr>
              <a:t>        But </a:t>
            </a:r>
            <a:r>
              <a:rPr lang="en-US" altLang="zh-CN" sz="2200" b="1" dirty="0">
                <a:latin typeface="Times New Roman" panose="02020603050405020304" pitchFamily="18" charset="0"/>
                <a:cs typeface="Times New Roman" panose="02020603050405020304" pitchFamily="18" charset="0"/>
              </a:rPr>
              <a:t>you do not listen</a:t>
            </a:r>
            <a:r>
              <a:rPr lang="en-US" altLang="zh-CN" sz="2200" b="1" dirty="0" smtClean="0">
                <a:latin typeface="Times New Roman" panose="02020603050405020304" pitchFamily="18" charset="0"/>
                <a:cs typeface="Times New Roman" panose="02020603050405020304" pitchFamily="18" charset="0"/>
              </a:rPr>
              <a:t>. You </a:t>
            </a:r>
            <a:r>
              <a:rPr lang="en-US" altLang="zh-CN" sz="2200" b="1" dirty="0">
                <a:latin typeface="Times New Roman" panose="02020603050405020304" pitchFamily="18" charset="0"/>
                <a:cs typeface="Times New Roman" panose="02020603050405020304" pitchFamily="18" charset="0"/>
              </a:rPr>
              <a:t>want to show off to some friends and </a:t>
            </a:r>
            <a:r>
              <a:rPr lang="en-US" altLang="zh-CN" sz="2200" b="1" dirty="0" smtClean="0">
                <a:latin typeface="Times New Roman" panose="02020603050405020304" pitchFamily="18" charset="0"/>
                <a:cs typeface="Times New Roman" panose="02020603050405020304" pitchFamily="18" charset="0"/>
              </a:rPr>
              <a:t>pretend(</a:t>
            </a:r>
            <a:r>
              <a:rPr lang="zh-CN" altLang="en-US" sz="2200" b="1" dirty="0" smtClean="0">
                <a:latin typeface="Times New Roman" panose="02020603050405020304" pitchFamily="18" charset="0"/>
                <a:cs typeface="Times New Roman" panose="02020603050405020304" pitchFamily="18" charset="0"/>
              </a:rPr>
              <a:t>假装</a:t>
            </a:r>
            <a:r>
              <a:rPr lang="en-US" altLang="zh-CN" sz="2200" b="1" dirty="0" smtClean="0">
                <a:latin typeface="Times New Roman" panose="02020603050405020304" pitchFamily="18" charset="0"/>
                <a:cs typeface="Times New Roman" panose="02020603050405020304" pitchFamily="18" charset="0"/>
              </a:rPr>
              <a:t>)</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the car is </a:t>
            </a:r>
            <a:r>
              <a:rPr lang="en-US" altLang="zh-CN" sz="2200" b="1" dirty="0" smtClean="0">
                <a:latin typeface="Times New Roman" panose="02020603050405020304" pitchFamily="18" charset="0"/>
                <a:cs typeface="Times New Roman" panose="02020603050405020304" pitchFamily="18" charset="0"/>
              </a:rPr>
              <a:t>________. So </a:t>
            </a:r>
            <a:r>
              <a:rPr lang="en-US" altLang="zh-CN" sz="2200" b="1" dirty="0">
                <a:latin typeface="Times New Roman" panose="02020603050405020304" pitchFamily="18" charset="0"/>
                <a:cs typeface="Times New Roman" panose="02020603050405020304" pitchFamily="18" charset="0"/>
              </a:rPr>
              <a:t>you drive it around town one night</a:t>
            </a:r>
            <a:r>
              <a:rPr lang="en-US" altLang="zh-CN" sz="2200" b="1" dirty="0" smtClean="0">
                <a:latin typeface="Times New Roman" panose="02020603050405020304" pitchFamily="18" charset="0"/>
                <a:cs typeface="Times New Roman" panose="02020603050405020304" pitchFamily="18" charset="0"/>
              </a:rPr>
              <a:t>. As </a:t>
            </a:r>
            <a:r>
              <a:rPr lang="en-US" altLang="zh-CN" sz="2200" b="1" dirty="0">
                <a:latin typeface="Times New Roman" panose="02020603050405020304" pitchFamily="18" charset="0"/>
                <a:cs typeface="Times New Roman" panose="02020603050405020304" pitchFamily="18" charset="0"/>
              </a:rPr>
              <a:t>bad luck would have </a:t>
            </a:r>
            <a:r>
              <a:rPr lang="en-US" altLang="zh-CN" sz="2200" b="1" dirty="0" smtClean="0">
                <a:latin typeface="Times New Roman" panose="02020603050405020304" pitchFamily="18" charset="0"/>
                <a:cs typeface="Times New Roman" panose="02020603050405020304" pitchFamily="18" charset="0"/>
              </a:rPr>
              <a:t>it, you </a:t>
            </a:r>
            <a:r>
              <a:rPr lang="en-US" altLang="zh-CN" sz="2200" b="1" dirty="0">
                <a:latin typeface="Times New Roman" panose="02020603050405020304" pitchFamily="18" charset="0"/>
                <a:cs typeface="Times New Roman" panose="02020603050405020304" pitchFamily="18" charset="0"/>
              </a:rPr>
              <a:t>lose control of the car and drive it </a:t>
            </a:r>
            <a:r>
              <a:rPr lang="en-US" altLang="zh-CN" sz="2200" b="1" dirty="0" smtClean="0">
                <a:latin typeface="Times New Roman" panose="02020603050405020304" pitchFamily="18" charset="0"/>
                <a:cs typeface="Times New Roman" panose="02020603050405020304" pitchFamily="18" charset="0"/>
              </a:rPr>
              <a:t>________ </a:t>
            </a:r>
            <a:r>
              <a:rPr lang="en-US" altLang="zh-CN" sz="2200" b="1" dirty="0">
                <a:latin typeface="Times New Roman" panose="02020603050405020304" pitchFamily="18" charset="0"/>
                <a:cs typeface="Times New Roman" panose="02020603050405020304" pitchFamily="18" charset="0"/>
              </a:rPr>
              <a:t>a stop sign</a:t>
            </a:r>
            <a:r>
              <a:rPr lang="en-US" altLang="zh-CN" sz="2200" b="1" dirty="0" smtClean="0">
                <a:latin typeface="Times New Roman" panose="02020603050405020304" pitchFamily="18" charset="0"/>
                <a:cs typeface="Times New Roman" panose="02020603050405020304" pitchFamily="18" charset="0"/>
              </a:rPr>
              <a:t>. The </a:t>
            </a:r>
            <a:r>
              <a:rPr lang="en-US" altLang="zh-CN" sz="2200" b="1" dirty="0">
                <a:latin typeface="Times New Roman" panose="02020603050405020304" pitchFamily="18" charset="0"/>
                <a:cs typeface="Times New Roman" panose="02020603050405020304" pitchFamily="18" charset="0"/>
              </a:rPr>
              <a:t>damage is </a:t>
            </a:r>
            <a:r>
              <a:rPr lang="en-US" altLang="zh-CN" sz="2200" b="1" dirty="0" smtClean="0">
                <a:latin typeface="Times New Roman" panose="02020603050405020304" pitchFamily="18" charset="0"/>
                <a:cs typeface="Times New Roman" panose="02020603050405020304" pitchFamily="18" charset="0"/>
              </a:rPr>
              <a:t>severe(</a:t>
            </a:r>
            <a:r>
              <a:rPr lang="zh-CN" altLang="en-US" sz="2200" b="1" dirty="0" smtClean="0">
                <a:latin typeface="Times New Roman" panose="02020603050405020304" pitchFamily="18" charset="0"/>
                <a:cs typeface="Times New Roman" panose="02020603050405020304" pitchFamily="18" charset="0"/>
              </a:rPr>
              <a:t>严重</a:t>
            </a:r>
            <a:r>
              <a:rPr lang="en-US" altLang="zh-CN" sz="2200" b="1" dirty="0" smtClean="0">
                <a:latin typeface="Times New Roman" panose="02020603050405020304" pitchFamily="18" charset="0"/>
                <a:cs typeface="Times New Roman" panose="02020603050405020304" pitchFamily="18" charset="0"/>
              </a:rPr>
              <a:t>). When </a:t>
            </a:r>
            <a:r>
              <a:rPr lang="en-US" altLang="zh-CN" sz="2200" b="1" dirty="0">
                <a:latin typeface="Times New Roman" panose="02020603050405020304" pitchFamily="18" charset="0"/>
                <a:cs typeface="Times New Roman" panose="02020603050405020304" pitchFamily="18" charset="0"/>
              </a:rPr>
              <a:t>your friend </a:t>
            </a:r>
            <a:r>
              <a:rPr lang="en-US" altLang="zh-CN" sz="2200" b="1" dirty="0" smtClean="0">
                <a:latin typeface="Times New Roman" panose="02020603050405020304" pitchFamily="18" charset="0"/>
                <a:cs typeface="Times New Roman" panose="02020603050405020304" pitchFamily="18" charset="0"/>
              </a:rPr>
              <a:t>returns, you </a:t>
            </a:r>
            <a:r>
              <a:rPr lang="en-US" altLang="zh-CN" sz="2200" b="1" dirty="0">
                <a:latin typeface="Times New Roman" panose="02020603050405020304" pitchFamily="18" charset="0"/>
                <a:cs typeface="Times New Roman" panose="02020603050405020304" pitchFamily="18" charset="0"/>
              </a:rPr>
              <a:t>must tell her what you have done and “face the music”.</a:t>
            </a:r>
          </a:p>
          <a:p>
            <a:pPr algn="just">
              <a:lnSpc>
                <a:spcPts val="3600"/>
              </a:lnSpc>
            </a:pPr>
            <a:r>
              <a:rPr lang="en-US" altLang="zh-CN" sz="2200" b="1" dirty="0" smtClean="0">
                <a:latin typeface="Times New Roman" panose="02020603050405020304" pitchFamily="18" charset="0"/>
                <a:cs typeface="Times New Roman" panose="02020603050405020304" pitchFamily="18" charset="0"/>
              </a:rPr>
              <a:t>        The </a:t>
            </a:r>
            <a:r>
              <a:rPr lang="en-US" altLang="zh-CN" sz="2200" b="1" dirty="0">
                <a:latin typeface="Times New Roman" panose="02020603050405020304" pitchFamily="18" charset="0"/>
                <a:cs typeface="Times New Roman" panose="02020603050405020304" pitchFamily="18" charset="0"/>
              </a:rPr>
              <a:t>“music” here is the </a:t>
            </a:r>
            <a:r>
              <a:rPr lang="en-US" altLang="zh-CN" sz="2200" b="1" dirty="0" smtClean="0">
                <a:latin typeface="Times New Roman" panose="02020603050405020304" pitchFamily="18" charset="0"/>
                <a:cs typeface="Times New Roman" panose="02020603050405020304" pitchFamily="18" charset="0"/>
              </a:rPr>
              <a:t>________ </a:t>
            </a:r>
            <a:r>
              <a:rPr lang="en-US" altLang="zh-CN" sz="2200" b="1" dirty="0">
                <a:latin typeface="Times New Roman" panose="02020603050405020304" pitchFamily="18" charset="0"/>
                <a:cs typeface="Times New Roman" panose="02020603050405020304" pitchFamily="18" charset="0"/>
              </a:rPr>
              <a:t>of your actions</a:t>
            </a:r>
            <a:r>
              <a:rPr lang="en-US" altLang="zh-CN" sz="2200" b="1" dirty="0" smtClean="0">
                <a:latin typeface="Times New Roman" panose="02020603050405020304" pitchFamily="18" charset="0"/>
                <a:cs typeface="Times New Roman" panose="02020603050405020304" pitchFamily="18" charset="0"/>
              </a:rPr>
              <a:t>. It </a:t>
            </a:r>
            <a:r>
              <a:rPr lang="en-US" altLang="zh-CN" sz="2200" b="1" dirty="0">
                <a:latin typeface="Times New Roman" panose="02020603050405020304" pitchFamily="18" charset="0"/>
                <a:cs typeface="Times New Roman" panose="02020603050405020304" pitchFamily="18" charset="0"/>
              </a:rPr>
              <a:t>could be losing her friendship or paying for repairs to the sports car or both</a:t>
            </a:r>
            <a:r>
              <a:rPr lang="en-US" altLang="zh-CN" sz="2200" b="1" dirty="0" smtClean="0">
                <a:latin typeface="Times New Roman" panose="02020603050405020304" pitchFamily="18" charset="0"/>
                <a:cs typeface="Times New Roman" panose="02020603050405020304" pitchFamily="18" charset="0"/>
              </a:rPr>
              <a:t>. __________ </a:t>
            </a:r>
            <a:r>
              <a:rPr lang="en-US" altLang="zh-CN" sz="2200" b="1" dirty="0">
                <a:latin typeface="Times New Roman" panose="02020603050405020304" pitchFamily="18" charset="0"/>
                <a:cs typeface="Times New Roman" panose="02020603050405020304" pitchFamily="18" charset="0"/>
              </a:rPr>
              <a:t>the music </a:t>
            </a:r>
            <a:r>
              <a:rPr lang="en-US" altLang="zh-CN" sz="2200" b="1" dirty="0" smtClean="0">
                <a:latin typeface="Times New Roman" panose="02020603050405020304" pitchFamily="18" charset="0"/>
                <a:cs typeface="Times New Roman" panose="02020603050405020304" pitchFamily="18" charset="0"/>
              </a:rPr>
              <a:t>is, you </a:t>
            </a:r>
            <a:r>
              <a:rPr lang="en-US" altLang="zh-CN" sz="2200" b="1" dirty="0">
                <a:latin typeface="Times New Roman" panose="02020603050405020304" pitchFamily="18" charset="0"/>
                <a:cs typeface="Times New Roman" panose="02020603050405020304" pitchFamily="18" charset="0"/>
              </a:rPr>
              <a:t>must face it</a:t>
            </a:r>
            <a:r>
              <a:rPr lang="en-US" altLang="zh-CN" sz="2200" b="1" dirty="0" smtClean="0">
                <a:latin typeface="Times New Roman" panose="02020603050405020304" pitchFamily="18" charset="0"/>
                <a:cs typeface="Times New Roman" panose="02020603050405020304" pitchFamily="18" charset="0"/>
              </a:rPr>
              <a:t>.</a:t>
            </a:r>
          </a:p>
          <a:p>
            <a:pPr algn="just">
              <a:lnSpc>
                <a:spcPts val="3600"/>
              </a:lnSpc>
            </a:pPr>
            <a:r>
              <a:rPr lang="en-US" altLang="zh-CN" sz="2200" b="1" dirty="0" smtClean="0">
                <a:latin typeface="Times New Roman" panose="02020603050405020304" pitchFamily="18" charset="0"/>
                <a:cs typeface="Times New Roman" panose="02020603050405020304" pitchFamily="18" charset="0"/>
              </a:rPr>
              <a:t>        There </a:t>
            </a:r>
            <a:r>
              <a:rPr lang="en-US" altLang="zh-CN" sz="2200" b="1" dirty="0">
                <a:latin typeface="Times New Roman" panose="02020603050405020304" pitchFamily="18" charset="0"/>
                <a:cs typeface="Times New Roman" panose="02020603050405020304" pitchFamily="18" charset="0"/>
              </a:rPr>
              <a:t>are other American expressions that mean the </a:t>
            </a:r>
            <a:r>
              <a:rPr lang="en-US" altLang="zh-CN" sz="2200" b="1" dirty="0" smtClean="0">
                <a:latin typeface="Times New Roman" panose="02020603050405020304" pitchFamily="18" charset="0"/>
                <a:cs typeface="Times New Roman" panose="02020603050405020304" pitchFamily="18" charset="0"/>
              </a:rPr>
              <a:t>________ </a:t>
            </a:r>
            <a:r>
              <a:rPr lang="en-US" altLang="zh-CN" sz="2200" b="1" dirty="0">
                <a:latin typeface="Times New Roman" panose="02020603050405020304" pitchFamily="18" charset="0"/>
                <a:cs typeface="Times New Roman" panose="02020603050405020304" pitchFamily="18" charset="0"/>
              </a:rPr>
              <a:t>thing as “face the music”.</a:t>
            </a:r>
            <a:endParaRPr lang="zh-CN" altLang="en-US" sz="2200" b="1" dirty="0">
              <a:latin typeface="Times New Roman" panose="02020603050405020304" pitchFamily="18" charset="0"/>
              <a:cs typeface="Times New Roman" panose="02020603050405020304" pitchFamily="18" charset="0"/>
            </a:endParaRPr>
          </a:p>
        </p:txBody>
      </p: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12" name="文本框 11"/>
          <p:cNvSpPr txBox="1"/>
          <p:nvPr/>
        </p:nvSpPr>
        <p:spPr>
          <a:xfrm>
            <a:off x="11244315" y="6457890"/>
            <a:ext cx="770639" cy="400110"/>
          </a:xfrm>
          <a:prstGeom prst="rect">
            <a:avLst/>
          </a:prstGeom>
          <a:noFill/>
        </p:spPr>
        <p:txBody>
          <a:bodyPr wrap="square" rtlCol="0">
            <a:spAutoFit/>
          </a:bodyPr>
          <a:lstStyle/>
          <a:p>
            <a:r>
              <a:rPr lang="en-US" altLang="zh-CN" sz="2000" b="1" dirty="0" smtClean="0">
                <a:latin typeface="Times New Roman" panose="02020603050405020304" pitchFamily="18" charset="0"/>
                <a:cs typeface="Times New Roman" panose="02020603050405020304" pitchFamily="18" charset="0"/>
              </a:rPr>
              <a:t>· 28 </a:t>
            </a:r>
            <a:r>
              <a:rPr lang="en-US" altLang="zh-CN" sz="2000" b="1" dirty="0">
                <a:latin typeface="Times New Roman" panose="02020603050405020304" pitchFamily="18" charset="0"/>
                <a:cs typeface="Times New Roman" panose="02020603050405020304" pitchFamily="18" charset="0"/>
              </a:rPr>
              <a:t>·</a:t>
            </a:r>
            <a:endParaRPr lang="zh-CN" altLang="en-US" sz="2000" b="1" dirty="0">
              <a:latin typeface="Times New Roman" panose="02020603050405020304" pitchFamily="18" charset="0"/>
              <a:cs typeface="Times New Roman" panose="02020603050405020304" pitchFamily="18" charset="0"/>
            </a:endParaRPr>
          </a:p>
        </p:txBody>
      </p:sp>
      <p:sp>
        <p:nvSpPr>
          <p:cNvPr id="8" name="文本框 7"/>
          <p:cNvSpPr txBox="1"/>
          <p:nvPr/>
        </p:nvSpPr>
        <p:spPr>
          <a:xfrm>
            <a:off x="1463040" y="2559082"/>
            <a:ext cx="1010653"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yours</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22" name="文本框 21"/>
          <p:cNvSpPr txBox="1"/>
          <p:nvPr/>
        </p:nvSpPr>
        <p:spPr>
          <a:xfrm>
            <a:off x="5234539" y="3037421"/>
            <a:ext cx="1010653"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into</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23" name="文本框 22"/>
          <p:cNvSpPr txBox="1"/>
          <p:nvPr/>
        </p:nvSpPr>
        <p:spPr>
          <a:xfrm>
            <a:off x="4223886" y="3940592"/>
            <a:ext cx="1010653"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result</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24" name="文本框 23"/>
          <p:cNvSpPr txBox="1"/>
          <p:nvPr/>
        </p:nvSpPr>
        <p:spPr>
          <a:xfrm>
            <a:off x="6161770" y="4400354"/>
            <a:ext cx="1398872"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Whatever</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26" name="文本框 25"/>
          <p:cNvSpPr txBox="1"/>
          <p:nvPr/>
        </p:nvSpPr>
        <p:spPr>
          <a:xfrm>
            <a:off x="7921589" y="4860116"/>
            <a:ext cx="1398872"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same</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551385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1000"/>
                                        <p:tgtEl>
                                          <p:spTgt spid="8">
                                            <p:txEl>
                                              <p:pRg st="0" end="0"/>
                                            </p:txEl>
                                          </p:spTgt>
                                        </p:tgtEl>
                                      </p:cBhvr>
                                    </p:animEffect>
                                    <p:anim calcmode="lin" valueType="num">
                                      <p:cBhvr>
                                        <p:cTn id="8"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2">
                                            <p:txEl>
                                              <p:pRg st="0" end="0"/>
                                            </p:txEl>
                                          </p:spTgt>
                                        </p:tgtEl>
                                        <p:attrNameLst>
                                          <p:attrName>style.visibility</p:attrName>
                                        </p:attrNameLst>
                                      </p:cBhvr>
                                      <p:to>
                                        <p:strVal val="visible"/>
                                      </p:to>
                                    </p:set>
                                    <p:animEffect transition="in" filter="fade">
                                      <p:cBhvr>
                                        <p:cTn id="14" dur="1000"/>
                                        <p:tgtEl>
                                          <p:spTgt spid="22">
                                            <p:txEl>
                                              <p:pRg st="0" end="0"/>
                                            </p:txEl>
                                          </p:spTgt>
                                        </p:tgtEl>
                                      </p:cBhvr>
                                    </p:animEffect>
                                    <p:anim calcmode="lin" valueType="num">
                                      <p:cBhvr>
                                        <p:cTn id="15" dur="1000" fill="hold"/>
                                        <p:tgtEl>
                                          <p:spTgt spid="22">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2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3">
                                            <p:txEl>
                                              <p:pRg st="0" end="0"/>
                                            </p:txEl>
                                          </p:spTgt>
                                        </p:tgtEl>
                                        <p:attrNameLst>
                                          <p:attrName>style.visibility</p:attrName>
                                        </p:attrNameLst>
                                      </p:cBhvr>
                                      <p:to>
                                        <p:strVal val="visible"/>
                                      </p:to>
                                    </p:set>
                                    <p:animEffect transition="in" filter="fade">
                                      <p:cBhvr>
                                        <p:cTn id="21" dur="1000"/>
                                        <p:tgtEl>
                                          <p:spTgt spid="23">
                                            <p:txEl>
                                              <p:pRg st="0" end="0"/>
                                            </p:txEl>
                                          </p:spTgt>
                                        </p:tgtEl>
                                      </p:cBhvr>
                                    </p:animEffect>
                                    <p:anim calcmode="lin" valueType="num">
                                      <p:cBhvr>
                                        <p:cTn id="22" dur="1000" fill="hold"/>
                                        <p:tgtEl>
                                          <p:spTgt spid="23">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2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4">
                                            <p:txEl>
                                              <p:pRg st="0" end="0"/>
                                            </p:txEl>
                                          </p:spTgt>
                                        </p:tgtEl>
                                        <p:attrNameLst>
                                          <p:attrName>style.visibility</p:attrName>
                                        </p:attrNameLst>
                                      </p:cBhvr>
                                      <p:to>
                                        <p:strVal val="visible"/>
                                      </p:to>
                                    </p:set>
                                    <p:animEffect transition="in" filter="fade">
                                      <p:cBhvr>
                                        <p:cTn id="28" dur="1000"/>
                                        <p:tgtEl>
                                          <p:spTgt spid="24">
                                            <p:txEl>
                                              <p:pRg st="0" end="0"/>
                                            </p:txEl>
                                          </p:spTgt>
                                        </p:tgtEl>
                                      </p:cBhvr>
                                    </p:animEffect>
                                    <p:anim calcmode="lin" valueType="num">
                                      <p:cBhvr>
                                        <p:cTn id="29" dur="1000" fill="hold"/>
                                        <p:tgtEl>
                                          <p:spTgt spid="24">
                                            <p:txEl>
                                              <p:pRg st="0" end="0"/>
                                            </p:txEl>
                                          </p:spTgt>
                                        </p:tgtEl>
                                        <p:attrNameLst>
                                          <p:attrName>ppt_x</p:attrName>
                                        </p:attrNameLst>
                                      </p:cBhvr>
                                      <p:tavLst>
                                        <p:tav tm="0">
                                          <p:val>
                                            <p:strVal val="#ppt_x"/>
                                          </p:val>
                                        </p:tav>
                                        <p:tav tm="100000">
                                          <p:val>
                                            <p:strVal val="#ppt_x"/>
                                          </p:val>
                                        </p:tav>
                                      </p:tavLst>
                                    </p:anim>
                                    <p:anim calcmode="lin" valueType="num">
                                      <p:cBhvr>
                                        <p:cTn id="30" dur="1000" fill="hold"/>
                                        <p:tgtEl>
                                          <p:spTgt spid="2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26">
                                            <p:txEl>
                                              <p:pRg st="0" end="0"/>
                                            </p:txEl>
                                          </p:spTgt>
                                        </p:tgtEl>
                                        <p:attrNameLst>
                                          <p:attrName>style.visibility</p:attrName>
                                        </p:attrNameLst>
                                      </p:cBhvr>
                                      <p:to>
                                        <p:strVal val="visible"/>
                                      </p:to>
                                    </p:set>
                                    <p:animEffect transition="in" filter="fade">
                                      <p:cBhvr>
                                        <p:cTn id="35" dur="1000"/>
                                        <p:tgtEl>
                                          <p:spTgt spid="26">
                                            <p:txEl>
                                              <p:pRg st="0" end="0"/>
                                            </p:txEl>
                                          </p:spTgt>
                                        </p:tgtEl>
                                      </p:cBhvr>
                                    </p:animEffect>
                                    <p:anim calcmode="lin" valueType="num">
                                      <p:cBhvr>
                                        <p:cTn id="36" dur="1000" fill="hold"/>
                                        <p:tgtEl>
                                          <p:spTgt spid="26">
                                            <p:txEl>
                                              <p:pRg st="0" end="0"/>
                                            </p:txEl>
                                          </p:spTgt>
                                        </p:tgtEl>
                                        <p:attrNameLst>
                                          <p:attrName>ppt_x</p:attrName>
                                        </p:attrNameLst>
                                      </p:cBhvr>
                                      <p:tavLst>
                                        <p:tav tm="0">
                                          <p:val>
                                            <p:strVal val="#ppt_x"/>
                                          </p:val>
                                        </p:tav>
                                        <p:tav tm="100000">
                                          <p:val>
                                            <p:strVal val="#ppt_x"/>
                                          </p:val>
                                        </p:tav>
                                      </p:tavLst>
                                    </p:anim>
                                    <p:anim calcmode="lin" valueType="num">
                                      <p:cBhvr>
                                        <p:cTn id="37" dur="1000" fill="hold"/>
                                        <p:tgtEl>
                                          <p:spTgt spid="2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1479004"/>
            <a:ext cx="3955984" cy="821436"/>
          </a:xfrm>
          <a:prstGeom prst="rect">
            <a:avLst/>
          </a:prstGeom>
        </p:spPr>
      </p:pic>
      <p:sp>
        <p:nvSpPr>
          <p:cNvPr id="3" name="文本框 2"/>
          <p:cNvSpPr txBox="1"/>
          <p:nvPr/>
        </p:nvSpPr>
        <p:spPr>
          <a:xfrm>
            <a:off x="1058779" y="1742698"/>
            <a:ext cx="2050181" cy="430887"/>
          </a:xfrm>
          <a:prstGeom prst="rect">
            <a:avLst/>
          </a:prstGeom>
          <a:noFill/>
        </p:spPr>
        <p:txBody>
          <a:bodyPr wrap="square" rtlCol="0">
            <a:spAutoFit/>
          </a:bodyPr>
          <a:lstStyle/>
          <a:p>
            <a:r>
              <a:rPr lang="zh-CN" altLang="en-US" sz="2200" dirty="0" smtClean="0">
                <a:solidFill>
                  <a:schemeClr val="bg1"/>
                </a:solidFill>
                <a:latin typeface="黑体" panose="02010609060101010101" pitchFamily="49" charset="-122"/>
                <a:ea typeface="黑体" panose="02010609060101010101" pitchFamily="49" charset="-122"/>
              </a:rPr>
              <a:t>核心知识导览</a:t>
            </a:r>
            <a:endParaRPr lang="zh-CN" altLang="en-US" sz="2200" dirty="0">
              <a:solidFill>
                <a:schemeClr val="bg1"/>
              </a:solidFill>
              <a:latin typeface="黑体" panose="02010609060101010101" pitchFamily="49" charset="-122"/>
              <a:ea typeface="黑体" panose="02010609060101010101" pitchFamily="49" charset="-122"/>
            </a:endParaRPr>
          </a:p>
        </p:txBody>
      </p:sp>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12" name="文本框 11"/>
          <p:cNvSpPr txBox="1"/>
          <p:nvPr/>
        </p:nvSpPr>
        <p:spPr>
          <a:xfrm>
            <a:off x="11244315" y="6457890"/>
            <a:ext cx="770639" cy="400110"/>
          </a:xfrm>
          <a:prstGeom prst="rect">
            <a:avLst/>
          </a:prstGeom>
          <a:noFill/>
        </p:spPr>
        <p:txBody>
          <a:bodyPr wrap="square" rtlCol="0">
            <a:spAutoFit/>
          </a:bodyPr>
          <a:lstStyle/>
          <a:p>
            <a:r>
              <a:rPr lang="en-US" altLang="zh-CN" sz="2000" b="1" dirty="0" smtClean="0">
                <a:latin typeface="Times New Roman" panose="02020603050405020304" pitchFamily="18" charset="0"/>
                <a:cs typeface="Times New Roman" panose="02020603050405020304" pitchFamily="18" charset="0"/>
              </a:rPr>
              <a:t>· 2 </a:t>
            </a:r>
            <a:r>
              <a:rPr lang="en-US" altLang="zh-CN" sz="2000" b="1" dirty="0">
                <a:latin typeface="Times New Roman" panose="02020603050405020304" pitchFamily="18" charset="0"/>
                <a:cs typeface="Times New Roman" panose="02020603050405020304" pitchFamily="18" charset="0"/>
              </a:rPr>
              <a:t>·</a:t>
            </a:r>
            <a:endParaRPr lang="zh-CN" altLang="en-US" sz="2000" b="1" dirty="0">
              <a:latin typeface="Times New Roman" panose="02020603050405020304" pitchFamily="18" charset="0"/>
              <a:cs typeface="Times New Roman" panose="02020603050405020304" pitchFamily="18" charset="0"/>
            </a:endParaRPr>
          </a:p>
        </p:txBody>
      </p:sp>
      <p:sp>
        <p:nvSpPr>
          <p:cNvPr id="13" name="动作按钮: 后退或前一项 12">
            <a:hlinkClick r:id="rId5" action="ppaction://hlinksldjump" highlightClick="1"/>
          </p:cNvPr>
          <p:cNvSpPr/>
          <p:nvPr/>
        </p:nvSpPr>
        <p:spPr>
          <a:xfrm>
            <a:off x="11408652" y="5818817"/>
            <a:ext cx="403619" cy="416729"/>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6"/>
          <a:stretch>
            <a:fillRect/>
          </a:stretch>
        </p:blipFill>
        <p:spPr>
          <a:xfrm>
            <a:off x="698219" y="2749738"/>
            <a:ext cx="10795555" cy="1784442"/>
          </a:xfrm>
          <a:prstGeom prst="rect">
            <a:avLst/>
          </a:prstGeom>
        </p:spPr>
      </p:pic>
    </p:spTree>
    <p:extLst>
      <p:ext uri="{BB962C8B-B14F-4D97-AF65-F5344CB8AC3E}">
        <p14:creationId xmlns:p14="http://schemas.microsoft.com/office/powerpoint/2010/main" val="339918049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7" name="文本框 6"/>
          <p:cNvSpPr txBox="1"/>
          <p:nvPr/>
        </p:nvSpPr>
        <p:spPr>
          <a:xfrm>
            <a:off x="527538" y="1707189"/>
            <a:ext cx="10716777" cy="1938992"/>
          </a:xfrm>
          <a:prstGeom prst="rect">
            <a:avLst/>
          </a:prstGeom>
          <a:noFill/>
        </p:spPr>
        <p:txBody>
          <a:bodyPr wrap="square" rtlCol="0">
            <a:spAutoFit/>
          </a:bodyPr>
          <a:lstStyle/>
          <a:p>
            <a:pPr algn="just">
              <a:lnSpc>
                <a:spcPts val="3600"/>
              </a:lnSpc>
            </a:pPr>
            <a:r>
              <a:rPr lang="en-US" altLang="zh-CN" sz="2200" b="1" dirty="0" smtClean="0">
                <a:latin typeface="Times New Roman" panose="02020603050405020304" pitchFamily="18" charset="0"/>
                <a:cs typeface="Times New Roman" panose="02020603050405020304" pitchFamily="18" charset="0"/>
              </a:rPr>
              <a:t>        To </a:t>
            </a:r>
            <a:r>
              <a:rPr lang="en-US" altLang="zh-CN" sz="2200" b="1" dirty="0">
                <a:latin typeface="Times New Roman" panose="02020603050405020304" pitchFamily="18" charset="0"/>
                <a:cs typeface="Times New Roman" panose="02020603050405020304" pitchFamily="18" charset="0"/>
              </a:rPr>
              <a:t>“take your medicine” means to accept the result from </a:t>
            </a:r>
            <a:r>
              <a:rPr lang="en-US" altLang="zh-CN" sz="2200" b="1" dirty="0" smtClean="0">
                <a:latin typeface="Times New Roman" panose="02020603050405020304" pitchFamily="18" charset="0"/>
                <a:cs typeface="Times New Roman" panose="02020603050405020304" pitchFamily="18" charset="0"/>
              </a:rPr>
              <a:t>__________ </a:t>
            </a:r>
            <a:r>
              <a:rPr lang="en-US" altLang="zh-CN" sz="2200" b="1" dirty="0">
                <a:latin typeface="Times New Roman" panose="02020603050405020304" pitchFamily="18" charset="0"/>
                <a:cs typeface="Times New Roman" panose="02020603050405020304" pitchFamily="18" charset="0"/>
              </a:rPr>
              <a:t>bad you have done</a:t>
            </a:r>
            <a:r>
              <a:rPr lang="en-US" altLang="zh-CN" sz="2200" b="1" dirty="0" smtClean="0">
                <a:latin typeface="Times New Roman" panose="02020603050405020304" pitchFamily="18" charset="0"/>
                <a:cs typeface="Times New Roman" panose="02020603050405020304" pitchFamily="18" charset="0"/>
              </a:rPr>
              <a:t>. And </a:t>
            </a:r>
            <a:r>
              <a:rPr lang="en-US" altLang="zh-CN" sz="2200" b="1" dirty="0">
                <a:latin typeface="Times New Roman" panose="02020603050405020304" pitchFamily="18" charset="0"/>
                <a:cs typeface="Times New Roman" panose="02020603050405020304" pitchFamily="18" charset="0"/>
              </a:rPr>
              <a:t>if someone </a:t>
            </a:r>
            <a:r>
              <a:rPr lang="en-US" altLang="zh-CN" sz="2200" b="1" dirty="0" smtClean="0">
                <a:latin typeface="Times New Roman" panose="02020603050405020304" pitchFamily="18" charset="0"/>
                <a:cs typeface="Times New Roman" panose="02020603050405020304" pitchFamily="18" charset="0"/>
              </a:rPr>
              <a:t>says, “You </a:t>
            </a:r>
            <a:r>
              <a:rPr lang="en-US" altLang="zh-CN" sz="2200" b="1" dirty="0">
                <a:latin typeface="Times New Roman" panose="02020603050405020304" pitchFamily="18" charset="0"/>
                <a:cs typeface="Times New Roman" panose="02020603050405020304" pitchFamily="18" charset="0"/>
              </a:rPr>
              <a:t>made your bed</a:t>
            </a:r>
            <a:r>
              <a:rPr lang="en-US" altLang="zh-CN" sz="2200" b="1" dirty="0" smtClean="0">
                <a:latin typeface="Times New Roman" panose="02020603050405020304" pitchFamily="18" charset="0"/>
                <a:cs typeface="Times New Roman" panose="02020603050405020304" pitchFamily="18" charset="0"/>
              </a:rPr>
              <a:t>. Now </a:t>
            </a:r>
            <a:r>
              <a:rPr lang="en-US" altLang="zh-CN" sz="2200" b="1" dirty="0">
                <a:latin typeface="Times New Roman" panose="02020603050405020304" pitchFamily="18" charset="0"/>
                <a:cs typeface="Times New Roman" panose="02020603050405020304" pitchFamily="18" charset="0"/>
              </a:rPr>
              <a:t>lie in it.” they mean you </a:t>
            </a:r>
            <a:r>
              <a:rPr lang="en-US" altLang="zh-CN" sz="2200" b="1" dirty="0" smtClean="0">
                <a:latin typeface="Times New Roman" panose="02020603050405020304" pitchFamily="18" charset="0"/>
                <a:cs typeface="Times New Roman" panose="02020603050405020304" pitchFamily="18" charset="0"/>
              </a:rPr>
              <a:t>________ </a:t>
            </a:r>
            <a:r>
              <a:rPr lang="en-US" altLang="zh-CN" sz="2200" b="1" dirty="0">
                <a:latin typeface="Times New Roman" panose="02020603050405020304" pitchFamily="18" charset="0"/>
                <a:cs typeface="Times New Roman" panose="02020603050405020304" pitchFamily="18" charset="0"/>
              </a:rPr>
              <a:t>a bad situation and now you will experience the </a:t>
            </a:r>
            <a:r>
              <a:rPr lang="en-US" altLang="zh-CN" sz="2200" b="1" dirty="0" smtClean="0">
                <a:latin typeface="Times New Roman" panose="02020603050405020304" pitchFamily="18" charset="0"/>
                <a:cs typeface="Times New Roman" panose="02020603050405020304" pitchFamily="18" charset="0"/>
              </a:rPr>
              <a:t>result, or </a:t>
            </a:r>
            <a:r>
              <a:rPr lang="en-US" altLang="zh-CN" sz="2200" b="1" dirty="0">
                <a:latin typeface="Times New Roman" panose="02020603050405020304" pitchFamily="18" charset="0"/>
                <a:cs typeface="Times New Roman" panose="02020603050405020304" pitchFamily="18" charset="0"/>
              </a:rPr>
              <a:t>as we say in spoken American </a:t>
            </a:r>
            <a:r>
              <a:rPr lang="en-US" altLang="zh-CN" sz="2200" b="1" dirty="0" smtClean="0">
                <a:latin typeface="Times New Roman" panose="02020603050405020304" pitchFamily="18" charset="0"/>
                <a:cs typeface="Times New Roman" panose="02020603050405020304" pitchFamily="18" charset="0"/>
              </a:rPr>
              <a:t>English, you </a:t>
            </a:r>
            <a:r>
              <a:rPr lang="en-US" altLang="zh-CN" sz="2200" b="1" dirty="0">
                <a:latin typeface="Times New Roman" panose="02020603050405020304" pitchFamily="18" charset="0"/>
                <a:cs typeface="Times New Roman" panose="02020603050405020304" pitchFamily="18" charset="0"/>
              </a:rPr>
              <a:t>must deal with </a:t>
            </a:r>
            <a:r>
              <a:rPr lang="en-US" altLang="zh-CN" sz="2200" b="1" dirty="0" smtClean="0">
                <a:latin typeface="Times New Roman" panose="02020603050405020304" pitchFamily="18" charset="0"/>
                <a:cs typeface="Times New Roman" panose="02020603050405020304" pitchFamily="18" charset="0"/>
              </a:rPr>
              <a:t>it!</a:t>
            </a:r>
            <a:endParaRPr lang="zh-CN" altLang="en-US" sz="2500" b="1" dirty="0">
              <a:latin typeface="Times New Roman" panose="02020603050405020304" pitchFamily="18" charset="0"/>
              <a:cs typeface="Times New Roman" panose="02020603050405020304" pitchFamily="18" charset="0"/>
            </a:endParaRPr>
          </a:p>
        </p:txBody>
      </p: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12" name="文本框 11"/>
          <p:cNvSpPr txBox="1"/>
          <p:nvPr/>
        </p:nvSpPr>
        <p:spPr>
          <a:xfrm>
            <a:off x="11244315" y="6457890"/>
            <a:ext cx="770639" cy="400110"/>
          </a:xfrm>
          <a:prstGeom prst="rect">
            <a:avLst/>
          </a:prstGeom>
          <a:noFill/>
        </p:spPr>
        <p:txBody>
          <a:bodyPr wrap="square" rtlCol="0">
            <a:spAutoFit/>
          </a:bodyPr>
          <a:lstStyle/>
          <a:p>
            <a:r>
              <a:rPr lang="en-US" altLang="zh-CN" sz="2000" b="1" dirty="0" smtClean="0">
                <a:latin typeface="Times New Roman" panose="02020603050405020304" pitchFamily="18" charset="0"/>
                <a:cs typeface="Times New Roman" panose="02020603050405020304" pitchFamily="18" charset="0"/>
              </a:rPr>
              <a:t>· 29 </a:t>
            </a:r>
            <a:r>
              <a:rPr lang="en-US" altLang="zh-CN" sz="2000" b="1" dirty="0">
                <a:latin typeface="Times New Roman" panose="02020603050405020304" pitchFamily="18" charset="0"/>
                <a:cs typeface="Times New Roman" panose="02020603050405020304" pitchFamily="18" charset="0"/>
              </a:rPr>
              <a:t>·</a:t>
            </a:r>
            <a:endParaRPr lang="zh-CN" altLang="en-US" sz="2000" b="1" dirty="0">
              <a:latin typeface="Times New Roman" panose="02020603050405020304" pitchFamily="18" charset="0"/>
              <a:cs typeface="Times New Roman" panose="02020603050405020304" pitchFamily="18" charset="0"/>
            </a:endParaRPr>
          </a:p>
        </p:txBody>
      </p:sp>
      <p:sp>
        <p:nvSpPr>
          <p:cNvPr id="25" name="动作按钮: 后退或前一项 24">
            <a:hlinkClick r:id="" action="ppaction://hlinkshowjump?jump=endshow" highlightClick="1"/>
          </p:cNvPr>
          <p:cNvSpPr/>
          <p:nvPr/>
        </p:nvSpPr>
        <p:spPr>
          <a:xfrm>
            <a:off x="11408652" y="5818817"/>
            <a:ext cx="403619" cy="416729"/>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8046720" y="1755314"/>
            <a:ext cx="1549667"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something</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4" name="文本框 13"/>
          <p:cNvSpPr txBox="1"/>
          <p:nvPr/>
        </p:nvSpPr>
        <p:spPr>
          <a:xfrm>
            <a:off x="10060794" y="2224701"/>
            <a:ext cx="1549667"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created</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231067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4">
                                            <p:txEl>
                                              <p:pRg st="0" end="0"/>
                                            </p:txEl>
                                          </p:spTgt>
                                        </p:tgtEl>
                                        <p:attrNameLst>
                                          <p:attrName>style.visibility</p:attrName>
                                        </p:attrNameLst>
                                      </p:cBhvr>
                                      <p:to>
                                        <p:strVal val="visible"/>
                                      </p:to>
                                    </p:set>
                                    <p:animEffect transition="in" filter="fade">
                                      <p:cBhvr>
                                        <p:cTn id="14" dur="1000"/>
                                        <p:tgtEl>
                                          <p:spTgt spid="14">
                                            <p:txEl>
                                              <p:pRg st="0" end="0"/>
                                            </p:txEl>
                                          </p:spTgt>
                                        </p:tgtEl>
                                      </p:cBhvr>
                                    </p:animEffect>
                                    <p:anim calcmode="lin" valueType="num">
                                      <p:cBhvr>
                                        <p:cTn id="15" dur="10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1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7" name="文本框 6"/>
          <p:cNvSpPr txBox="1"/>
          <p:nvPr/>
        </p:nvSpPr>
        <p:spPr>
          <a:xfrm>
            <a:off x="506776" y="1685048"/>
            <a:ext cx="9474622" cy="3477875"/>
          </a:xfrm>
          <a:prstGeom prst="rect">
            <a:avLst/>
          </a:prstGeom>
          <a:noFill/>
        </p:spPr>
        <p:txBody>
          <a:bodyPr wrap="square" rtlCol="0">
            <a:spAutoFit/>
          </a:bodyPr>
          <a:lstStyle/>
          <a:p>
            <a:pPr>
              <a:lnSpc>
                <a:spcPts val="3400"/>
              </a:lnSpc>
            </a:pPr>
            <a:r>
              <a:rPr lang="zh-CN" altLang="en-US" sz="2200" b="1" dirty="0">
                <a:solidFill>
                  <a:srgbClr val="2A85C3"/>
                </a:solidFill>
                <a:latin typeface="Times New Roman" panose="02020603050405020304" pitchFamily="18" charset="0"/>
                <a:cs typeface="Times New Roman" panose="02020603050405020304" pitchFamily="18" charset="0"/>
              </a:rPr>
              <a:t>知识点 </a:t>
            </a:r>
            <a:r>
              <a:rPr lang="en-US" altLang="zh-CN" sz="2200" b="1" dirty="0">
                <a:solidFill>
                  <a:srgbClr val="2A85C3"/>
                </a:solidFill>
                <a:latin typeface="Times New Roman" panose="02020603050405020304" pitchFamily="18" charset="0"/>
                <a:cs typeface="Times New Roman" panose="02020603050405020304" pitchFamily="18" charset="0"/>
              </a:rPr>
              <a:t>1    </a:t>
            </a:r>
            <a:r>
              <a:rPr lang="zh-CN" altLang="en-US" sz="2200" b="1" dirty="0">
                <a:solidFill>
                  <a:srgbClr val="2A85C3"/>
                </a:solidFill>
                <a:latin typeface="Times New Roman" panose="02020603050405020304" pitchFamily="18" charset="0"/>
                <a:cs typeface="Times New Roman" panose="02020603050405020304" pitchFamily="18" charset="0"/>
              </a:rPr>
              <a:t>辨析 </a:t>
            </a:r>
            <a:r>
              <a:rPr lang="en-US" altLang="zh-CN" sz="2200" b="1" dirty="0">
                <a:solidFill>
                  <a:srgbClr val="2A85C3"/>
                </a:solidFill>
                <a:latin typeface="Times New Roman" panose="02020603050405020304" pitchFamily="18" charset="0"/>
                <a:cs typeface="Times New Roman" panose="02020603050405020304" pitchFamily="18" charset="0"/>
              </a:rPr>
              <a:t>awake </a:t>
            </a:r>
            <a:r>
              <a:rPr lang="zh-CN" altLang="en-US" sz="2200" b="1" dirty="0">
                <a:solidFill>
                  <a:srgbClr val="2A85C3"/>
                </a:solidFill>
                <a:latin typeface="Times New Roman" panose="02020603050405020304" pitchFamily="18" charset="0"/>
                <a:cs typeface="Times New Roman" panose="02020603050405020304" pitchFamily="18" charset="0"/>
              </a:rPr>
              <a:t>与 </a:t>
            </a:r>
            <a:r>
              <a:rPr lang="en-US" altLang="zh-CN" sz="2200" b="1" dirty="0">
                <a:solidFill>
                  <a:srgbClr val="2A85C3"/>
                </a:solidFill>
                <a:latin typeface="Times New Roman" panose="02020603050405020304" pitchFamily="18" charset="0"/>
                <a:cs typeface="Times New Roman" panose="02020603050405020304" pitchFamily="18" charset="0"/>
              </a:rPr>
              <a:t>wake</a:t>
            </a:r>
            <a:r>
              <a:rPr lang="zh-CN" altLang="en-US" sz="2200" b="1" dirty="0">
                <a:solidFill>
                  <a:srgbClr val="2A85C3"/>
                </a:solidFill>
                <a:latin typeface="Times New Roman" panose="02020603050405020304" pitchFamily="18" charset="0"/>
                <a:cs typeface="Times New Roman" panose="02020603050405020304" pitchFamily="18" charset="0"/>
              </a:rPr>
              <a:t>（</a:t>
            </a:r>
            <a:r>
              <a:rPr lang="en-US" altLang="zh-CN" sz="2200" b="1" dirty="0">
                <a:solidFill>
                  <a:srgbClr val="2A85C3"/>
                </a:solidFill>
                <a:latin typeface="Times New Roman" panose="02020603050405020304" pitchFamily="18" charset="0"/>
                <a:cs typeface="Times New Roman" panose="02020603050405020304" pitchFamily="18" charset="0"/>
              </a:rPr>
              <a:t>Unit 3</a:t>
            </a:r>
            <a:r>
              <a:rPr lang="zh-CN" altLang="en-US" sz="2200" b="1" dirty="0">
                <a:solidFill>
                  <a:srgbClr val="2A85C3"/>
                </a:solidFill>
                <a:latin typeface="Times New Roman" panose="02020603050405020304" pitchFamily="18" charset="0"/>
                <a:cs typeface="Times New Roman" panose="02020603050405020304" pitchFamily="18" charset="0"/>
              </a:rPr>
              <a:t>）</a:t>
            </a:r>
          </a:p>
          <a:p>
            <a:pPr>
              <a:lnSpc>
                <a:spcPts val="3800"/>
              </a:lnSpc>
            </a:pPr>
            <a:endParaRPr lang="en-US" altLang="zh-CN" sz="2500" b="1" dirty="0">
              <a:solidFill>
                <a:srgbClr val="2A85C3"/>
              </a:solidFill>
              <a:latin typeface="Times New Roman" panose="02020603050405020304" pitchFamily="18" charset="0"/>
              <a:cs typeface="Times New Roman" panose="02020603050405020304" pitchFamily="18" charset="0"/>
            </a:endParaRPr>
          </a:p>
          <a:p>
            <a:pPr>
              <a:lnSpc>
                <a:spcPts val="3800"/>
              </a:lnSpc>
            </a:pPr>
            <a:endParaRPr lang="en-US" altLang="zh-CN" sz="2500" b="1" dirty="0" smtClean="0">
              <a:solidFill>
                <a:srgbClr val="2A85C3"/>
              </a:solidFill>
              <a:latin typeface="Times New Roman" panose="02020603050405020304" pitchFamily="18" charset="0"/>
              <a:cs typeface="Times New Roman" panose="02020603050405020304" pitchFamily="18" charset="0"/>
            </a:endParaRPr>
          </a:p>
          <a:p>
            <a:pPr>
              <a:lnSpc>
                <a:spcPts val="3800"/>
              </a:lnSpc>
            </a:pPr>
            <a:endParaRPr lang="en-US" altLang="zh-CN" sz="2500" b="1" dirty="0">
              <a:solidFill>
                <a:srgbClr val="2A85C3"/>
              </a:solidFill>
              <a:latin typeface="Times New Roman" panose="02020603050405020304" pitchFamily="18" charset="0"/>
              <a:cs typeface="Times New Roman" panose="02020603050405020304" pitchFamily="18" charset="0"/>
            </a:endParaRPr>
          </a:p>
          <a:p>
            <a:pPr>
              <a:lnSpc>
                <a:spcPts val="3800"/>
              </a:lnSpc>
            </a:pPr>
            <a:endParaRPr lang="en-US" altLang="zh-CN" sz="2500" b="1" dirty="0" smtClean="0">
              <a:solidFill>
                <a:srgbClr val="2A85C3"/>
              </a:solidFill>
              <a:latin typeface="Times New Roman" panose="02020603050405020304" pitchFamily="18" charset="0"/>
              <a:cs typeface="Times New Roman" panose="02020603050405020304" pitchFamily="18" charset="0"/>
            </a:endParaRPr>
          </a:p>
          <a:p>
            <a:pPr>
              <a:lnSpc>
                <a:spcPts val="3800"/>
              </a:lnSpc>
            </a:pPr>
            <a:endParaRPr lang="en-US" altLang="zh-CN" sz="2500" b="1" dirty="0">
              <a:solidFill>
                <a:srgbClr val="2A85C3"/>
              </a:solidFill>
              <a:latin typeface="Times New Roman" panose="02020603050405020304" pitchFamily="18" charset="0"/>
              <a:cs typeface="Times New Roman" panose="02020603050405020304" pitchFamily="18" charset="0"/>
            </a:endParaRPr>
          </a:p>
          <a:p>
            <a:pPr>
              <a:lnSpc>
                <a:spcPts val="3800"/>
              </a:lnSpc>
            </a:pPr>
            <a:endParaRPr lang="en-US" altLang="zh-CN" sz="2500" b="1" dirty="0" smtClean="0">
              <a:solidFill>
                <a:srgbClr val="2A85C3"/>
              </a:solidFill>
              <a:latin typeface="Times New Roman" panose="02020603050405020304" pitchFamily="18" charset="0"/>
              <a:cs typeface="Times New Roman" panose="02020603050405020304" pitchFamily="18" charset="0"/>
            </a:endParaRPr>
          </a:p>
        </p:txBody>
      </p:sp>
      <p:sp>
        <p:nvSpPr>
          <p:cNvPr id="2" name="圆角矩形 1"/>
          <p:cNvSpPr/>
          <p:nvPr/>
        </p:nvSpPr>
        <p:spPr>
          <a:xfrm>
            <a:off x="1211856" y="2387064"/>
            <a:ext cx="9780196" cy="2695074"/>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lnSpc>
                <a:spcPts val="3600"/>
              </a:lnSpc>
            </a:pPr>
            <a:endParaRPr lang="zh-CN" altLang="en-US" sz="2200">
              <a:ln>
                <a:solidFill>
                  <a:schemeClr val="tx1"/>
                </a:solidFill>
              </a:ln>
              <a:noFill/>
            </a:endParaRPr>
          </a:p>
        </p:txBody>
      </p:sp>
      <p:sp>
        <p:nvSpPr>
          <p:cNvPr id="3" name="文本框 2"/>
          <p:cNvSpPr txBox="1"/>
          <p:nvPr/>
        </p:nvSpPr>
        <p:spPr>
          <a:xfrm>
            <a:off x="1815696" y="2723336"/>
            <a:ext cx="8893743" cy="1938992"/>
          </a:xfrm>
          <a:prstGeom prst="rect">
            <a:avLst/>
          </a:prstGeom>
          <a:noFill/>
        </p:spPr>
        <p:txBody>
          <a:bodyPr wrap="square" rtlCol="0">
            <a:spAutoFit/>
          </a:bodyPr>
          <a:lstStyle/>
          <a:p>
            <a:pPr>
              <a:lnSpc>
                <a:spcPts val="3600"/>
              </a:lnSpc>
            </a:pPr>
            <a:r>
              <a:rPr lang="zh-CN" altLang="en-US" sz="2200" b="1" dirty="0" smtClean="0">
                <a:latin typeface="Times New Roman" panose="02020603050405020304" pitchFamily="18" charset="0"/>
                <a:cs typeface="Times New Roman" panose="02020603050405020304" pitchFamily="18" charset="0"/>
              </a:rPr>
              <a:t>小试牛刀 </a:t>
            </a:r>
            <a:endParaRPr lang="en-US" altLang="zh-CN" sz="2200" b="1" dirty="0" smtClean="0">
              <a:latin typeface="Times New Roman" panose="02020603050405020304" pitchFamily="18" charset="0"/>
              <a:cs typeface="Times New Roman" panose="02020603050405020304" pitchFamily="18" charset="0"/>
            </a:endParaRPr>
          </a:p>
          <a:p>
            <a:pPr>
              <a:lnSpc>
                <a:spcPts val="3600"/>
              </a:lnSpc>
            </a:pPr>
            <a:r>
              <a:rPr lang="en-US" altLang="zh-CN" sz="2200" b="1" dirty="0">
                <a:latin typeface="Times New Roman" panose="02020603050405020304" pitchFamily="18" charset="0"/>
                <a:cs typeface="Times New Roman" panose="02020603050405020304" pitchFamily="18" charset="0"/>
              </a:rPr>
              <a:t>1</a:t>
            </a:r>
            <a:r>
              <a:rPr lang="en-US" altLang="zh-CN" sz="2200" b="1" dirty="0" smtClean="0">
                <a:latin typeface="Times New Roman" panose="02020603050405020304" pitchFamily="18" charset="0"/>
                <a:cs typeface="Times New Roman" panose="02020603050405020304" pitchFamily="18" charset="0"/>
              </a:rPr>
              <a:t>. The </a:t>
            </a:r>
            <a:r>
              <a:rPr lang="en-US" altLang="zh-CN" sz="2200" b="1" dirty="0">
                <a:latin typeface="Times New Roman" panose="02020603050405020304" pitchFamily="18" charset="0"/>
                <a:cs typeface="Times New Roman" panose="02020603050405020304" pitchFamily="18" charset="0"/>
              </a:rPr>
              <a:t>boy has been </a:t>
            </a:r>
            <a:r>
              <a:rPr lang="en-US" altLang="zh-CN" sz="2200" b="1" dirty="0" smtClean="0">
                <a:latin typeface="Times New Roman" panose="02020603050405020304" pitchFamily="18" charset="0"/>
                <a:cs typeface="Times New Roman" panose="02020603050405020304" pitchFamily="18" charset="0"/>
              </a:rPr>
              <a:t>__________(</a:t>
            </a:r>
            <a:r>
              <a:rPr lang="zh-CN" altLang="en-US" sz="2200" b="1" dirty="0" smtClean="0">
                <a:latin typeface="Times New Roman" panose="02020603050405020304" pitchFamily="18" charset="0"/>
                <a:cs typeface="Times New Roman" panose="02020603050405020304" pitchFamily="18" charset="0"/>
              </a:rPr>
              <a:t>醒</a:t>
            </a:r>
            <a:r>
              <a:rPr lang="zh-CN" altLang="en-US" sz="2200" b="1" dirty="0">
                <a:latin typeface="Times New Roman" panose="02020603050405020304" pitchFamily="18" charset="0"/>
                <a:cs typeface="Times New Roman" panose="02020603050405020304" pitchFamily="18" charset="0"/>
              </a:rPr>
              <a:t>着</a:t>
            </a:r>
            <a:r>
              <a:rPr lang="zh-CN" altLang="en-US" sz="2200" b="1" dirty="0" smtClean="0">
                <a:latin typeface="Times New Roman" panose="02020603050405020304" pitchFamily="18" charset="0"/>
                <a:cs typeface="Times New Roman" panose="02020603050405020304" pitchFamily="18" charset="0"/>
              </a:rPr>
              <a:t>的</a:t>
            </a:r>
            <a:r>
              <a:rPr lang="en-US" altLang="zh-CN" sz="2200" b="1" dirty="0" smtClean="0">
                <a:latin typeface="Times New Roman" panose="02020603050405020304" pitchFamily="18" charset="0"/>
                <a:cs typeface="Times New Roman" panose="02020603050405020304" pitchFamily="18" charset="0"/>
              </a:rPr>
              <a:t>)</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for ten minutes.</a:t>
            </a:r>
          </a:p>
          <a:p>
            <a:pPr>
              <a:lnSpc>
                <a:spcPts val="3600"/>
              </a:lnSpc>
            </a:pPr>
            <a:r>
              <a:rPr lang="en-US" altLang="zh-CN" sz="2200" b="1" dirty="0">
                <a:latin typeface="Times New Roman" panose="02020603050405020304" pitchFamily="18" charset="0"/>
                <a:cs typeface="Times New Roman" panose="02020603050405020304" pitchFamily="18" charset="0"/>
              </a:rPr>
              <a:t>2</a:t>
            </a:r>
            <a:r>
              <a:rPr lang="en-US" altLang="zh-CN" sz="2200" b="1" dirty="0" smtClean="0">
                <a:latin typeface="Times New Roman" panose="02020603050405020304" pitchFamily="18" charset="0"/>
                <a:cs typeface="Times New Roman" panose="02020603050405020304" pitchFamily="18" charset="0"/>
              </a:rPr>
              <a:t>. He </a:t>
            </a:r>
            <a:r>
              <a:rPr lang="en-US" altLang="zh-CN" sz="2200" b="1" dirty="0">
                <a:latin typeface="Times New Roman" panose="02020603050405020304" pitchFamily="18" charset="0"/>
                <a:cs typeface="Times New Roman" panose="02020603050405020304" pitchFamily="18" charset="0"/>
              </a:rPr>
              <a:t>__________(</a:t>
            </a:r>
            <a:r>
              <a:rPr lang="zh-CN" altLang="en-US" sz="2200" b="1" dirty="0" smtClean="0">
                <a:latin typeface="Times New Roman" panose="02020603050405020304" pitchFamily="18" charset="0"/>
                <a:cs typeface="Times New Roman" panose="02020603050405020304" pitchFamily="18" charset="0"/>
              </a:rPr>
              <a:t>醒来</a:t>
            </a:r>
            <a:r>
              <a:rPr lang="en-US" altLang="zh-CN" sz="2200" b="1" dirty="0" smtClean="0">
                <a:latin typeface="Times New Roman" panose="02020603050405020304" pitchFamily="18" charset="0"/>
                <a:cs typeface="Times New Roman" panose="02020603050405020304" pitchFamily="18" charset="0"/>
              </a:rPr>
              <a:t>)</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up early yesterday morning.</a:t>
            </a:r>
          </a:p>
          <a:p>
            <a:pPr>
              <a:lnSpc>
                <a:spcPts val="3600"/>
              </a:lnSpc>
            </a:pPr>
            <a:r>
              <a:rPr lang="en-US" altLang="zh-CN" sz="2200" b="1" dirty="0">
                <a:latin typeface="Times New Roman" panose="02020603050405020304" pitchFamily="18" charset="0"/>
                <a:cs typeface="Times New Roman" panose="02020603050405020304" pitchFamily="18" charset="0"/>
              </a:rPr>
              <a:t>3</a:t>
            </a:r>
            <a:r>
              <a:rPr lang="en-US" altLang="zh-CN" sz="2200" b="1" dirty="0" smtClean="0">
                <a:latin typeface="Times New Roman" panose="02020603050405020304" pitchFamily="18" charset="0"/>
                <a:cs typeface="Times New Roman" panose="02020603050405020304" pitchFamily="18" charset="0"/>
              </a:rPr>
              <a:t>. I </a:t>
            </a:r>
            <a:r>
              <a:rPr lang="en-US" altLang="zh-CN" sz="2200" b="1" dirty="0">
                <a:latin typeface="Times New Roman" panose="02020603050405020304" pitchFamily="18" charset="0"/>
                <a:cs typeface="Times New Roman" panose="02020603050405020304" pitchFamily="18" charset="0"/>
              </a:rPr>
              <a:t>was still __________(</a:t>
            </a:r>
            <a:r>
              <a:rPr lang="zh-CN" altLang="en-US" sz="2200" b="1" dirty="0" smtClean="0">
                <a:latin typeface="Times New Roman" panose="02020603050405020304" pitchFamily="18" charset="0"/>
                <a:cs typeface="Times New Roman" panose="02020603050405020304" pitchFamily="18" charset="0"/>
              </a:rPr>
              <a:t>醒</a:t>
            </a:r>
            <a:r>
              <a:rPr lang="zh-CN" altLang="en-US" sz="2200" b="1" dirty="0">
                <a:latin typeface="Times New Roman" panose="02020603050405020304" pitchFamily="18" charset="0"/>
                <a:cs typeface="Times New Roman" panose="02020603050405020304" pitchFamily="18" charset="0"/>
              </a:rPr>
              <a:t>着</a:t>
            </a:r>
            <a:r>
              <a:rPr lang="zh-CN" altLang="en-US" sz="2200" b="1" dirty="0" smtClean="0">
                <a:latin typeface="Times New Roman" panose="02020603050405020304" pitchFamily="18" charset="0"/>
                <a:cs typeface="Times New Roman" panose="02020603050405020304" pitchFamily="18" charset="0"/>
              </a:rPr>
              <a:t>的</a:t>
            </a:r>
            <a:r>
              <a:rPr lang="en-US" altLang="zh-CN" sz="2200" b="1" dirty="0" smtClean="0">
                <a:latin typeface="Times New Roman" panose="02020603050405020304" pitchFamily="18" charset="0"/>
                <a:cs typeface="Times New Roman" panose="02020603050405020304" pitchFamily="18" charset="0"/>
              </a:rPr>
              <a:t>)</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when he went to bed.</a:t>
            </a:r>
          </a:p>
        </p:txBody>
      </p:sp>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14" name="动作按钮: 后退或前一项 13">
            <a:hlinkClick r:id="rId4" action="ppaction://hlinksldjump" highlightClick="1"/>
          </p:cNvPr>
          <p:cNvSpPr/>
          <p:nvPr/>
        </p:nvSpPr>
        <p:spPr>
          <a:xfrm>
            <a:off x="11408652" y="5818817"/>
            <a:ext cx="403619" cy="416729"/>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504623" y="3233070"/>
            <a:ext cx="1126156"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awake</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5" name="文本框 14"/>
          <p:cNvSpPr txBox="1"/>
          <p:nvPr/>
        </p:nvSpPr>
        <p:spPr>
          <a:xfrm>
            <a:off x="2895600" y="3712082"/>
            <a:ext cx="1126156"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woke</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6" name="文本框 15"/>
          <p:cNvSpPr txBox="1"/>
          <p:nvPr/>
        </p:nvSpPr>
        <p:spPr>
          <a:xfrm>
            <a:off x="3631025" y="4142969"/>
            <a:ext cx="1126156"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awake</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815918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5">
                                            <p:txEl>
                                              <p:pRg st="0" end="0"/>
                                            </p:txEl>
                                          </p:spTgt>
                                        </p:tgtEl>
                                        <p:attrNameLst>
                                          <p:attrName>style.visibility</p:attrName>
                                        </p:attrNameLst>
                                      </p:cBhvr>
                                      <p:to>
                                        <p:strVal val="visible"/>
                                      </p:to>
                                    </p:set>
                                    <p:animEffect transition="in" filter="fade">
                                      <p:cBhvr>
                                        <p:cTn id="14" dur="1000"/>
                                        <p:tgtEl>
                                          <p:spTgt spid="15">
                                            <p:txEl>
                                              <p:pRg st="0" end="0"/>
                                            </p:txEl>
                                          </p:spTgt>
                                        </p:tgtEl>
                                      </p:cBhvr>
                                    </p:animEffect>
                                    <p:anim calcmode="lin" valueType="num">
                                      <p:cBhvr>
                                        <p:cTn id="15" dur="1000" fill="hold"/>
                                        <p:tgtEl>
                                          <p:spTgt spid="15">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1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6">
                                            <p:txEl>
                                              <p:pRg st="0" end="0"/>
                                            </p:txEl>
                                          </p:spTgt>
                                        </p:tgtEl>
                                        <p:attrNameLst>
                                          <p:attrName>style.visibility</p:attrName>
                                        </p:attrNameLst>
                                      </p:cBhvr>
                                      <p:to>
                                        <p:strVal val="visible"/>
                                      </p:to>
                                    </p:set>
                                    <p:animEffect transition="in" filter="fade">
                                      <p:cBhvr>
                                        <p:cTn id="21" dur="1000"/>
                                        <p:tgtEl>
                                          <p:spTgt spid="16">
                                            <p:txEl>
                                              <p:pRg st="0" end="0"/>
                                            </p:txEl>
                                          </p:spTgt>
                                        </p:tgtEl>
                                      </p:cBhvr>
                                    </p:animEffect>
                                    <p:anim calcmode="lin" valueType="num">
                                      <p:cBhvr>
                                        <p:cTn id="22" dur="1000" fill="hold"/>
                                        <p:tgtEl>
                                          <p:spTgt spid="16">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1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7" name="文本框 6"/>
          <p:cNvSpPr txBox="1"/>
          <p:nvPr/>
        </p:nvSpPr>
        <p:spPr>
          <a:xfrm>
            <a:off x="475831" y="1459810"/>
            <a:ext cx="9636145" cy="2015936"/>
          </a:xfrm>
          <a:prstGeom prst="rect">
            <a:avLst/>
          </a:prstGeom>
          <a:noFill/>
        </p:spPr>
        <p:txBody>
          <a:bodyPr wrap="square" rtlCol="0">
            <a:spAutoFit/>
          </a:bodyPr>
          <a:lstStyle/>
          <a:p>
            <a:pPr>
              <a:lnSpc>
                <a:spcPts val="3600"/>
              </a:lnSpc>
            </a:pPr>
            <a:r>
              <a:rPr lang="zh-CN" altLang="en-US" sz="2200" b="1" dirty="0">
                <a:solidFill>
                  <a:srgbClr val="2A85C3"/>
                </a:solidFill>
                <a:latin typeface="Times New Roman" panose="02020603050405020304" pitchFamily="18" charset="0"/>
                <a:cs typeface="Times New Roman" panose="02020603050405020304" pitchFamily="18" charset="0"/>
              </a:rPr>
              <a:t>知识点 </a:t>
            </a:r>
            <a:r>
              <a:rPr lang="en-US" altLang="zh-CN" sz="2200" b="1" dirty="0">
                <a:solidFill>
                  <a:srgbClr val="2A85C3"/>
                </a:solidFill>
                <a:latin typeface="Times New Roman" panose="02020603050405020304" pitchFamily="18" charset="0"/>
                <a:cs typeface="Times New Roman" panose="02020603050405020304" pitchFamily="18" charset="0"/>
              </a:rPr>
              <a:t>2    hardly </a:t>
            </a:r>
            <a:r>
              <a:rPr lang="zh-CN" altLang="en-US" sz="2200" b="1" dirty="0">
                <a:solidFill>
                  <a:srgbClr val="2A85C3"/>
                </a:solidFill>
                <a:latin typeface="Times New Roman" panose="02020603050405020304" pitchFamily="18" charset="0"/>
                <a:cs typeface="Times New Roman" panose="02020603050405020304" pitchFamily="18" charset="0"/>
              </a:rPr>
              <a:t>的用法（</a:t>
            </a:r>
            <a:r>
              <a:rPr lang="en-US" altLang="zh-CN" sz="2200" b="1" dirty="0">
                <a:solidFill>
                  <a:srgbClr val="2A85C3"/>
                </a:solidFill>
                <a:latin typeface="Times New Roman" panose="02020603050405020304" pitchFamily="18" charset="0"/>
                <a:cs typeface="Times New Roman" panose="02020603050405020304" pitchFamily="18" charset="0"/>
              </a:rPr>
              <a:t>Unit 3</a:t>
            </a:r>
            <a:r>
              <a:rPr lang="zh-CN" altLang="en-US" sz="2200" b="1" dirty="0">
                <a:solidFill>
                  <a:srgbClr val="2A85C3"/>
                </a:solidFill>
                <a:latin typeface="Times New Roman" panose="02020603050405020304" pitchFamily="18" charset="0"/>
                <a:cs typeface="Times New Roman" panose="02020603050405020304" pitchFamily="18" charset="0"/>
              </a:rPr>
              <a:t>）</a:t>
            </a:r>
          </a:p>
          <a:p>
            <a:pPr>
              <a:lnSpc>
                <a:spcPts val="3800"/>
              </a:lnSpc>
            </a:pPr>
            <a:endParaRPr lang="en-US" altLang="zh-CN" sz="2500" b="1" dirty="0" smtClean="0">
              <a:solidFill>
                <a:srgbClr val="2A85C3"/>
              </a:solidFill>
              <a:latin typeface="Times New Roman" panose="02020603050405020304" pitchFamily="18" charset="0"/>
              <a:cs typeface="Times New Roman" panose="02020603050405020304" pitchFamily="18" charset="0"/>
            </a:endParaRPr>
          </a:p>
          <a:p>
            <a:pPr>
              <a:lnSpc>
                <a:spcPts val="3800"/>
              </a:lnSpc>
            </a:pPr>
            <a:endParaRPr lang="en-US" altLang="zh-CN" sz="2500" b="1" dirty="0">
              <a:solidFill>
                <a:srgbClr val="2A85C3"/>
              </a:solidFill>
              <a:latin typeface="Times New Roman" panose="02020603050405020304" pitchFamily="18" charset="0"/>
              <a:cs typeface="Times New Roman" panose="02020603050405020304" pitchFamily="18" charset="0"/>
            </a:endParaRPr>
          </a:p>
          <a:p>
            <a:pPr>
              <a:lnSpc>
                <a:spcPts val="3800"/>
              </a:lnSpc>
            </a:pPr>
            <a:endParaRPr lang="en-US" altLang="zh-CN" sz="2500" b="1" dirty="0" smtClean="0">
              <a:solidFill>
                <a:srgbClr val="2A85C3"/>
              </a:solidFill>
              <a:latin typeface="Times New Roman" panose="02020603050405020304" pitchFamily="18" charset="0"/>
              <a:cs typeface="Times New Roman" panose="02020603050405020304" pitchFamily="18" charset="0"/>
            </a:endParaRPr>
          </a:p>
        </p:txBody>
      </p:sp>
      <p:sp>
        <p:nvSpPr>
          <p:cNvPr id="2" name="圆角矩形 1"/>
          <p:cNvSpPr/>
          <p:nvPr/>
        </p:nvSpPr>
        <p:spPr>
          <a:xfrm>
            <a:off x="1090672" y="2062913"/>
            <a:ext cx="9737750" cy="409725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lnSpc>
                <a:spcPts val="3600"/>
              </a:lnSpc>
            </a:pPr>
            <a:endParaRPr lang="zh-CN" altLang="en-US" sz="2200">
              <a:ln>
                <a:solidFill>
                  <a:schemeClr val="tx1"/>
                </a:solidFill>
              </a:ln>
              <a:noFill/>
            </a:endParaRPr>
          </a:p>
        </p:txBody>
      </p:sp>
      <p:sp>
        <p:nvSpPr>
          <p:cNvPr id="11" name="文本框 10"/>
          <p:cNvSpPr txBox="1"/>
          <p:nvPr/>
        </p:nvSpPr>
        <p:spPr>
          <a:xfrm>
            <a:off x="1666578" y="2223552"/>
            <a:ext cx="8692637" cy="3785652"/>
          </a:xfrm>
          <a:prstGeom prst="rect">
            <a:avLst/>
          </a:prstGeom>
          <a:noFill/>
        </p:spPr>
        <p:txBody>
          <a:bodyPr wrap="square" rtlCol="0">
            <a:spAutoFit/>
          </a:bodyPr>
          <a:lstStyle/>
          <a:p>
            <a:pPr>
              <a:lnSpc>
                <a:spcPts val="3200"/>
              </a:lnSpc>
            </a:pPr>
            <a:r>
              <a:rPr lang="zh-CN" altLang="en-US" sz="2200" b="1" dirty="0" smtClean="0">
                <a:latin typeface="Times New Roman" panose="02020603050405020304" pitchFamily="18" charset="0"/>
                <a:cs typeface="Times New Roman" panose="02020603050405020304" pitchFamily="18" charset="0"/>
              </a:rPr>
              <a:t>小试牛刀</a:t>
            </a:r>
            <a:endParaRPr lang="en-US" altLang="zh-CN" sz="2200" b="1" dirty="0" smtClean="0">
              <a:latin typeface="Times New Roman" panose="02020603050405020304" pitchFamily="18" charset="0"/>
              <a:cs typeface="Times New Roman" panose="02020603050405020304" pitchFamily="18" charset="0"/>
            </a:endParaRPr>
          </a:p>
          <a:p>
            <a:pPr>
              <a:lnSpc>
                <a:spcPts val="3200"/>
              </a:lnSpc>
            </a:pPr>
            <a:r>
              <a:rPr lang="en-US" altLang="zh-CN" sz="2200" b="1" dirty="0">
                <a:latin typeface="Times New Roman" panose="02020603050405020304" pitchFamily="18" charset="0"/>
                <a:cs typeface="Times New Roman" panose="02020603050405020304" pitchFamily="18" charset="0"/>
              </a:rPr>
              <a:t>1</a:t>
            </a:r>
            <a:r>
              <a:rPr lang="en-US" altLang="zh-CN" sz="2200" b="1" dirty="0" smtClean="0">
                <a:latin typeface="Times New Roman" panose="02020603050405020304" pitchFamily="18" charset="0"/>
                <a:cs typeface="Times New Roman" panose="02020603050405020304" pitchFamily="18" charset="0"/>
              </a:rPr>
              <a:t>. Sorry, I </a:t>
            </a:r>
            <a:r>
              <a:rPr lang="en-US" altLang="zh-CN" sz="2200" b="1" dirty="0">
                <a:latin typeface="Times New Roman" panose="02020603050405020304" pitchFamily="18" charset="0"/>
                <a:cs typeface="Times New Roman" panose="02020603050405020304" pitchFamily="18" charset="0"/>
              </a:rPr>
              <a:t>can </a:t>
            </a:r>
            <a:r>
              <a:rPr lang="en-US" altLang="zh-CN" sz="2200" b="1" dirty="0" smtClean="0">
                <a:latin typeface="Times New Roman" panose="02020603050405020304" pitchFamily="18" charset="0"/>
                <a:cs typeface="Times New Roman" panose="02020603050405020304" pitchFamily="18" charset="0"/>
              </a:rPr>
              <a:t>______ </a:t>
            </a:r>
            <a:r>
              <a:rPr lang="en-US" altLang="zh-CN" sz="2200" b="1" dirty="0">
                <a:latin typeface="Times New Roman" panose="02020603050405020304" pitchFamily="18" charset="0"/>
                <a:cs typeface="Times New Roman" panose="02020603050405020304" pitchFamily="18" charset="0"/>
              </a:rPr>
              <a:t>follow you</a:t>
            </a:r>
            <a:r>
              <a:rPr lang="en-US" altLang="zh-CN" sz="2200" b="1" dirty="0" smtClean="0">
                <a:latin typeface="Times New Roman" panose="02020603050405020304" pitchFamily="18" charset="0"/>
                <a:cs typeface="Times New Roman" panose="02020603050405020304" pitchFamily="18" charset="0"/>
              </a:rPr>
              <a:t>. You </a:t>
            </a:r>
            <a:r>
              <a:rPr lang="en-US" altLang="zh-CN" sz="2200" b="1" dirty="0">
                <a:latin typeface="Times New Roman" panose="02020603050405020304" pitchFamily="18" charset="0"/>
                <a:cs typeface="Times New Roman" panose="02020603050405020304" pitchFamily="18" charset="0"/>
              </a:rPr>
              <a:t>speak too fast.</a:t>
            </a:r>
          </a:p>
          <a:p>
            <a:pPr>
              <a:lnSpc>
                <a:spcPts val="3200"/>
              </a:lnSpc>
            </a:pPr>
            <a:r>
              <a:rPr lang="en-US" altLang="zh-CN" sz="2200" b="1" dirty="0" smtClean="0">
                <a:latin typeface="Times New Roman" panose="02020603050405020304" pitchFamily="18" charset="0"/>
                <a:cs typeface="Times New Roman" panose="02020603050405020304" pitchFamily="18" charset="0"/>
              </a:rPr>
              <a:t>    A. hardly          B. nearly           C. clearly          D. probably</a:t>
            </a:r>
            <a:endParaRPr lang="en-US" altLang="zh-CN" sz="2200" b="1" dirty="0">
              <a:latin typeface="Times New Roman" panose="02020603050405020304" pitchFamily="18" charset="0"/>
              <a:cs typeface="Times New Roman" panose="02020603050405020304" pitchFamily="18" charset="0"/>
            </a:endParaRPr>
          </a:p>
          <a:p>
            <a:pPr>
              <a:lnSpc>
                <a:spcPts val="3200"/>
              </a:lnSpc>
            </a:pPr>
            <a:r>
              <a:rPr lang="en-US" altLang="zh-CN" sz="2200" b="1" dirty="0">
                <a:latin typeface="Times New Roman" panose="02020603050405020304" pitchFamily="18" charset="0"/>
                <a:cs typeface="Times New Roman" panose="02020603050405020304" pitchFamily="18" charset="0"/>
              </a:rPr>
              <a:t>2</a:t>
            </a:r>
            <a:r>
              <a:rPr lang="en-US" altLang="zh-CN"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Would you like some </a:t>
            </a:r>
            <a:r>
              <a:rPr lang="en-US" altLang="zh-CN" sz="2200" b="1" dirty="0" smtClean="0">
                <a:latin typeface="Times New Roman" panose="02020603050405020304" pitchFamily="18" charset="0"/>
                <a:cs typeface="Times New Roman" panose="02020603050405020304" pitchFamily="18" charset="0"/>
              </a:rPr>
              <a:t>coffee?</a:t>
            </a:r>
            <a:endParaRPr lang="zh-CN" altLang="en-US" sz="2200" b="1" dirty="0">
              <a:latin typeface="Times New Roman" panose="02020603050405020304" pitchFamily="18" charset="0"/>
              <a:cs typeface="Times New Roman" panose="02020603050405020304" pitchFamily="18" charset="0"/>
            </a:endParaRPr>
          </a:p>
          <a:p>
            <a:pPr>
              <a:lnSpc>
                <a:spcPts val="3200"/>
              </a:lnSpc>
            </a:pPr>
            <a:r>
              <a:rPr lang="en-US" altLang="zh-CN" sz="2200" b="1" dirty="0" smtClean="0">
                <a:latin typeface="Times New Roman" panose="02020603050405020304" pitchFamily="18" charset="0"/>
                <a:cs typeface="Times New Roman" panose="02020603050405020304" pitchFamily="18" charset="0"/>
              </a:rPr>
              <a:t>    —No, thanks. I ______ </a:t>
            </a:r>
            <a:r>
              <a:rPr lang="en-US" altLang="zh-CN" sz="2200" b="1" dirty="0">
                <a:latin typeface="Times New Roman" panose="02020603050405020304" pitchFamily="18" charset="0"/>
                <a:cs typeface="Times New Roman" panose="02020603050405020304" pitchFamily="18" charset="0"/>
              </a:rPr>
              <a:t>drink it</a:t>
            </a:r>
            <a:r>
              <a:rPr lang="en-US" altLang="zh-CN" sz="2200" b="1" dirty="0" smtClean="0">
                <a:latin typeface="Times New Roman" panose="02020603050405020304" pitchFamily="18" charset="0"/>
                <a:cs typeface="Times New Roman" panose="02020603050405020304" pitchFamily="18" charset="0"/>
              </a:rPr>
              <a:t>. It </a:t>
            </a:r>
            <a:r>
              <a:rPr lang="en-US" altLang="zh-CN" sz="2200" b="1" dirty="0">
                <a:latin typeface="Times New Roman" panose="02020603050405020304" pitchFamily="18" charset="0"/>
                <a:cs typeface="Times New Roman" panose="02020603050405020304" pitchFamily="18" charset="0"/>
              </a:rPr>
              <a:t>hurts my stomach.</a:t>
            </a:r>
          </a:p>
          <a:p>
            <a:pPr>
              <a:lnSpc>
                <a:spcPts val="3200"/>
              </a:lnSpc>
            </a:pPr>
            <a:r>
              <a:rPr lang="en-US" altLang="zh-CN" sz="2200" b="1" dirty="0" smtClean="0">
                <a:latin typeface="Times New Roman" panose="02020603050405020304" pitchFamily="18" charset="0"/>
                <a:cs typeface="Times New Roman" panose="02020603050405020304" pitchFamily="18" charset="0"/>
              </a:rPr>
              <a:t>    A. almost          B. hardly          C. only          D. exactly</a:t>
            </a:r>
            <a:endParaRPr lang="en-US" altLang="zh-CN" sz="2200" b="1" dirty="0">
              <a:latin typeface="Times New Roman" panose="02020603050405020304" pitchFamily="18" charset="0"/>
              <a:cs typeface="Times New Roman" panose="02020603050405020304" pitchFamily="18" charset="0"/>
            </a:endParaRPr>
          </a:p>
          <a:p>
            <a:pPr>
              <a:lnSpc>
                <a:spcPts val="3200"/>
              </a:lnSpc>
            </a:pPr>
            <a:r>
              <a:rPr lang="en-US" altLang="zh-CN" sz="2200" b="1" dirty="0">
                <a:latin typeface="Times New Roman" panose="02020603050405020304" pitchFamily="18" charset="0"/>
                <a:cs typeface="Times New Roman" panose="02020603050405020304" pitchFamily="18" charset="0"/>
              </a:rPr>
              <a:t>3</a:t>
            </a:r>
            <a:r>
              <a:rPr lang="en-US" altLang="zh-CN" sz="2200" b="1" dirty="0" smtClean="0">
                <a:latin typeface="Times New Roman" panose="02020603050405020304" pitchFamily="18" charset="0"/>
                <a:cs typeface="Times New Roman" panose="02020603050405020304" pitchFamily="18" charset="0"/>
              </a:rPr>
              <a:t>. I </a:t>
            </a:r>
            <a:r>
              <a:rPr lang="en-US" altLang="zh-CN" sz="2200" b="1" dirty="0">
                <a:latin typeface="Times New Roman" panose="02020603050405020304" pitchFamily="18" charset="0"/>
                <a:cs typeface="Times New Roman" panose="02020603050405020304" pitchFamily="18" charset="0"/>
              </a:rPr>
              <a:t>could </a:t>
            </a:r>
            <a:r>
              <a:rPr lang="en-US" altLang="zh-CN" sz="2200" b="1" dirty="0" smtClean="0">
                <a:latin typeface="Times New Roman" panose="02020603050405020304" pitchFamily="18" charset="0"/>
                <a:cs typeface="Times New Roman" panose="02020603050405020304" pitchFamily="18" charset="0"/>
              </a:rPr>
              <a:t>______ </a:t>
            </a:r>
            <a:r>
              <a:rPr lang="en-US" altLang="zh-CN" sz="2200" b="1" dirty="0">
                <a:latin typeface="Times New Roman" panose="02020603050405020304" pitchFamily="18" charset="0"/>
                <a:cs typeface="Times New Roman" panose="02020603050405020304" pitchFamily="18" charset="0"/>
              </a:rPr>
              <a:t>hear what you said just now</a:t>
            </a:r>
            <a:r>
              <a:rPr lang="en-US" altLang="zh-CN" sz="2200" b="1" dirty="0" smtClean="0">
                <a:latin typeface="Times New Roman" panose="02020603050405020304" pitchFamily="18" charset="0"/>
                <a:cs typeface="Times New Roman" panose="02020603050405020304" pitchFamily="18" charset="0"/>
              </a:rPr>
              <a:t>. Could </a:t>
            </a:r>
            <a:r>
              <a:rPr lang="en-US" altLang="zh-CN" sz="2200" b="1" dirty="0">
                <a:latin typeface="Times New Roman" panose="02020603050405020304" pitchFamily="18" charset="0"/>
                <a:cs typeface="Times New Roman" panose="02020603050405020304" pitchFamily="18" charset="0"/>
              </a:rPr>
              <a:t>you please say </a:t>
            </a:r>
            <a:r>
              <a:rPr lang="en-US" altLang="zh-CN" sz="2200" b="1" dirty="0" smtClean="0">
                <a:latin typeface="Times New Roman" panose="02020603050405020304" pitchFamily="18" charset="0"/>
                <a:cs typeface="Times New Roman" panose="02020603050405020304" pitchFamily="18" charset="0"/>
              </a:rPr>
              <a:t>it</a:t>
            </a:r>
          </a:p>
          <a:p>
            <a:pPr>
              <a:lnSpc>
                <a:spcPts val="3200"/>
              </a:lnSpc>
            </a:pPr>
            <a:r>
              <a:rPr lang="en-US" altLang="zh-CN" sz="2200" b="1" dirty="0">
                <a:latin typeface="Times New Roman" panose="02020603050405020304" pitchFamily="18" charset="0"/>
                <a:cs typeface="Times New Roman" panose="02020603050405020304" pitchFamily="18" charset="0"/>
              </a:rPr>
              <a:t> </a:t>
            </a:r>
            <a:r>
              <a:rPr lang="en-US" altLang="zh-CN" sz="2200" b="1" dirty="0" smtClean="0">
                <a:latin typeface="Times New Roman" panose="02020603050405020304" pitchFamily="18" charset="0"/>
                <a:cs typeface="Times New Roman" panose="02020603050405020304" pitchFamily="18" charset="0"/>
              </a:rPr>
              <a:t>   again?</a:t>
            </a:r>
            <a:endParaRPr lang="zh-CN" altLang="en-US" sz="2200" b="1" dirty="0">
              <a:latin typeface="Times New Roman" panose="02020603050405020304" pitchFamily="18" charset="0"/>
              <a:cs typeface="Times New Roman" panose="02020603050405020304" pitchFamily="18" charset="0"/>
            </a:endParaRPr>
          </a:p>
          <a:p>
            <a:pPr>
              <a:lnSpc>
                <a:spcPts val="3200"/>
              </a:lnSpc>
            </a:pPr>
            <a:r>
              <a:rPr lang="en-US" altLang="zh-CN" sz="2200" b="1" dirty="0" smtClean="0">
                <a:latin typeface="Times New Roman" panose="02020603050405020304" pitchFamily="18" charset="0"/>
                <a:cs typeface="Times New Roman" panose="02020603050405020304" pitchFamily="18" charset="0"/>
              </a:rPr>
              <a:t>    A. sometimes          B. always          C. hardly          D. clearly</a:t>
            </a:r>
            <a:endParaRPr lang="en-US" altLang="zh-CN" sz="2200" b="1" dirty="0">
              <a:latin typeface="Times New Roman" panose="02020603050405020304" pitchFamily="18" charset="0"/>
              <a:cs typeface="Times New Roman" panose="02020603050405020304" pitchFamily="18" charset="0"/>
            </a:endParaRPr>
          </a:p>
        </p:txBody>
      </p:sp>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5" name="文本框 4"/>
          <p:cNvSpPr txBox="1"/>
          <p:nvPr/>
        </p:nvSpPr>
        <p:spPr>
          <a:xfrm>
            <a:off x="1337911" y="2672194"/>
            <a:ext cx="413886"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A</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7" name="文本框 16"/>
          <p:cNvSpPr txBox="1"/>
          <p:nvPr/>
        </p:nvSpPr>
        <p:spPr>
          <a:xfrm>
            <a:off x="1337911" y="3483764"/>
            <a:ext cx="413886"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B</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2" name="文本框 11"/>
          <p:cNvSpPr txBox="1"/>
          <p:nvPr/>
        </p:nvSpPr>
        <p:spPr>
          <a:xfrm>
            <a:off x="1335211" y="4703896"/>
            <a:ext cx="413886"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C</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3" name="动作按钮: 后退或前一项 12">
            <a:hlinkClick r:id="rId4" action="ppaction://hlinksldjump" highlightClick="1"/>
          </p:cNvPr>
          <p:cNvSpPr/>
          <p:nvPr/>
        </p:nvSpPr>
        <p:spPr>
          <a:xfrm>
            <a:off x="11408652" y="5818817"/>
            <a:ext cx="403619" cy="416729"/>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3574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1000"/>
                                        <p:tgtEl>
                                          <p:spTgt spid="17"/>
                                        </p:tgtEl>
                                      </p:cBhvr>
                                    </p:animEffect>
                                    <p:anim calcmode="lin" valueType="num">
                                      <p:cBhvr>
                                        <p:cTn id="15" dur="1000" fill="hold"/>
                                        <p:tgtEl>
                                          <p:spTgt spid="17"/>
                                        </p:tgtEl>
                                        <p:attrNameLst>
                                          <p:attrName>ppt_x</p:attrName>
                                        </p:attrNameLst>
                                      </p:cBhvr>
                                      <p:tavLst>
                                        <p:tav tm="0">
                                          <p:val>
                                            <p:strVal val="#ppt_x"/>
                                          </p:val>
                                        </p:tav>
                                        <p:tav tm="100000">
                                          <p:val>
                                            <p:strVal val="#ppt_x"/>
                                          </p:val>
                                        </p:tav>
                                      </p:tavLst>
                                    </p:anim>
                                    <p:anim calcmode="lin" valueType="num">
                                      <p:cBhvr>
                                        <p:cTn id="16"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7" grpId="0"/>
      <p:bldP spid="1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7" name="文本框 6"/>
          <p:cNvSpPr txBox="1"/>
          <p:nvPr/>
        </p:nvSpPr>
        <p:spPr>
          <a:xfrm>
            <a:off x="456580" y="1850659"/>
            <a:ext cx="9636145" cy="2964914"/>
          </a:xfrm>
          <a:prstGeom prst="rect">
            <a:avLst/>
          </a:prstGeom>
          <a:noFill/>
        </p:spPr>
        <p:txBody>
          <a:bodyPr wrap="square" rtlCol="0">
            <a:spAutoFit/>
          </a:bodyPr>
          <a:lstStyle/>
          <a:p>
            <a:pPr>
              <a:lnSpc>
                <a:spcPts val="3600"/>
              </a:lnSpc>
            </a:pPr>
            <a:r>
              <a:rPr lang="zh-CN" altLang="en-US" sz="2200" b="1" dirty="0">
                <a:solidFill>
                  <a:srgbClr val="2A85C3"/>
                </a:solidFill>
                <a:latin typeface="Times New Roman" panose="02020603050405020304" pitchFamily="18" charset="0"/>
                <a:cs typeface="Times New Roman" panose="02020603050405020304" pitchFamily="18" charset="0"/>
              </a:rPr>
              <a:t>知识点 </a:t>
            </a:r>
            <a:r>
              <a:rPr lang="en-US" altLang="zh-CN" sz="2200" b="1" dirty="0">
                <a:solidFill>
                  <a:srgbClr val="2A85C3"/>
                </a:solidFill>
                <a:latin typeface="Times New Roman" panose="02020603050405020304" pitchFamily="18" charset="0"/>
                <a:cs typeface="Times New Roman" panose="02020603050405020304" pitchFamily="18" charset="0"/>
              </a:rPr>
              <a:t>3    strict </a:t>
            </a:r>
            <a:r>
              <a:rPr lang="zh-CN" altLang="en-US" sz="2200" b="1" dirty="0">
                <a:solidFill>
                  <a:srgbClr val="2A85C3"/>
                </a:solidFill>
                <a:latin typeface="Times New Roman" panose="02020603050405020304" pitchFamily="18" charset="0"/>
                <a:cs typeface="Times New Roman" panose="02020603050405020304" pitchFamily="18" charset="0"/>
              </a:rPr>
              <a:t>的用法（</a:t>
            </a:r>
            <a:r>
              <a:rPr lang="en-US" altLang="zh-CN" sz="2200" b="1" dirty="0">
                <a:solidFill>
                  <a:srgbClr val="2A85C3"/>
                </a:solidFill>
                <a:latin typeface="Times New Roman" panose="02020603050405020304" pitchFamily="18" charset="0"/>
                <a:cs typeface="Times New Roman" panose="02020603050405020304" pitchFamily="18" charset="0"/>
              </a:rPr>
              <a:t>Unit 3</a:t>
            </a:r>
            <a:r>
              <a:rPr lang="zh-CN" altLang="en-US" sz="2200" b="1" dirty="0">
                <a:solidFill>
                  <a:srgbClr val="2A85C3"/>
                </a:solidFill>
                <a:latin typeface="Times New Roman" panose="02020603050405020304" pitchFamily="18" charset="0"/>
                <a:cs typeface="Times New Roman" panose="02020603050405020304" pitchFamily="18" charset="0"/>
              </a:rPr>
              <a:t>）</a:t>
            </a:r>
          </a:p>
          <a:p>
            <a:pPr>
              <a:lnSpc>
                <a:spcPts val="3600"/>
              </a:lnSpc>
            </a:pPr>
            <a:endParaRPr lang="en-US" altLang="zh-CN" sz="2500" b="1" dirty="0" smtClean="0">
              <a:latin typeface="Times New Roman" panose="02020603050405020304" pitchFamily="18" charset="0"/>
              <a:cs typeface="Times New Roman" panose="02020603050405020304" pitchFamily="18" charset="0"/>
            </a:endParaRPr>
          </a:p>
          <a:p>
            <a:pPr>
              <a:lnSpc>
                <a:spcPts val="3800"/>
              </a:lnSpc>
            </a:pPr>
            <a:endParaRPr lang="en-US" altLang="zh-CN" sz="2500" b="1" dirty="0">
              <a:solidFill>
                <a:srgbClr val="2A85C3"/>
              </a:solidFill>
              <a:latin typeface="Times New Roman" panose="02020603050405020304" pitchFamily="18" charset="0"/>
              <a:cs typeface="Times New Roman" panose="02020603050405020304" pitchFamily="18" charset="0"/>
            </a:endParaRPr>
          </a:p>
          <a:p>
            <a:pPr>
              <a:lnSpc>
                <a:spcPts val="3800"/>
              </a:lnSpc>
            </a:pPr>
            <a:endParaRPr lang="en-US" altLang="zh-CN" sz="2500" b="1" dirty="0" smtClean="0">
              <a:solidFill>
                <a:srgbClr val="2A85C3"/>
              </a:solidFill>
              <a:latin typeface="Times New Roman" panose="02020603050405020304" pitchFamily="18" charset="0"/>
              <a:cs typeface="Times New Roman" panose="02020603050405020304" pitchFamily="18" charset="0"/>
            </a:endParaRPr>
          </a:p>
          <a:p>
            <a:pPr>
              <a:lnSpc>
                <a:spcPts val="3800"/>
              </a:lnSpc>
            </a:pPr>
            <a:endParaRPr lang="en-US" altLang="zh-CN" sz="2500" b="1" dirty="0">
              <a:solidFill>
                <a:srgbClr val="2A85C3"/>
              </a:solidFill>
              <a:latin typeface="Times New Roman" panose="02020603050405020304" pitchFamily="18" charset="0"/>
              <a:cs typeface="Times New Roman" panose="02020603050405020304" pitchFamily="18" charset="0"/>
            </a:endParaRPr>
          </a:p>
          <a:p>
            <a:pPr>
              <a:lnSpc>
                <a:spcPts val="3800"/>
              </a:lnSpc>
            </a:pPr>
            <a:endParaRPr lang="en-US" altLang="zh-CN" sz="2500" b="1" dirty="0" smtClean="0">
              <a:solidFill>
                <a:srgbClr val="2A85C3"/>
              </a:solidFill>
              <a:latin typeface="Times New Roman" panose="02020603050405020304" pitchFamily="18" charset="0"/>
              <a:cs typeface="Times New Roman" panose="02020603050405020304" pitchFamily="18" charset="0"/>
            </a:endParaRPr>
          </a:p>
        </p:txBody>
      </p:sp>
      <p:sp>
        <p:nvSpPr>
          <p:cNvPr id="2" name="圆角矩形 1"/>
          <p:cNvSpPr/>
          <p:nvPr/>
        </p:nvSpPr>
        <p:spPr>
          <a:xfrm>
            <a:off x="1090672" y="2470086"/>
            <a:ext cx="9891754" cy="3035565"/>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lnSpc>
                <a:spcPts val="3600"/>
              </a:lnSpc>
            </a:pPr>
            <a:endParaRPr lang="zh-CN" altLang="en-US" sz="2200">
              <a:ln>
                <a:solidFill>
                  <a:schemeClr val="tx1"/>
                </a:solidFill>
              </a:ln>
              <a:noFill/>
            </a:endParaRPr>
          </a:p>
        </p:txBody>
      </p:sp>
      <p:sp>
        <p:nvSpPr>
          <p:cNvPr id="11" name="文本框 10"/>
          <p:cNvSpPr txBox="1"/>
          <p:nvPr/>
        </p:nvSpPr>
        <p:spPr>
          <a:xfrm>
            <a:off x="1688613" y="2725175"/>
            <a:ext cx="9038204" cy="2400657"/>
          </a:xfrm>
          <a:prstGeom prst="rect">
            <a:avLst/>
          </a:prstGeom>
          <a:noFill/>
        </p:spPr>
        <p:txBody>
          <a:bodyPr wrap="square" rtlCol="0">
            <a:spAutoFit/>
          </a:bodyPr>
          <a:lstStyle/>
          <a:p>
            <a:pPr>
              <a:lnSpc>
                <a:spcPts val="3600"/>
              </a:lnSpc>
            </a:pPr>
            <a:r>
              <a:rPr lang="zh-CN" altLang="en-US" sz="2200" b="1" dirty="0" smtClean="0">
                <a:latin typeface="Times New Roman" panose="02020603050405020304" pitchFamily="18" charset="0"/>
                <a:cs typeface="Times New Roman" panose="02020603050405020304" pitchFamily="18" charset="0"/>
              </a:rPr>
              <a:t>小试牛刀</a:t>
            </a:r>
            <a:endParaRPr lang="en-US" altLang="zh-CN" sz="2200" b="1" dirty="0" smtClean="0">
              <a:latin typeface="Times New Roman" panose="02020603050405020304" pitchFamily="18" charset="0"/>
              <a:cs typeface="Times New Roman" panose="02020603050405020304" pitchFamily="18" charset="0"/>
            </a:endParaRPr>
          </a:p>
          <a:p>
            <a:pPr>
              <a:lnSpc>
                <a:spcPts val="3600"/>
              </a:lnSpc>
            </a:pPr>
            <a:r>
              <a:rPr lang="en-US" altLang="zh-CN" sz="2200" b="1" dirty="0">
                <a:latin typeface="Times New Roman" panose="02020603050405020304" pitchFamily="18" charset="0"/>
                <a:cs typeface="Times New Roman" panose="02020603050405020304" pitchFamily="18" charset="0"/>
              </a:rPr>
              <a:t>1</a:t>
            </a:r>
            <a:r>
              <a:rPr lang="en-US" altLang="zh-CN" sz="2200" b="1" dirty="0" smtClean="0">
                <a:latin typeface="Times New Roman" panose="02020603050405020304" pitchFamily="18" charset="0"/>
                <a:cs typeface="Times New Roman" panose="02020603050405020304" pitchFamily="18" charset="0"/>
              </a:rPr>
              <a:t>. Tom </a:t>
            </a:r>
            <a:r>
              <a:rPr lang="en-US" altLang="zh-CN" sz="2200" b="1" dirty="0">
                <a:latin typeface="Times New Roman" panose="02020603050405020304" pitchFamily="18" charset="0"/>
                <a:cs typeface="Times New Roman" panose="02020603050405020304" pitchFamily="18" charset="0"/>
              </a:rPr>
              <a:t>is very strict </a:t>
            </a:r>
            <a:r>
              <a:rPr lang="en-US" altLang="zh-CN" sz="2200" b="1" dirty="0" smtClean="0">
                <a:latin typeface="Times New Roman" panose="02020603050405020304" pitchFamily="18" charset="0"/>
                <a:cs typeface="Times New Roman" panose="02020603050405020304" pitchFamily="18" charset="0"/>
              </a:rPr>
              <a:t>______ </a:t>
            </a:r>
            <a:r>
              <a:rPr lang="en-US" altLang="zh-CN" sz="2200" b="1" dirty="0">
                <a:latin typeface="Times New Roman" panose="02020603050405020304" pitchFamily="18" charset="0"/>
                <a:cs typeface="Times New Roman" panose="02020603050405020304" pitchFamily="18" charset="0"/>
              </a:rPr>
              <a:t>himself.</a:t>
            </a:r>
          </a:p>
          <a:p>
            <a:pPr>
              <a:lnSpc>
                <a:spcPts val="3600"/>
              </a:lnSpc>
            </a:pPr>
            <a:r>
              <a:rPr lang="en-US" altLang="zh-CN" sz="2200" b="1" dirty="0" smtClean="0">
                <a:latin typeface="Times New Roman" panose="02020603050405020304" pitchFamily="18" charset="0"/>
                <a:cs typeface="Times New Roman" panose="02020603050405020304" pitchFamily="18" charset="0"/>
              </a:rPr>
              <a:t>    A. on          B. with          C. for          D. in</a:t>
            </a:r>
            <a:endParaRPr lang="en-US" altLang="zh-CN" sz="2200" b="1" dirty="0">
              <a:latin typeface="Times New Roman" panose="02020603050405020304" pitchFamily="18" charset="0"/>
              <a:cs typeface="Times New Roman" panose="02020603050405020304" pitchFamily="18" charset="0"/>
            </a:endParaRPr>
          </a:p>
          <a:p>
            <a:pPr>
              <a:lnSpc>
                <a:spcPts val="3600"/>
              </a:lnSpc>
            </a:pPr>
            <a:r>
              <a:rPr lang="en-US" altLang="zh-CN" sz="2200" b="1" dirty="0">
                <a:latin typeface="Times New Roman" panose="02020603050405020304" pitchFamily="18" charset="0"/>
                <a:cs typeface="Times New Roman" panose="02020603050405020304" pitchFamily="18" charset="0"/>
              </a:rPr>
              <a:t>2</a:t>
            </a:r>
            <a:r>
              <a:rPr lang="en-US" altLang="zh-CN" sz="2200" b="1" dirty="0" smtClean="0">
                <a:latin typeface="Times New Roman" panose="02020603050405020304" pitchFamily="18" charset="0"/>
                <a:cs typeface="Times New Roman" panose="02020603050405020304" pitchFamily="18" charset="0"/>
              </a:rPr>
              <a:t>. We </a:t>
            </a:r>
            <a:r>
              <a:rPr lang="en-US" altLang="zh-CN" sz="2200" b="1" dirty="0">
                <a:latin typeface="Times New Roman" panose="02020603050405020304" pitchFamily="18" charset="0"/>
                <a:cs typeface="Times New Roman" panose="02020603050405020304" pitchFamily="18" charset="0"/>
              </a:rPr>
              <a:t>must be strict </a:t>
            </a:r>
            <a:r>
              <a:rPr lang="en-US" altLang="zh-CN" sz="2200" b="1" dirty="0" smtClean="0">
                <a:latin typeface="Times New Roman" panose="02020603050405020304" pitchFamily="18" charset="0"/>
                <a:cs typeface="Times New Roman" panose="02020603050405020304" pitchFamily="18" charset="0"/>
              </a:rPr>
              <a:t>______ </a:t>
            </a:r>
            <a:r>
              <a:rPr lang="en-US" altLang="zh-CN" sz="2200" b="1" dirty="0">
                <a:latin typeface="Times New Roman" panose="02020603050405020304" pitchFamily="18" charset="0"/>
                <a:cs typeface="Times New Roman" panose="02020603050405020304" pitchFamily="18" charset="0"/>
              </a:rPr>
              <a:t>ourselves and be strict  our work.</a:t>
            </a:r>
          </a:p>
          <a:p>
            <a:pPr>
              <a:lnSpc>
                <a:spcPts val="3600"/>
              </a:lnSpc>
            </a:pPr>
            <a:r>
              <a:rPr lang="en-US" altLang="zh-CN" sz="2200" b="1" dirty="0" smtClean="0">
                <a:latin typeface="Times New Roman" panose="02020603050405020304" pitchFamily="18" charset="0"/>
                <a:cs typeface="Times New Roman" panose="02020603050405020304" pitchFamily="18" charset="0"/>
              </a:rPr>
              <a:t>    A. in</a:t>
            </a:r>
            <a:r>
              <a:rPr lang="en-US" altLang="zh-CN" sz="2200" b="1" dirty="0">
                <a:latin typeface="Times New Roman" panose="02020603050405020304" pitchFamily="18" charset="0"/>
                <a:cs typeface="Times New Roman" panose="02020603050405020304" pitchFamily="18" charset="0"/>
              </a:rPr>
              <a:t>; </a:t>
            </a:r>
            <a:r>
              <a:rPr lang="en-US" altLang="zh-CN" sz="2200" b="1" dirty="0" smtClean="0">
                <a:latin typeface="Times New Roman" panose="02020603050405020304" pitchFamily="18" charset="0"/>
                <a:cs typeface="Times New Roman" panose="02020603050405020304" pitchFamily="18" charset="0"/>
              </a:rPr>
              <a:t>with          B. with</a:t>
            </a:r>
            <a:r>
              <a:rPr lang="en-US" altLang="zh-CN" sz="2200" b="1" dirty="0">
                <a:latin typeface="Times New Roman" panose="02020603050405020304" pitchFamily="18" charset="0"/>
                <a:cs typeface="Times New Roman" panose="02020603050405020304" pitchFamily="18" charset="0"/>
              </a:rPr>
              <a:t>; </a:t>
            </a:r>
            <a:r>
              <a:rPr lang="en-US" altLang="zh-CN" sz="2200" b="1" dirty="0" smtClean="0">
                <a:latin typeface="Times New Roman" panose="02020603050405020304" pitchFamily="18" charset="0"/>
                <a:cs typeface="Times New Roman" panose="02020603050405020304" pitchFamily="18" charset="0"/>
              </a:rPr>
              <a:t>in          C. in</a:t>
            </a:r>
            <a:r>
              <a:rPr lang="en-US" altLang="zh-CN" sz="2200" b="1" dirty="0">
                <a:latin typeface="Times New Roman" panose="02020603050405020304" pitchFamily="18" charset="0"/>
                <a:cs typeface="Times New Roman" panose="02020603050405020304" pitchFamily="18" charset="0"/>
              </a:rPr>
              <a:t>; </a:t>
            </a:r>
            <a:r>
              <a:rPr lang="en-US" altLang="zh-CN" sz="2200" b="1" dirty="0" smtClean="0">
                <a:latin typeface="Times New Roman" panose="02020603050405020304" pitchFamily="18" charset="0"/>
                <a:cs typeface="Times New Roman" panose="02020603050405020304" pitchFamily="18" charset="0"/>
              </a:rPr>
              <a:t>in          D. with</a:t>
            </a:r>
            <a:r>
              <a:rPr lang="en-US" altLang="zh-CN" sz="2200" b="1" dirty="0">
                <a:latin typeface="Times New Roman" panose="02020603050405020304" pitchFamily="18" charset="0"/>
                <a:cs typeface="Times New Roman" panose="02020603050405020304" pitchFamily="18" charset="0"/>
              </a:rPr>
              <a:t>; with</a:t>
            </a:r>
          </a:p>
        </p:txBody>
      </p:sp>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3" name="文本框 2"/>
          <p:cNvSpPr txBox="1"/>
          <p:nvPr/>
        </p:nvSpPr>
        <p:spPr>
          <a:xfrm>
            <a:off x="1347535" y="3259893"/>
            <a:ext cx="558265"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B</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9" name="文本框 8"/>
          <p:cNvSpPr txBox="1"/>
          <p:nvPr/>
        </p:nvSpPr>
        <p:spPr>
          <a:xfrm>
            <a:off x="1342102" y="4183003"/>
            <a:ext cx="558265"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B</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2" name="动作按钮: 后退或前一项 11">
            <a:hlinkClick r:id="rId4" action="ppaction://hlinksldjump" highlightClick="1"/>
          </p:cNvPr>
          <p:cNvSpPr/>
          <p:nvPr/>
        </p:nvSpPr>
        <p:spPr>
          <a:xfrm>
            <a:off x="11408652" y="5818817"/>
            <a:ext cx="403619" cy="416729"/>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885207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7" name="文本框 6"/>
          <p:cNvSpPr txBox="1"/>
          <p:nvPr/>
        </p:nvSpPr>
        <p:spPr>
          <a:xfrm>
            <a:off x="460519" y="1702061"/>
            <a:ext cx="10387153" cy="3965188"/>
          </a:xfrm>
          <a:prstGeom prst="rect">
            <a:avLst/>
          </a:prstGeom>
          <a:noFill/>
        </p:spPr>
        <p:txBody>
          <a:bodyPr wrap="square" rtlCol="0">
            <a:spAutoFit/>
          </a:bodyPr>
          <a:lstStyle/>
          <a:p>
            <a:pPr>
              <a:lnSpc>
                <a:spcPts val="3600"/>
              </a:lnSpc>
            </a:pPr>
            <a:r>
              <a:rPr lang="zh-CN" altLang="en-US" sz="2200" b="1" dirty="0">
                <a:solidFill>
                  <a:srgbClr val="2A85C3"/>
                </a:solidFill>
                <a:latin typeface="Times New Roman" panose="02020603050405020304" pitchFamily="18" charset="0"/>
                <a:cs typeface="Times New Roman" panose="02020603050405020304" pitchFamily="18" charset="0"/>
              </a:rPr>
              <a:t>知识点 </a:t>
            </a:r>
            <a:r>
              <a:rPr lang="en-US" altLang="zh-CN" sz="2200" b="1" dirty="0">
                <a:solidFill>
                  <a:srgbClr val="2A85C3"/>
                </a:solidFill>
                <a:latin typeface="Times New Roman" panose="02020603050405020304" pitchFamily="18" charset="0"/>
                <a:cs typeface="Times New Roman" panose="02020603050405020304" pitchFamily="18" charset="0"/>
              </a:rPr>
              <a:t>4    </a:t>
            </a:r>
            <a:r>
              <a:rPr lang="zh-CN" altLang="en-US" sz="2200" b="1" dirty="0">
                <a:solidFill>
                  <a:srgbClr val="2A85C3"/>
                </a:solidFill>
                <a:latin typeface="Times New Roman" panose="02020603050405020304" pitchFamily="18" charset="0"/>
                <a:cs typeface="Times New Roman" panose="02020603050405020304" pitchFamily="18" charset="0"/>
              </a:rPr>
              <a:t>提建议的句型（</a:t>
            </a:r>
            <a:r>
              <a:rPr lang="en-US" altLang="zh-CN" sz="2200" b="1" dirty="0">
                <a:solidFill>
                  <a:srgbClr val="2A85C3"/>
                </a:solidFill>
                <a:latin typeface="Times New Roman" panose="02020603050405020304" pitchFamily="18" charset="0"/>
                <a:cs typeface="Times New Roman" panose="02020603050405020304" pitchFamily="18" charset="0"/>
              </a:rPr>
              <a:t>Unit 3</a:t>
            </a:r>
            <a:r>
              <a:rPr lang="zh-CN" altLang="en-US" sz="2200" b="1" dirty="0">
                <a:solidFill>
                  <a:srgbClr val="2A85C3"/>
                </a:solidFill>
                <a:latin typeface="Times New Roman" panose="02020603050405020304" pitchFamily="18" charset="0"/>
                <a:cs typeface="Times New Roman" panose="02020603050405020304" pitchFamily="18" charset="0"/>
              </a:rPr>
              <a:t>）</a:t>
            </a:r>
            <a:endParaRPr lang="en-US" altLang="zh-CN" sz="2200" b="1" dirty="0">
              <a:latin typeface="Times New Roman" panose="02020603050405020304" pitchFamily="18" charset="0"/>
              <a:cs typeface="Times New Roman" panose="02020603050405020304" pitchFamily="18" charset="0"/>
            </a:endParaRPr>
          </a:p>
          <a:p>
            <a:pPr>
              <a:lnSpc>
                <a:spcPts val="3800"/>
              </a:lnSpc>
            </a:pPr>
            <a:r>
              <a:rPr lang="en-US" altLang="zh-CN" sz="2500" b="1" dirty="0" smtClean="0">
                <a:latin typeface="Times New Roman" panose="02020603050405020304" pitchFamily="18" charset="0"/>
                <a:cs typeface="Times New Roman" panose="02020603050405020304" pitchFamily="18" charset="0"/>
              </a:rPr>
              <a:t>       </a:t>
            </a:r>
          </a:p>
          <a:p>
            <a:pPr>
              <a:lnSpc>
                <a:spcPts val="3800"/>
              </a:lnSpc>
            </a:pPr>
            <a:endParaRPr lang="en-US" altLang="zh-CN" sz="2500" b="1" dirty="0">
              <a:solidFill>
                <a:srgbClr val="2A85C3"/>
              </a:solidFill>
              <a:latin typeface="Times New Roman" panose="02020603050405020304" pitchFamily="18" charset="0"/>
              <a:cs typeface="Times New Roman" panose="02020603050405020304" pitchFamily="18" charset="0"/>
            </a:endParaRPr>
          </a:p>
          <a:p>
            <a:pPr>
              <a:lnSpc>
                <a:spcPts val="3800"/>
              </a:lnSpc>
            </a:pPr>
            <a:endParaRPr lang="en-US" altLang="zh-CN" sz="2500" b="1" dirty="0" smtClean="0">
              <a:solidFill>
                <a:srgbClr val="2A85C3"/>
              </a:solidFill>
              <a:latin typeface="Times New Roman" panose="02020603050405020304" pitchFamily="18" charset="0"/>
              <a:cs typeface="Times New Roman" panose="02020603050405020304" pitchFamily="18" charset="0"/>
            </a:endParaRPr>
          </a:p>
          <a:p>
            <a:pPr>
              <a:lnSpc>
                <a:spcPts val="3800"/>
              </a:lnSpc>
            </a:pPr>
            <a:endParaRPr lang="en-US" altLang="zh-CN" sz="2500" b="1" dirty="0">
              <a:solidFill>
                <a:srgbClr val="2A85C3"/>
              </a:solidFill>
              <a:latin typeface="Times New Roman" panose="02020603050405020304" pitchFamily="18" charset="0"/>
              <a:cs typeface="Times New Roman" panose="02020603050405020304" pitchFamily="18" charset="0"/>
            </a:endParaRPr>
          </a:p>
          <a:p>
            <a:pPr>
              <a:lnSpc>
                <a:spcPts val="3800"/>
              </a:lnSpc>
            </a:pPr>
            <a:endParaRPr lang="en-US" altLang="zh-CN" sz="2500" b="1" dirty="0" smtClean="0">
              <a:solidFill>
                <a:srgbClr val="2A85C3"/>
              </a:solidFill>
              <a:latin typeface="Times New Roman" panose="02020603050405020304" pitchFamily="18" charset="0"/>
              <a:cs typeface="Times New Roman" panose="02020603050405020304" pitchFamily="18" charset="0"/>
            </a:endParaRPr>
          </a:p>
          <a:p>
            <a:pPr>
              <a:lnSpc>
                <a:spcPts val="3800"/>
              </a:lnSpc>
            </a:pPr>
            <a:endParaRPr lang="en-US" altLang="zh-CN" sz="2500" b="1" dirty="0">
              <a:solidFill>
                <a:srgbClr val="2A85C3"/>
              </a:solidFill>
              <a:latin typeface="Times New Roman" panose="02020603050405020304" pitchFamily="18" charset="0"/>
              <a:cs typeface="Times New Roman" panose="02020603050405020304" pitchFamily="18" charset="0"/>
            </a:endParaRPr>
          </a:p>
          <a:p>
            <a:pPr>
              <a:lnSpc>
                <a:spcPts val="3800"/>
              </a:lnSpc>
            </a:pPr>
            <a:endParaRPr lang="en-US" altLang="zh-CN" sz="2500" b="1" dirty="0" smtClean="0">
              <a:solidFill>
                <a:srgbClr val="2A85C3"/>
              </a:solidFill>
              <a:latin typeface="Times New Roman" panose="02020603050405020304" pitchFamily="18" charset="0"/>
              <a:cs typeface="Times New Roman" panose="02020603050405020304" pitchFamily="18" charset="0"/>
            </a:endParaRPr>
          </a:p>
        </p:txBody>
      </p:sp>
      <p:sp>
        <p:nvSpPr>
          <p:cNvPr id="2" name="圆角矩形 1"/>
          <p:cNvSpPr/>
          <p:nvPr/>
        </p:nvSpPr>
        <p:spPr>
          <a:xfrm>
            <a:off x="1084995" y="2387061"/>
            <a:ext cx="10022004" cy="3099335"/>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lnSpc>
                <a:spcPts val="3600"/>
              </a:lnSpc>
            </a:pPr>
            <a:endParaRPr lang="zh-CN" altLang="en-US" sz="2200">
              <a:ln>
                <a:solidFill>
                  <a:schemeClr val="tx1"/>
                </a:solidFill>
              </a:ln>
              <a:noFill/>
            </a:endParaRPr>
          </a:p>
        </p:txBody>
      </p:sp>
      <p:sp>
        <p:nvSpPr>
          <p:cNvPr id="11" name="文本框 10"/>
          <p:cNvSpPr txBox="1"/>
          <p:nvPr/>
        </p:nvSpPr>
        <p:spPr>
          <a:xfrm>
            <a:off x="1681533" y="2688351"/>
            <a:ext cx="9166139" cy="2400657"/>
          </a:xfrm>
          <a:prstGeom prst="rect">
            <a:avLst/>
          </a:prstGeom>
          <a:noFill/>
        </p:spPr>
        <p:txBody>
          <a:bodyPr wrap="square" rtlCol="0">
            <a:spAutoFit/>
          </a:bodyPr>
          <a:lstStyle/>
          <a:p>
            <a:pPr>
              <a:lnSpc>
                <a:spcPts val="3600"/>
              </a:lnSpc>
            </a:pPr>
            <a:r>
              <a:rPr lang="zh-CN" altLang="en-US" sz="2200" b="1" dirty="0" smtClean="0">
                <a:latin typeface="Times New Roman" panose="02020603050405020304" pitchFamily="18" charset="0"/>
                <a:cs typeface="Times New Roman" panose="02020603050405020304" pitchFamily="18" charset="0"/>
              </a:rPr>
              <a:t>小试牛刀</a:t>
            </a:r>
            <a:endParaRPr lang="en-US" altLang="zh-CN" sz="2200" b="1" dirty="0" smtClean="0">
              <a:latin typeface="Times New Roman" panose="02020603050405020304" pitchFamily="18" charset="0"/>
              <a:cs typeface="Times New Roman" panose="02020603050405020304" pitchFamily="18" charset="0"/>
            </a:endParaRPr>
          </a:p>
          <a:p>
            <a:pPr>
              <a:lnSpc>
                <a:spcPts val="3600"/>
              </a:lnSpc>
            </a:pPr>
            <a:r>
              <a:rPr lang="en-US" altLang="zh-CN" sz="2200" b="1" dirty="0">
                <a:latin typeface="Times New Roman" panose="02020603050405020304" pitchFamily="18" charset="0"/>
                <a:cs typeface="Times New Roman" panose="02020603050405020304" pitchFamily="18" charset="0"/>
              </a:rPr>
              <a:t>1</a:t>
            </a:r>
            <a:r>
              <a:rPr lang="en-US" altLang="zh-CN" sz="2200" b="1" dirty="0" smtClean="0">
                <a:latin typeface="Times New Roman" panose="02020603050405020304" pitchFamily="18" charset="0"/>
                <a:cs typeface="Times New Roman" panose="02020603050405020304" pitchFamily="18" charset="0"/>
              </a:rPr>
              <a:t>. —______ </a:t>
            </a:r>
            <a:r>
              <a:rPr lang="en-US" altLang="zh-CN" sz="2200" b="1" dirty="0">
                <a:latin typeface="Times New Roman" panose="02020603050405020304" pitchFamily="18" charset="0"/>
                <a:cs typeface="Times New Roman" panose="02020603050405020304" pitchFamily="18" charset="0"/>
              </a:rPr>
              <a:t>go and see a </a:t>
            </a:r>
            <a:r>
              <a:rPr lang="en-US" altLang="zh-CN" sz="2200" b="1" dirty="0" smtClean="0">
                <a:latin typeface="Times New Roman" panose="02020603050405020304" pitchFamily="18" charset="0"/>
                <a:cs typeface="Times New Roman" panose="02020603050405020304" pitchFamily="18" charset="0"/>
              </a:rPr>
              <a:t>film? It’s </a:t>
            </a:r>
            <a:r>
              <a:rPr lang="en-US" altLang="zh-CN" sz="2200" b="1" dirty="0">
                <a:latin typeface="Times New Roman" panose="02020603050405020304" pitchFamily="18" charset="0"/>
                <a:cs typeface="Times New Roman" panose="02020603050405020304" pitchFamily="18" charset="0"/>
              </a:rPr>
              <a:t>not far.</a:t>
            </a:r>
          </a:p>
          <a:p>
            <a:pPr>
              <a:lnSpc>
                <a:spcPts val="3600"/>
              </a:lnSpc>
            </a:pPr>
            <a:r>
              <a:rPr lang="en-US" altLang="zh-CN"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No. </a:t>
            </a:r>
            <a:r>
              <a:rPr lang="en-US" altLang="zh-CN" sz="2200" b="1" dirty="0" smtClean="0">
                <a:latin typeface="Times New Roman" panose="02020603050405020304" pitchFamily="18" charset="0"/>
                <a:cs typeface="Times New Roman" panose="02020603050405020304" pitchFamily="18" charset="0"/>
              </a:rPr>
              <a:t>______ go </a:t>
            </a:r>
            <a:r>
              <a:rPr lang="en-US" altLang="zh-CN" sz="2200" b="1" dirty="0">
                <a:latin typeface="Times New Roman" panose="02020603050405020304" pitchFamily="18" charset="0"/>
                <a:cs typeface="Times New Roman" panose="02020603050405020304" pitchFamily="18" charset="0"/>
              </a:rPr>
              <a:t>to the zoo</a:t>
            </a:r>
            <a:r>
              <a:rPr lang="en-US" altLang="zh-CN" sz="2200" b="1" dirty="0" smtClean="0">
                <a:latin typeface="Times New Roman" panose="02020603050405020304" pitchFamily="18" charset="0"/>
                <a:cs typeface="Times New Roman" panose="02020603050405020304" pitchFamily="18" charset="0"/>
              </a:rPr>
              <a:t>. The </a:t>
            </a:r>
            <a:r>
              <a:rPr lang="en-US" altLang="zh-CN" sz="2200" b="1" dirty="0">
                <a:latin typeface="Times New Roman" panose="02020603050405020304" pitchFamily="18" charset="0"/>
                <a:cs typeface="Times New Roman" panose="02020603050405020304" pitchFamily="18" charset="0"/>
              </a:rPr>
              <a:t>mother panda just has a baby.</a:t>
            </a:r>
          </a:p>
          <a:p>
            <a:pPr>
              <a:lnSpc>
                <a:spcPts val="3600"/>
              </a:lnSpc>
            </a:pPr>
            <a:r>
              <a:rPr lang="en-US" altLang="zh-CN" sz="2200" b="1" dirty="0" smtClean="0">
                <a:latin typeface="Times New Roman" panose="02020603050405020304" pitchFamily="18" charset="0"/>
                <a:cs typeface="Times New Roman" panose="02020603050405020304" pitchFamily="18" charset="0"/>
              </a:rPr>
              <a:t>    A. Shall we;</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smtClean="0">
                <a:latin typeface="Times New Roman" panose="02020603050405020304" pitchFamily="18" charset="0"/>
                <a:cs typeface="Times New Roman" panose="02020603050405020304" pitchFamily="18" charset="0"/>
              </a:rPr>
              <a:t>Let’s                     B. Why </a:t>
            </a:r>
            <a:r>
              <a:rPr lang="en-US" altLang="zh-CN" sz="2200" b="1" dirty="0">
                <a:latin typeface="Times New Roman" panose="02020603050405020304" pitchFamily="18" charset="0"/>
                <a:cs typeface="Times New Roman" panose="02020603050405020304" pitchFamily="18" charset="0"/>
              </a:rPr>
              <a:t>don’t </a:t>
            </a:r>
            <a:r>
              <a:rPr lang="en-US" altLang="zh-CN" sz="2200" b="1" dirty="0" smtClean="0">
                <a:latin typeface="Times New Roman" panose="02020603050405020304" pitchFamily="18" charset="0"/>
                <a:cs typeface="Times New Roman" panose="02020603050405020304" pitchFamily="18" charset="0"/>
              </a:rPr>
              <a:t>you;</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How about</a:t>
            </a:r>
          </a:p>
          <a:p>
            <a:pPr>
              <a:lnSpc>
                <a:spcPts val="3600"/>
              </a:lnSpc>
            </a:pPr>
            <a:r>
              <a:rPr lang="en-US" altLang="zh-CN" sz="2200" b="1" dirty="0" smtClean="0">
                <a:latin typeface="Times New Roman" panose="02020603050405020304" pitchFamily="18" charset="0"/>
                <a:cs typeface="Times New Roman" panose="02020603050405020304" pitchFamily="18" charset="0"/>
              </a:rPr>
              <a:t>    C. Why not;</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How </a:t>
            </a:r>
            <a:r>
              <a:rPr lang="en-US" altLang="zh-CN" sz="2200" b="1" dirty="0" smtClean="0">
                <a:latin typeface="Times New Roman" panose="02020603050405020304" pitchFamily="18" charset="0"/>
                <a:cs typeface="Times New Roman" panose="02020603050405020304" pitchFamily="18" charset="0"/>
              </a:rPr>
              <a:t>about          D. Perhaps </a:t>
            </a:r>
            <a:r>
              <a:rPr lang="en-US" altLang="zh-CN" sz="2200" b="1" dirty="0">
                <a:latin typeface="Times New Roman" panose="02020603050405020304" pitchFamily="18" charset="0"/>
                <a:cs typeface="Times New Roman" panose="02020603050405020304" pitchFamily="18" charset="0"/>
              </a:rPr>
              <a:t>you </a:t>
            </a:r>
            <a:r>
              <a:rPr lang="en-US" altLang="zh-CN" sz="2200" b="1" dirty="0" smtClean="0">
                <a:latin typeface="Times New Roman" panose="02020603050405020304" pitchFamily="18" charset="0"/>
                <a:cs typeface="Times New Roman" panose="02020603050405020304" pitchFamily="18" charset="0"/>
              </a:rPr>
              <a:t>should;</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Why </a:t>
            </a:r>
            <a:r>
              <a:rPr lang="en-US" altLang="zh-CN" sz="2200" b="1" dirty="0" smtClean="0">
                <a:latin typeface="Times New Roman" panose="02020603050405020304" pitchFamily="18" charset="0"/>
                <a:cs typeface="Times New Roman" panose="02020603050405020304" pitchFamily="18" charset="0"/>
              </a:rPr>
              <a:t>not</a:t>
            </a:r>
          </a:p>
        </p:txBody>
      </p:sp>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13" name="文本框 12"/>
          <p:cNvSpPr txBox="1"/>
          <p:nvPr/>
        </p:nvSpPr>
        <p:spPr>
          <a:xfrm>
            <a:off x="1313444" y="3140584"/>
            <a:ext cx="451692" cy="504754"/>
          </a:xfrm>
          <a:prstGeom prst="rect">
            <a:avLst/>
          </a:prstGeom>
          <a:noFill/>
        </p:spPr>
        <p:txBody>
          <a:bodyPr wrap="square" rtlCol="0">
            <a:spAutoFit/>
          </a:bodyPr>
          <a:lstStyle/>
          <a:p>
            <a:pPr>
              <a:lnSpc>
                <a:spcPts val="3600"/>
              </a:lnSpc>
            </a:pPr>
            <a:r>
              <a:rPr lang="en-US" altLang="zh-CN" sz="2200" b="1" dirty="0" smtClean="0">
                <a:solidFill>
                  <a:srgbClr val="FF0000"/>
                </a:solidFill>
                <a:latin typeface="Times New Roman" panose="02020603050405020304" pitchFamily="18" charset="0"/>
                <a:cs typeface="Times New Roman" panose="02020603050405020304" pitchFamily="18" charset="0"/>
              </a:rPr>
              <a:t>A</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136325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2" name="圆角矩形 1"/>
          <p:cNvSpPr/>
          <p:nvPr/>
        </p:nvSpPr>
        <p:spPr>
          <a:xfrm>
            <a:off x="1084995" y="1876928"/>
            <a:ext cx="10022004" cy="366722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lnSpc>
                <a:spcPts val="3600"/>
              </a:lnSpc>
            </a:pPr>
            <a:endParaRPr lang="zh-CN" altLang="en-US" sz="2200">
              <a:ln>
                <a:solidFill>
                  <a:schemeClr val="tx1"/>
                </a:solidFill>
              </a:ln>
              <a:noFill/>
            </a:endParaRPr>
          </a:p>
        </p:txBody>
      </p:sp>
      <p:sp>
        <p:nvSpPr>
          <p:cNvPr id="11" name="文本框 10"/>
          <p:cNvSpPr txBox="1"/>
          <p:nvPr/>
        </p:nvSpPr>
        <p:spPr>
          <a:xfrm>
            <a:off x="1681533" y="2322593"/>
            <a:ext cx="9166139" cy="2862322"/>
          </a:xfrm>
          <a:prstGeom prst="rect">
            <a:avLst/>
          </a:prstGeom>
          <a:noFill/>
        </p:spPr>
        <p:txBody>
          <a:bodyPr wrap="square" rtlCol="0">
            <a:spAutoFit/>
          </a:bodyPr>
          <a:lstStyle/>
          <a:p>
            <a:pPr>
              <a:lnSpc>
                <a:spcPts val="3600"/>
              </a:lnSpc>
            </a:pPr>
            <a:r>
              <a:rPr lang="en-US" altLang="zh-CN" sz="2200" b="1" dirty="0">
                <a:latin typeface="Times New Roman" panose="02020603050405020304" pitchFamily="18" charset="0"/>
                <a:cs typeface="Times New Roman" panose="02020603050405020304" pitchFamily="18" charset="0"/>
              </a:rPr>
              <a:t>2. —We should think about ______ to help the people in Wuhan.</a:t>
            </a:r>
          </a:p>
          <a:p>
            <a:pPr>
              <a:lnSpc>
                <a:spcPts val="3600"/>
              </a:lnSpc>
            </a:pPr>
            <a:r>
              <a:rPr lang="en-US" altLang="zh-CN" sz="2200" b="1" dirty="0">
                <a:latin typeface="Times New Roman" panose="02020603050405020304" pitchFamily="18" charset="0"/>
                <a:cs typeface="Times New Roman" panose="02020603050405020304" pitchFamily="18" charset="0"/>
              </a:rPr>
              <a:t>    —______ donate some money </a:t>
            </a:r>
            <a:r>
              <a:rPr lang="en-US" altLang="zh-CN" sz="2200" b="1" dirty="0" smtClean="0">
                <a:latin typeface="Times New Roman" panose="02020603050405020304" pitchFamily="18" charset="0"/>
                <a:cs typeface="Times New Roman" panose="02020603050405020304" pitchFamily="18" charset="0"/>
              </a:rPr>
              <a:t>______ </a:t>
            </a:r>
            <a:r>
              <a:rPr lang="en-US" altLang="zh-CN" sz="2200" b="1" dirty="0">
                <a:latin typeface="Times New Roman" panose="02020603050405020304" pitchFamily="18" charset="0"/>
                <a:cs typeface="Times New Roman" panose="02020603050405020304" pitchFamily="18" charset="0"/>
              </a:rPr>
              <a:t>them.</a:t>
            </a:r>
          </a:p>
          <a:p>
            <a:pPr>
              <a:lnSpc>
                <a:spcPts val="3600"/>
              </a:lnSpc>
            </a:pPr>
            <a:r>
              <a:rPr lang="en-US" altLang="zh-CN" sz="2200" b="1" dirty="0">
                <a:latin typeface="Times New Roman" panose="02020603050405020304" pitchFamily="18" charset="0"/>
                <a:cs typeface="Times New Roman" panose="02020603050405020304" pitchFamily="18" charset="0"/>
              </a:rPr>
              <a:t>    A. what we can </a:t>
            </a:r>
            <a:r>
              <a:rPr lang="en-US" altLang="zh-CN" sz="2200" b="1" dirty="0" smtClean="0">
                <a:latin typeface="Times New Roman" panose="02020603050405020304" pitchFamily="18" charset="0"/>
                <a:cs typeface="Times New Roman" panose="02020603050405020304" pitchFamily="18" charset="0"/>
              </a:rPr>
              <a:t>do;</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smtClean="0">
                <a:latin typeface="Times New Roman" panose="02020603050405020304" pitchFamily="18" charset="0"/>
                <a:cs typeface="Times New Roman" panose="02020603050405020304" pitchFamily="18" charset="0"/>
              </a:rPr>
              <a:t>Let’s;</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to</a:t>
            </a:r>
          </a:p>
          <a:p>
            <a:pPr>
              <a:lnSpc>
                <a:spcPts val="3600"/>
              </a:lnSpc>
            </a:pPr>
            <a:r>
              <a:rPr lang="en-US" altLang="zh-CN" sz="2200" b="1" dirty="0" smtClean="0">
                <a:latin typeface="Times New Roman" panose="02020603050405020304" pitchFamily="18" charset="0"/>
                <a:cs typeface="Times New Roman" panose="02020603050405020304" pitchFamily="18" charset="0"/>
              </a:rPr>
              <a:t>    B. how </a:t>
            </a:r>
            <a:r>
              <a:rPr lang="en-US" altLang="zh-CN" sz="2200" b="1" dirty="0">
                <a:latin typeface="Times New Roman" panose="02020603050405020304" pitchFamily="18" charset="0"/>
                <a:cs typeface="Times New Roman" panose="02020603050405020304" pitchFamily="18" charset="0"/>
              </a:rPr>
              <a:t>can we </a:t>
            </a:r>
            <a:r>
              <a:rPr lang="en-US" altLang="zh-CN" sz="2200" b="1" dirty="0" smtClean="0">
                <a:latin typeface="Times New Roman" panose="02020603050405020304" pitchFamily="18" charset="0"/>
                <a:cs typeface="Times New Roman" panose="02020603050405020304" pitchFamily="18" charset="0"/>
              </a:rPr>
              <a:t>do;</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What </a:t>
            </a:r>
            <a:r>
              <a:rPr lang="en-US" altLang="zh-CN" sz="2200" b="1" dirty="0" smtClean="0">
                <a:latin typeface="Times New Roman" panose="02020603050405020304" pitchFamily="18" charset="0"/>
                <a:cs typeface="Times New Roman" panose="02020603050405020304" pitchFamily="18" charset="0"/>
              </a:rPr>
              <a:t>about;</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for</a:t>
            </a:r>
          </a:p>
          <a:p>
            <a:pPr>
              <a:lnSpc>
                <a:spcPts val="3600"/>
              </a:lnSpc>
            </a:pPr>
            <a:r>
              <a:rPr lang="en-US" altLang="zh-CN" sz="2200" b="1" dirty="0" smtClean="0">
                <a:latin typeface="Times New Roman" panose="02020603050405020304" pitchFamily="18" charset="0"/>
                <a:cs typeface="Times New Roman" panose="02020603050405020304" pitchFamily="18" charset="0"/>
              </a:rPr>
              <a:t>    C. what </a:t>
            </a:r>
            <a:r>
              <a:rPr lang="en-US" altLang="zh-CN" sz="2200" b="1" dirty="0">
                <a:latin typeface="Times New Roman" panose="02020603050405020304" pitchFamily="18" charset="0"/>
                <a:cs typeface="Times New Roman" panose="02020603050405020304" pitchFamily="18" charset="0"/>
              </a:rPr>
              <a:t>can we </a:t>
            </a:r>
            <a:r>
              <a:rPr lang="en-US" altLang="zh-CN" sz="2200" b="1" dirty="0" smtClean="0">
                <a:latin typeface="Times New Roman" panose="02020603050405020304" pitchFamily="18" charset="0"/>
                <a:cs typeface="Times New Roman" panose="02020603050405020304" pitchFamily="18" charset="0"/>
              </a:rPr>
              <a:t>do;</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Why not </a:t>
            </a:r>
            <a:r>
              <a:rPr lang="en-US" altLang="zh-CN" sz="2200" b="1" dirty="0" smtClean="0">
                <a:latin typeface="Times New Roman" panose="02020603050405020304" pitchFamily="18" charset="0"/>
                <a:cs typeface="Times New Roman" panose="02020603050405020304" pitchFamily="18" charset="0"/>
              </a:rPr>
              <a:t>you;</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to</a:t>
            </a:r>
          </a:p>
          <a:p>
            <a:pPr>
              <a:lnSpc>
                <a:spcPts val="3600"/>
              </a:lnSpc>
            </a:pPr>
            <a:r>
              <a:rPr lang="en-US" altLang="zh-CN" sz="2200" b="1" dirty="0" smtClean="0">
                <a:latin typeface="Times New Roman" panose="02020603050405020304" pitchFamily="18" charset="0"/>
                <a:cs typeface="Times New Roman" panose="02020603050405020304" pitchFamily="18" charset="0"/>
              </a:rPr>
              <a:t>    D. what </a:t>
            </a:r>
            <a:r>
              <a:rPr lang="en-US" altLang="zh-CN" sz="2200" b="1" dirty="0">
                <a:latin typeface="Times New Roman" panose="02020603050405020304" pitchFamily="18" charset="0"/>
                <a:cs typeface="Times New Roman" panose="02020603050405020304" pitchFamily="18" charset="0"/>
              </a:rPr>
              <a:t>we can </a:t>
            </a:r>
            <a:r>
              <a:rPr lang="en-US" altLang="zh-CN" sz="2200" b="1" dirty="0" smtClean="0">
                <a:latin typeface="Times New Roman" panose="02020603050405020304" pitchFamily="18" charset="0"/>
                <a:cs typeface="Times New Roman" panose="02020603050405020304" pitchFamily="18" charset="0"/>
              </a:rPr>
              <a:t>do;</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Shall </a:t>
            </a:r>
            <a:r>
              <a:rPr lang="en-US" altLang="zh-CN" sz="2200" b="1" dirty="0" smtClean="0">
                <a:latin typeface="Times New Roman" panose="02020603050405020304" pitchFamily="18" charset="0"/>
                <a:cs typeface="Times New Roman" panose="02020603050405020304" pitchFamily="18" charset="0"/>
              </a:rPr>
              <a:t>we;</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for</a:t>
            </a:r>
          </a:p>
        </p:txBody>
      </p:sp>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13" name="文本框 12"/>
          <p:cNvSpPr txBox="1"/>
          <p:nvPr/>
        </p:nvSpPr>
        <p:spPr>
          <a:xfrm>
            <a:off x="1313444" y="2322445"/>
            <a:ext cx="451692" cy="504754"/>
          </a:xfrm>
          <a:prstGeom prst="rect">
            <a:avLst/>
          </a:prstGeom>
          <a:noFill/>
        </p:spPr>
        <p:txBody>
          <a:bodyPr wrap="square" rtlCol="0">
            <a:spAutoFit/>
          </a:bodyPr>
          <a:lstStyle/>
          <a:p>
            <a:pPr>
              <a:lnSpc>
                <a:spcPts val="3600"/>
              </a:lnSpc>
            </a:pPr>
            <a:r>
              <a:rPr lang="en-US" altLang="zh-CN" sz="2200" b="1" dirty="0" smtClean="0">
                <a:solidFill>
                  <a:srgbClr val="FF0000"/>
                </a:solidFill>
                <a:latin typeface="Times New Roman" panose="02020603050405020304" pitchFamily="18" charset="0"/>
                <a:cs typeface="Times New Roman" panose="02020603050405020304" pitchFamily="18" charset="0"/>
              </a:rPr>
              <a:t>A</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857669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2" name="圆角矩形 1"/>
          <p:cNvSpPr/>
          <p:nvPr/>
        </p:nvSpPr>
        <p:spPr>
          <a:xfrm>
            <a:off x="1084995" y="1876928"/>
            <a:ext cx="10022004" cy="2858701"/>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lnSpc>
                <a:spcPts val="3600"/>
              </a:lnSpc>
            </a:pPr>
            <a:endParaRPr lang="zh-CN" altLang="en-US" sz="2200">
              <a:ln>
                <a:solidFill>
                  <a:schemeClr val="tx1"/>
                </a:solidFill>
              </a:ln>
              <a:noFill/>
            </a:endParaRPr>
          </a:p>
        </p:txBody>
      </p:sp>
      <p:sp>
        <p:nvSpPr>
          <p:cNvPr id="11" name="文本框 10"/>
          <p:cNvSpPr txBox="1"/>
          <p:nvPr/>
        </p:nvSpPr>
        <p:spPr>
          <a:xfrm>
            <a:off x="1681533" y="2322593"/>
            <a:ext cx="9166139" cy="1889748"/>
          </a:xfrm>
          <a:prstGeom prst="rect">
            <a:avLst/>
          </a:prstGeom>
          <a:noFill/>
        </p:spPr>
        <p:txBody>
          <a:bodyPr wrap="square" rtlCol="0">
            <a:spAutoFit/>
          </a:bodyPr>
          <a:lstStyle/>
          <a:p>
            <a:pPr>
              <a:lnSpc>
                <a:spcPts val="3600"/>
              </a:lnSpc>
            </a:pPr>
            <a:r>
              <a:rPr lang="en-US" altLang="zh-CN" sz="2200" b="1" dirty="0">
                <a:latin typeface="Times New Roman" panose="02020603050405020304" pitchFamily="18" charset="0"/>
                <a:cs typeface="Times New Roman" panose="02020603050405020304" pitchFamily="18" charset="0"/>
              </a:rPr>
              <a:t>3</a:t>
            </a:r>
            <a:r>
              <a:rPr lang="en-US" altLang="zh-CN" sz="2200" b="1" dirty="0" smtClean="0">
                <a:latin typeface="Times New Roman" panose="02020603050405020304" pitchFamily="18" charset="0"/>
                <a:cs typeface="Times New Roman" panose="02020603050405020304" pitchFamily="18" charset="0"/>
              </a:rPr>
              <a:t>. —______ </a:t>
            </a:r>
            <a:r>
              <a:rPr lang="en-US" altLang="zh-CN" sz="2200" b="1" dirty="0">
                <a:latin typeface="Times New Roman" panose="02020603050405020304" pitchFamily="18" charset="0"/>
                <a:cs typeface="Times New Roman" panose="02020603050405020304" pitchFamily="18" charset="0"/>
              </a:rPr>
              <a:t>go to the park on Sunday</a:t>
            </a:r>
            <a:r>
              <a:rPr lang="zh-CN" altLang="en-US" sz="2200" b="1" dirty="0">
                <a:latin typeface="Times New Roman" panose="02020603050405020304" pitchFamily="18" charset="0"/>
                <a:cs typeface="Times New Roman" panose="02020603050405020304" pitchFamily="18" charset="0"/>
              </a:rPr>
              <a:t>？</a:t>
            </a:r>
          </a:p>
          <a:p>
            <a:pPr>
              <a:lnSpc>
                <a:spcPts val="3600"/>
              </a:lnSpc>
            </a:pPr>
            <a:r>
              <a:rPr lang="en-US" altLang="zh-CN"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Good </a:t>
            </a:r>
            <a:r>
              <a:rPr lang="en-US" altLang="zh-CN" sz="2200" b="1" dirty="0" smtClean="0">
                <a:latin typeface="Times New Roman" panose="02020603050405020304" pitchFamily="18" charset="0"/>
                <a:cs typeface="Times New Roman" panose="02020603050405020304" pitchFamily="18" charset="0"/>
              </a:rPr>
              <a:t>idea! Let’s go!</a:t>
            </a:r>
            <a:endParaRPr lang="zh-CN" altLang="en-US" sz="2200" b="1" dirty="0">
              <a:latin typeface="Times New Roman" panose="02020603050405020304" pitchFamily="18" charset="0"/>
              <a:cs typeface="Times New Roman" panose="02020603050405020304" pitchFamily="18" charset="0"/>
            </a:endParaRPr>
          </a:p>
          <a:p>
            <a:pPr>
              <a:lnSpc>
                <a:spcPts val="3600"/>
              </a:lnSpc>
            </a:pPr>
            <a:r>
              <a:rPr lang="en-US" altLang="zh-CN" sz="2200" b="1" dirty="0" smtClean="0">
                <a:latin typeface="Times New Roman" panose="02020603050405020304" pitchFamily="18" charset="0"/>
                <a:cs typeface="Times New Roman" panose="02020603050405020304" pitchFamily="18" charset="0"/>
              </a:rPr>
              <a:t>    A. What about                       B. Do </a:t>
            </a:r>
            <a:r>
              <a:rPr lang="en-US" altLang="zh-CN" sz="2200" b="1" dirty="0">
                <a:latin typeface="Times New Roman" panose="02020603050405020304" pitchFamily="18" charset="0"/>
                <a:cs typeface="Times New Roman" panose="02020603050405020304" pitchFamily="18" charset="0"/>
              </a:rPr>
              <a:t>we</a:t>
            </a:r>
          </a:p>
          <a:p>
            <a:pPr>
              <a:lnSpc>
                <a:spcPts val="3600"/>
              </a:lnSpc>
            </a:pPr>
            <a:r>
              <a:rPr lang="en-US" altLang="zh-CN" sz="2200" b="1" dirty="0" smtClean="0">
                <a:latin typeface="Times New Roman" panose="02020603050405020304" pitchFamily="18" charset="0"/>
                <a:cs typeface="Times New Roman" panose="02020603050405020304" pitchFamily="18" charset="0"/>
              </a:rPr>
              <a:t>    C. Why not                            D. Why </a:t>
            </a:r>
            <a:r>
              <a:rPr lang="en-US" altLang="zh-CN" sz="2200" b="1" dirty="0">
                <a:latin typeface="Times New Roman" panose="02020603050405020304" pitchFamily="18" charset="0"/>
                <a:cs typeface="Times New Roman" panose="02020603050405020304" pitchFamily="18" charset="0"/>
              </a:rPr>
              <a:t>don’t</a:t>
            </a:r>
          </a:p>
        </p:txBody>
      </p:sp>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12" name="动作按钮: 后退或前一项 11">
            <a:hlinkClick r:id="rId4" action="ppaction://hlinksldjump" highlightClick="1"/>
          </p:cNvPr>
          <p:cNvSpPr/>
          <p:nvPr/>
        </p:nvSpPr>
        <p:spPr>
          <a:xfrm>
            <a:off x="11408652" y="5818817"/>
            <a:ext cx="403619" cy="416729"/>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313444" y="2322445"/>
            <a:ext cx="451692" cy="504754"/>
          </a:xfrm>
          <a:prstGeom prst="rect">
            <a:avLst/>
          </a:prstGeom>
          <a:noFill/>
        </p:spPr>
        <p:txBody>
          <a:bodyPr wrap="square" rtlCol="0">
            <a:spAutoFit/>
          </a:bodyPr>
          <a:lstStyle/>
          <a:p>
            <a:pPr>
              <a:lnSpc>
                <a:spcPts val="3600"/>
              </a:lnSpc>
            </a:pPr>
            <a:r>
              <a:rPr lang="en-US" altLang="zh-CN" sz="2200" b="1" dirty="0" smtClean="0">
                <a:solidFill>
                  <a:srgbClr val="FF0000"/>
                </a:solidFill>
                <a:latin typeface="Times New Roman" panose="02020603050405020304" pitchFamily="18" charset="0"/>
                <a:cs typeface="Times New Roman" panose="02020603050405020304" pitchFamily="18" charset="0"/>
              </a:rPr>
              <a:t>C</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841808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7" name="文本框 6"/>
          <p:cNvSpPr txBox="1"/>
          <p:nvPr/>
        </p:nvSpPr>
        <p:spPr>
          <a:xfrm>
            <a:off x="460519" y="1413311"/>
            <a:ext cx="10387153" cy="3477875"/>
          </a:xfrm>
          <a:prstGeom prst="rect">
            <a:avLst/>
          </a:prstGeom>
          <a:noFill/>
        </p:spPr>
        <p:txBody>
          <a:bodyPr wrap="square" rtlCol="0">
            <a:spAutoFit/>
          </a:bodyPr>
          <a:lstStyle/>
          <a:p>
            <a:pPr>
              <a:lnSpc>
                <a:spcPts val="3600"/>
              </a:lnSpc>
            </a:pPr>
            <a:r>
              <a:rPr lang="zh-CN" altLang="en-US" sz="2200" b="1" dirty="0">
                <a:solidFill>
                  <a:srgbClr val="2A85C3"/>
                </a:solidFill>
                <a:latin typeface="Times New Roman" panose="02020603050405020304" pitchFamily="18" charset="0"/>
                <a:cs typeface="Times New Roman" panose="02020603050405020304" pitchFamily="18" charset="0"/>
              </a:rPr>
              <a:t>知识</a:t>
            </a:r>
            <a:r>
              <a:rPr lang="zh-CN" altLang="en-US" sz="2200" b="1" dirty="0" smtClean="0">
                <a:solidFill>
                  <a:srgbClr val="2A85C3"/>
                </a:solidFill>
                <a:latin typeface="Times New Roman" panose="02020603050405020304" pitchFamily="18" charset="0"/>
                <a:cs typeface="Times New Roman" panose="02020603050405020304" pitchFamily="18" charset="0"/>
              </a:rPr>
              <a:t>点 </a:t>
            </a:r>
            <a:r>
              <a:rPr lang="en-US" altLang="zh-CN" sz="2200" b="1" dirty="0" smtClean="0">
                <a:solidFill>
                  <a:srgbClr val="2A85C3"/>
                </a:solidFill>
                <a:latin typeface="Times New Roman" panose="02020603050405020304" pitchFamily="18" charset="0"/>
                <a:cs typeface="Times New Roman" panose="02020603050405020304" pitchFamily="18" charset="0"/>
              </a:rPr>
              <a:t>5    </a:t>
            </a:r>
            <a:r>
              <a:rPr lang="zh-CN" altLang="en-US" sz="2200" b="1" dirty="0" smtClean="0">
                <a:solidFill>
                  <a:srgbClr val="2A85C3"/>
                </a:solidFill>
                <a:latin typeface="Times New Roman" panose="02020603050405020304" pitchFamily="18" charset="0"/>
                <a:cs typeface="Times New Roman" panose="02020603050405020304" pitchFamily="18" charset="0"/>
              </a:rPr>
              <a:t>谈论</a:t>
            </a:r>
            <a:r>
              <a:rPr lang="zh-CN" altLang="en-US" sz="2200" b="1" dirty="0">
                <a:solidFill>
                  <a:srgbClr val="2A85C3"/>
                </a:solidFill>
                <a:latin typeface="Times New Roman" panose="02020603050405020304" pitchFamily="18" charset="0"/>
                <a:cs typeface="Times New Roman" panose="02020603050405020304" pitchFamily="18" charset="0"/>
              </a:rPr>
              <a:t>人际沟通（</a:t>
            </a:r>
            <a:r>
              <a:rPr lang="en-US" altLang="zh-CN" sz="2200" b="1" dirty="0">
                <a:solidFill>
                  <a:srgbClr val="2A85C3"/>
                </a:solidFill>
                <a:latin typeface="Times New Roman" panose="02020603050405020304" pitchFamily="18" charset="0"/>
                <a:cs typeface="Times New Roman" panose="02020603050405020304" pitchFamily="18" charset="0"/>
              </a:rPr>
              <a:t>Unit 3</a:t>
            </a:r>
            <a:r>
              <a:rPr lang="zh-CN" altLang="en-US" sz="2200" b="1" dirty="0">
                <a:solidFill>
                  <a:srgbClr val="2A85C3"/>
                </a:solidFill>
                <a:latin typeface="Times New Roman" panose="02020603050405020304" pitchFamily="18" charset="0"/>
                <a:cs typeface="Times New Roman" panose="02020603050405020304" pitchFamily="18" charset="0"/>
              </a:rPr>
              <a:t>）</a:t>
            </a:r>
            <a:r>
              <a:rPr lang="en-US" altLang="zh-CN" sz="2500" b="1" dirty="0" smtClean="0">
                <a:latin typeface="Times New Roman" panose="02020603050405020304" pitchFamily="18" charset="0"/>
                <a:cs typeface="Times New Roman" panose="02020603050405020304" pitchFamily="18" charset="0"/>
              </a:rPr>
              <a:t>       </a:t>
            </a:r>
          </a:p>
          <a:p>
            <a:pPr>
              <a:lnSpc>
                <a:spcPts val="3800"/>
              </a:lnSpc>
            </a:pPr>
            <a:endParaRPr lang="en-US" altLang="zh-CN" sz="2500" b="1" dirty="0">
              <a:solidFill>
                <a:srgbClr val="2A85C3"/>
              </a:solidFill>
              <a:latin typeface="Times New Roman" panose="02020603050405020304" pitchFamily="18" charset="0"/>
              <a:cs typeface="Times New Roman" panose="02020603050405020304" pitchFamily="18" charset="0"/>
            </a:endParaRPr>
          </a:p>
          <a:p>
            <a:pPr>
              <a:lnSpc>
                <a:spcPts val="3800"/>
              </a:lnSpc>
            </a:pPr>
            <a:endParaRPr lang="en-US" altLang="zh-CN" sz="2500" b="1" dirty="0" smtClean="0">
              <a:solidFill>
                <a:srgbClr val="2A85C3"/>
              </a:solidFill>
              <a:latin typeface="Times New Roman" panose="02020603050405020304" pitchFamily="18" charset="0"/>
              <a:cs typeface="Times New Roman" panose="02020603050405020304" pitchFamily="18" charset="0"/>
            </a:endParaRPr>
          </a:p>
          <a:p>
            <a:pPr>
              <a:lnSpc>
                <a:spcPts val="3800"/>
              </a:lnSpc>
            </a:pPr>
            <a:endParaRPr lang="en-US" altLang="zh-CN" sz="2500" b="1" dirty="0">
              <a:solidFill>
                <a:srgbClr val="2A85C3"/>
              </a:solidFill>
              <a:latin typeface="Times New Roman" panose="02020603050405020304" pitchFamily="18" charset="0"/>
              <a:cs typeface="Times New Roman" panose="02020603050405020304" pitchFamily="18" charset="0"/>
            </a:endParaRPr>
          </a:p>
          <a:p>
            <a:pPr>
              <a:lnSpc>
                <a:spcPts val="3800"/>
              </a:lnSpc>
            </a:pPr>
            <a:endParaRPr lang="en-US" altLang="zh-CN" sz="2500" b="1" dirty="0" smtClean="0">
              <a:solidFill>
                <a:srgbClr val="2A85C3"/>
              </a:solidFill>
              <a:latin typeface="Times New Roman" panose="02020603050405020304" pitchFamily="18" charset="0"/>
              <a:cs typeface="Times New Roman" panose="02020603050405020304" pitchFamily="18" charset="0"/>
            </a:endParaRPr>
          </a:p>
          <a:p>
            <a:pPr>
              <a:lnSpc>
                <a:spcPts val="3800"/>
              </a:lnSpc>
            </a:pPr>
            <a:endParaRPr lang="en-US" altLang="zh-CN" sz="2500" b="1" dirty="0">
              <a:solidFill>
                <a:srgbClr val="2A85C3"/>
              </a:solidFill>
              <a:latin typeface="Times New Roman" panose="02020603050405020304" pitchFamily="18" charset="0"/>
              <a:cs typeface="Times New Roman" panose="02020603050405020304" pitchFamily="18" charset="0"/>
            </a:endParaRPr>
          </a:p>
          <a:p>
            <a:pPr>
              <a:lnSpc>
                <a:spcPts val="3800"/>
              </a:lnSpc>
            </a:pPr>
            <a:endParaRPr lang="en-US" altLang="zh-CN" sz="2500" b="1" dirty="0" smtClean="0">
              <a:solidFill>
                <a:srgbClr val="2A85C3"/>
              </a:solidFill>
              <a:latin typeface="Times New Roman" panose="02020603050405020304" pitchFamily="18" charset="0"/>
              <a:cs typeface="Times New Roman" panose="02020603050405020304" pitchFamily="18" charset="0"/>
            </a:endParaRPr>
          </a:p>
        </p:txBody>
      </p:sp>
      <p:sp>
        <p:nvSpPr>
          <p:cNvPr id="2" name="圆角矩形 1"/>
          <p:cNvSpPr/>
          <p:nvPr/>
        </p:nvSpPr>
        <p:spPr>
          <a:xfrm>
            <a:off x="1095176" y="2016413"/>
            <a:ext cx="10022004" cy="416300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lnSpc>
                <a:spcPts val="3600"/>
              </a:lnSpc>
            </a:pPr>
            <a:endParaRPr lang="zh-CN" altLang="en-US" sz="2200">
              <a:ln>
                <a:solidFill>
                  <a:schemeClr val="tx1"/>
                </a:solidFill>
              </a:ln>
              <a:noFill/>
            </a:endParaRPr>
          </a:p>
        </p:txBody>
      </p:sp>
      <p:sp>
        <p:nvSpPr>
          <p:cNvPr id="11" name="文本框 10"/>
          <p:cNvSpPr txBox="1"/>
          <p:nvPr/>
        </p:nvSpPr>
        <p:spPr>
          <a:xfrm>
            <a:off x="1501541" y="2186534"/>
            <a:ext cx="9346131" cy="3785652"/>
          </a:xfrm>
          <a:prstGeom prst="rect">
            <a:avLst/>
          </a:prstGeom>
          <a:noFill/>
        </p:spPr>
        <p:txBody>
          <a:bodyPr wrap="square" rtlCol="0">
            <a:spAutoFit/>
          </a:bodyPr>
          <a:lstStyle/>
          <a:p>
            <a:pPr>
              <a:lnSpc>
                <a:spcPts val="3200"/>
              </a:lnSpc>
            </a:pPr>
            <a:r>
              <a:rPr lang="zh-CN" altLang="en-US" sz="2200" b="1" dirty="0" smtClean="0">
                <a:latin typeface="Times New Roman" panose="02020603050405020304" pitchFamily="18" charset="0"/>
                <a:cs typeface="Times New Roman" panose="02020603050405020304" pitchFamily="18" charset="0"/>
              </a:rPr>
              <a:t>小试牛刀</a:t>
            </a:r>
            <a:endParaRPr lang="en-US" altLang="zh-CN" sz="2200" b="1" dirty="0" smtClean="0">
              <a:latin typeface="Times New Roman" panose="02020603050405020304" pitchFamily="18" charset="0"/>
              <a:cs typeface="Times New Roman" panose="02020603050405020304" pitchFamily="18" charset="0"/>
            </a:endParaRPr>
          </a:p>
          <a:p>
            <a:pPr algn="just">
              <a:lnSpc>
                <a:spcPts val="3200"/>
              </a:lnSpc>
            </a:pPr>
            <a:r>
              <a:rPr lang="zh-CN" altLang="en-US" sz="2200" b="1" dirty="0" smtClean="0">
                <a:latin typeface="Times New Roman" panose="02020603050405020304" pitchFamily="18" charset="0"/>
                <a:cs typeface="Times New Roman" panose="02020603050405020304" pitchFamily="18" charset="0"/>
              </a:rPr>
              <a:t>        假设</a:t>
            </a:r>
            <a:r>
              <a:rPr lang="zh-CN" altLang="en-US" sz="2200" b="1" dirty="0">
                <a:latin typeface="Times New Roman" panose="02020603050405020304" pitchFamily="18" charset="0"/>
                <a:cs typeface="Times New Roman" panose="02020603050405020304" pitchFamily="18" charset="0"/>
              </a:rPr>
              <a:t>你叫李明，你的朋友肖丽在学习、生活等方面遇到了一些困难，她经常为此感到焦虑。请你给她发一封电子邮件，帮助她克服焦虑情绪，轻松、快乐地学习和生活。</a:t>
            </a:r>
          </a:p>
          <a:p>
            <a:pPr algn="just">
              <a:lnSpc>
                <a:spcPts val="3200"/>
              </a:lnSpc>
            </a:pPr>
            <a:r>
              <a:rPr lang="zh-CN" altLang="en-US" sz="2200" b="1" dirty="0" smtClean="0">
                <a:latin typeface="Times New Roman" panose="02020603050405020304" pitchFamily="18" charset="0"/>
                <a:cs typeface="Times New Roman" panose="02020603050405020304" pitchFamily="18" charset="0"/>
              </a:rPr>
              <a:t>        内容</a:t>
            </a:r>
            <a:r>
              <a:rPr lang="zh-CN" altLang="en-US" sz="2200" b="1" dirty="0">
                <a:latin typeface="Times New Roman" panose="02020603050405020304" pitchFamily="18" charset="0"/>
                <a:cs typeface="Times New Roman" panose="02020603050405020304" pitchFamily="18" charset="0"/>
              </a:rPr>
              <a:t>提示：</a:t>
            </a:r>
            <a:r>
              <a:rPr lang="en-US" altLang="zh-CN" sz="2200" b="1" dirty="0">
                <a:latin typeface="Times New Roman" panose="02020603050405020304" pitchFamily="18" charset="0"/>
                <a:cs typeface="Times New Roman" panose="02020603050405020304" pitchFamily="18" charset="0"/>
              </a:rPr>
              <a:t>1</a:t>
            </a:r>
            <a:r>
              <a:rPr lang="en-US" altLang="zh-CN" sz="2200" b="1" dirty="0" smtClean="0">
                <a:latin typeface="Times New Roman" panose="02020603050405020304" pitchFamily="18" charset="0"/>
                <a:cs typeface="Times New Roman" panose="02020603050405020304" pitchFamily="18" charset="0"/>
              </a:rPr>
              <a:t>. </a:t>
            </a:r>
            <a:r>
              <a:rPr lang="zh-CN" altLang="en-US" sz="2200" b="1" dirty="0" smtClean="0">
                <a:latin typeface="Times New Roman" panose="02020603050405020304" pitchFamily="18" charset="0"/>
                <a:cs typeface="Times New Roman" panose="02020603050405020304" pitchFamily="18" charset="0"/>
              </a:rPr>
              <a:t>每个人</a:t>
            </a:r>
            <a:r>
              <a:rPr lang="zh-CN" altLang="en-US" sz="2200" b="1" dirty="0">
                <a:latin typeface="Times New Roman" panose="02020603050405020304" pitchFamily="18" charset="0"/>
                <a:cs typeface="Times New Roman" panose="02020603050405020304" pitchFamily="18" charset="0"/>
              </a:rPr>
              <a:t>都会有苦恼、焦虑的时候；</a:t>
            </a:r>
            <a:r>
              <a:rPr lang="en-US" altLang="zh-CN" sz="2200" b="1" dirty="0">
                <a:latin typeface="Times New Roman" panose="02020603050405020304" pitchFamily="18" charset="0"/>
                <a:cs typeface="Times New Roman" panose="02020603050405020304" pitchFamily="18" charset="0"/>
              </a:rPr>
              <a:t>2</a:t>
            </a:r>
            <a:r>
              <a:rPr lang="en-US" altLang="zh-CN" sz="2200" b="1" dirty="0" smtClean="0">
                <a:latin typeface="Times New Roman" panose="02020603050405020304" pitchFamily="18" charset="0"/>
                <a:cs typeface="Times New Roman" panose="02020603050405020304" pitchFamily="18" charset="0"/>
              </a:rPr>
              <a:t>. </a:t>
            </a:r>
            <a:r>
              <a:rPr lang="zh-CN" altLang="en-US" sz="2200" b="1" dirty="0" smtClean="0">
                <a:latin typeface="Times New Roman" panose="02020603050405020304" pitchFamily="18" charset="0"/>
                <a:cs typeface="Times New Roman" panose="02020603050405020304" pitchFamily="18" charset="0"/>
              </a:rPr>
              <a:t>一定</a:t>
            </a:r>
            <a:r>
              <a:rPr lang="zh-CN" altLang="en-US" sz="2200" b="1" dirty="0">
                <a:latin typeface="Times New Roman" panose="02020603050405020304" pitchFamily="18" charset="0"/>
                <a:cs typeface="Times New Roman" panose="02020603050405020304" pitchFamily="18" charset="0"/>
              </a:rPr>
              <a:t>要告诉别人你的烦恼；</a:t>
            </a:r>
            <a:r>
              <a:rPr lang="en-US" altLang="zh-CN" sz="2200" b="1" dirty="0">
                <a:latin typeface="Times New Roman" panose="02020603050405020304" pitchFamily="18" charset="0"/>
                <a:cs typeface="Times New Roman" panose="02020603050405020304" pitchFamily="18" charset="0"/>
              </a:rPr>
              <a:t>3</a:t>
            </a:r>
            <a:r>
              <a:rPr lang="en-US" altLang="zh-CN" sz="2200" b="1" dirty="0" smtClean="0">
                <a:latin typeface="Times New Roman" panose="02020603050405020304" pitchFamily="18" charset="0"/>
                <a:cs typeface="Times New Roman" panose="02020603050405020304" pitchFamily="18" charset="0"/>
              </a:rPr>
              <a:t>. </a:t>
            </a:r>
            <a:r>
              <a:rPr lang="zh-CN" altLang="en-US" sz="2200" b="1" dirty="0" smtClean="0">
                <a:latin typeface="Times New Roman" panose="02020603050405020304" pitchFamily="18" charset="0"/>
                <a:cs typeface="Times New Roman" panose="02020603050405020304" pitchFamily="18" charset="0"/>
              </a:rPr>
              <a:t>遇到</a:t>
            </a:r>
            <a:r>
              <a:rPr lang="zh-CN" altLang="en-US" sz="2200" b="1" dirty="0">
                <a:latin typeface="Times New Roman" panose="02020603050405020304" pitchFamily="18" charset="0"/>
                <a:cs typeface="Times New Roman" panose="02020603050405020304" pitchFamily="18" charset="0"/>
              </a:rPr>
              <a:t>困难时，可以与同学们交流，也可以和老师、家长们及时沟通；</a:t>
            </a:r>
            <a:r>
              <a:rPr lang="en-US" altLang="zh-CN" sz="2200" b="1" dirty="0">
                <a:latin typeface="Times New Roman" panose="02020603050405020304" pitchFamily="18" charset="0"/>
                <a:cs typeface="Times New Roman" panose="02020603050405020304" pitchFamily="18" charset="0"/>
              </a:rPr>
              <a:t>4</a:t>
            </a:r>
            <a:r>
              <a:rPr lang="en-US" altLang="zh-CN" sz="2200" b="1" dirty="0" smtClean="0">
                <a:latin typeface="Times New Roman" panose="02020603050405020304" pitchFamily="18" charset="0"/>
                <a:cs typeface="Times New Roman" panose="02020603050405020304" pitchFamily="18" charset="0"/>
              </a:rPr>
              <a:t>. </a:t>
            </a:r>
            <a:r>
              <a:rPr lang="zh-CN" altLang="en-US" sz="2200" b="1" dirty="0" smtClean="0">
                <a:latin typeface="Times New Roman" panose="02020603050405020304" pitchFamily="18" charset="0"/>
                <a:cs typeface="Times New Roman" panose="02020603050405020304" pitchFamily="18" charset="0"/>
              </a:rPr>
              <a:t>请</a:t>
            </a:r>
            <a:r>
              <a:rPr lang="zh-CN" altLang="en-US" sz="2200" b="1" dirty="0">
                <a:latin typeface="Times New Roman" panose="02020603050405020304" pitchFamily="18" charset="0"/>
                <a:cs typeface="Times New Roman" panose="02020603050405020304" pitchFamily="18" charset="0"/>
              </a:rPr>
              <a:t>就如何轻松、快乐地学习和生活等适当发挥。</a:t>
            </a:r>
          </a:p>
          <a:p>
            <a:pPr algn="just">
              <a:lnSpc>
                <a:spcPts val="3200"/>
              </a:lnSpc>
            </a:pPr>
            <a:r>
              <a:rPr lang="zh-CN" altLang="en-US" sz="2200" b="1" dirty="0" smtClean="0">
                <a:latin typeface="Times New Roman" panose="02020603050405020304" pitchFamily="18" charset="0"/>
                <a:cs typeface="Times New Roman" panose="02020603050405020304" pitchFamily="18" charset="0"/>
              </a:rPr>
              <a:t>        要求</a:t>
            </a:r>
            <a:r>
              <a:rPr lang="zh-CN" altLang="en-US" sz="2200" b="1" dirty="0">
                <a:latin typeface="Times New Roman" panose="02020603050405020304" pitchFamily="18" charset="0"/>
                <a:cs typeface="Times New Roman" panose="02020603050405020304" pitchFamily="18" charset="0"/>
              </a:rPr>
              <a:t>：</a:t>
            </a:r>
            <a:r>
              <a:rPr lang="en-US" altLang="zh-CN" sz="2200" b="1" dirty="0">
                <a:latin typeface="Times New Roman" panose="02020603050405020304" pitchFamily="18" charset="0"/>
                <a:cs typeface="Times New Roman" panose="02020603050405020304" pitchFamily="18" charset="0"/>
              </a:rPr>
              <a:t>1</a:t>
            </a:r>
            <a:r>
              <a:rPr lang="en-US" altLang="zh-CN" sz="2200" b="1" dirty="0" smtClean="0">
                <a:latin typeface="Times New Roman" panose="02020603050405020304" pitchFamily="18" charset="0"/>
                <a:cs typeface="Times New Roman" panose="02020603050405020304" pitchFamily="18" charset="0"/>
              </a:rPr>
              <a:t>. </a:t>
            </a:r>
            <a:r>
              <a:rPr lang="zh-CN" altLang="en-US" sz="2200" b="1" dirty="0" smtClean="0">
                <a:latin typeface="Times New Roman" panose="02020603050405020304" pitchFamily="18" charset="0"/>
                <a:cs typeface="Times New Roman" panose="02020603050405020304" pitchFamily="18" charset="0"/>
              </a:rPr>
              <a:t>邮件</a:t>
            </a:r>
            <a:r>
              <a:rPr lang="zh-CN" altLang="en-US" sz="2200" b="1" dirty="0">
                <a:latin typeface="Times New Roman" panose="02020603050405020304" pitchFamily="18" charset="0"/>
                <a:cs typeface="Times New Roman" panose="02020603050405020304" pitchFamily="18" charset="0"/>
              </a:rPr>
              <a:t>中必须包括所给提示内容，可以展开思路，自由地适当发挥；</a:t>
            </a:r>
            <a:r>
              <a:rPr lang="en-US" altLang="zh-CN" sz="2200" b="1" dirty="0">
                <a:latin typeface="Times New Roman" panose="02020603050405020304" pitchFamily="18" charset="0"/>
                <a:cs typeface="Times New Roman" panose="02020603050405020304" pitchFamily="18" charset="0"/>
              </a:rPr>
              <a:t>2</a:t>
            </a:r>
            <a:r>
              <a:rPr lang="en-US" altLang="zh-CN" sz="2200" b="1" dirty="0" smtClean="0">
                <a:latin typeface="Times New Roman" panose="02020603050405020304" pitchFamily="18" charset="0"/>
                <a:cs typeface="Times New Roman" panose="02020603050405020304" pitchFamily="18" charset="0"/>
              </a:rPr>
              <a:t>. </a:t>
            </a:r>
            <a:r>
              <a:rPr lang="zh-CN" altLang="en-US" sz="2200" b="1" dirty="0" smtClean="0">
                <a:latin typeface="Times New Roman" panose="02020603050405020304" pitchFamily="18" charset="0"/>
                <a:cs typeface="Times New Roman" panose="02020603050405020304" pitchFamily="18" charset="0"/>
              </a:rPr>
              <a:t>不能</a:t>
            </a:r>
            <a:r>
              <a:rPr lang="zh-CN" altLang="en-US" sz="2200" b="1" dirty="0">
                <a:latin typeface="Times New Roman" panose="02020603050405020304" pitchFamily="18" charset="0"/>
                <a:cs typeface="Times New Roman" panose="02020603050405020304" pitchFamily="18" charset="0"/>
              </a:rPr>
              <a:t>出现真实的校名、人名和其他真实信息；</a:t>
            </a:r>
            <a:r>
              <a:rPr lang="en-US" altLang="zh-CN" sz="2200" b="1" dirty="0">
                <a:latin typeface="Times New Roman" panose="02020603050405020304" pitchFamily="18" charset="0"/>
                <a:cs typeface="Times New Roman" panose="02020603050405020304" pitchFamily="18" charset="0"/>
              </a:rPr>
              <a:t>3</a:t>
            </a:r>
            <a:r>
              <a:rPr lang="en-US" altLang="zh-CN" sz="2200" b="1" dirty="0" smtClean="0">
                <a:latin typeface="Times New Roman" panose="02020603050405020304" pitchFamily="18" charset="0"/>
                <a:cs typeface="Times New Roman" panose="02020603050405020304" pitchFamily="18" charset="0"/>
              </a:rPr>
              <a:t>. 80</a:t>
            </a:r>
            <a:r>
              <a:rPr lang="zh-CN" altLang="en-US" sz="2200" b="1" dirty="0">
                <a:latin typeface="Times New Roman" panose="02020603050405020304" pitchFamily="18" charset="0"/>
                <a:cs typeface="Times New Roman" panose="02020603050405020304" pitchFamily="18" charset="0"/>
              </a:rPr>
              <a:t>词左右。</a:t>
            </a:r>
            <a:endParaRPr lang="en-US" altLang="zh-CN" sz="2200" b="1" dirty="0">
              <a:latin typeface="Times New Roman" panose="02020603050405020304" pitchFamily="18" charset="0"/>
              <a:cs typeface="Times New Roman" panose="02020603050405020304" pitchFamily="18" charset="0"/>
            </a:endParaRPr>
          </a:p>
        </p:txBody>
      </p:sp>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Tree>
    <p:extLst>
      <p:ext uri="{BB962C8B-B14F-4D97-AF65-F5344CB8AC3E}">
        <p14:creationId xmlns:p14="http://schemas.microsoft.com/office/powerpoint/2010/main" val="359711390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2" name="圆角矩形 1"/>
          <p:cNvSpPr/>
          <p:nvPr/>
        </p:nvSpPr>
        <p:spPr>
          <a:xfrm>
            <a:off x="962526" y="1713295"/>
            <a:ext cx="10087276" cy="4119613"/>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lnSpc>
                <a:spcPts val="3600"/>
              </a:lnSpc>
            </a:pPr>
            <a:endParaRPr lang="zh-CN" altLang="en-US" sz="2200">
              <a:ln>
                <a:solidFill>
                  <a:schemeClr val="tx1"/>
                </a:solidFill>
              </a:ln>
              <a:noFill/>
            </a:endParaRPr>
          </a:p>
        </p:txBody>
      </p:sp>
      <p:sp>
        <p:nvSpPr>
          <p:cNvPr id="11" name="文本框 10"/>
          <p:cNvSpPr txBox="1"/>
          <p:nvPr/>
        </p:nvSpPr>
        <p:spPr>
          <a:xfrm>
            <a:off x="1588168" y="2035101"/>
            <a:ext cx="8835992" cy="3323987"/>
          </a:xfrm>
          <a:prstGeom prst="rect">
            <a:avLst/>
          </a:prstGeom>
          <a:noFill/>
        </p:spPr>
        <p:txBody>
          <a:bodyPr wrap="square" rtlCol="0">
            <a:spAutoFit/>
          </a:bodyPr>
          <a:lstStyle/>
          <a:p>
            <a:pPr algn="just">
              <a:lnSpc>
                <a:spcPts val="3600"/>
              </a:lnSpc>
            </a:pPr>
            <a:r>
              <a:rPr lang="en-US" altLang="zh-CN" sz="2200" b="1" dirty="0">
                <a:latin typeface="Times New Roman" panose="02020603050405020304" pitchFamily="18" charset="0"/>
                <a:cs typeface="Times New Roman" panose="02020603050405020304" pitchFamily="18" charset="0"/>
              </a:rPr>
              <a:t>Dear Xiao Li</a:t>
            </a:r>
            <a:r>
              <a:rPr lang="zh-CN" altLang="en-US" sz="2200" b="1" dirty="0">
                <a:latin typeface="Times New Roman" panose="02020603050405020304" pitchFamily="18" charset="0"/>
                <a:cs typeface="Times New Roman" panose="02020603050405020304" pitchFamily="18" charset="0"/>
              </a:rPr>
              <a:t>，</a:t>
            </a:r>
          </a:p>
          <a:p>
            <a:pPr algn="just">
              <a:lnSpc>
                <a:spcPts val="3600"/>
              </a:lnSpc>
            </a:pPr>
            <a:r>
              <a:rPr lang="en-US" altLang="zh-CN" sz="2200" b="1" dirty="0" smtClean="0">
                <a:latin typeface="Times New Roman" panose="02020603050405020304" pitchFamily="18" charset="0"/>
                <a:cs typeface="Times New Roman" panose="02020603050405020304" pitchFamily="18" charset="0"/>
              </a:rPr>
              <a:t>      Everyone </a:t>
            </a:r>
            <a:r>
              <a:rPr lang="en-US" altLang="zh-CN" sz="2200" b="1" dirty="0">
                <a:latin typeface="Times New Roman" panose="02020603050405020304" pitchFamily="18" charset="0"/>
                <a:cs typeface="Times New Roman" panose="02020603050405020304" pitchFamily="18" charset="0"/>
              </a:rPr>
              <a:t>may feel worried or sad some-times</a:t>
            </a:r>
            <a:r>
              <a:rPr lang="en-US" altLang="zh-CN" sz="2200" b="1" dirty="0" smtClean="0">
                <a:latin typeface="Times New Roman" panose="02020603050405020304" pitchFamily="18" charset="0"/>
                <a:cs typeface="Times New Roman" panose="02020603050405020304" pitchFamily="18" charset="0"/>
              </a:rPr>
              <a:t>. I’d </a:t>
            </a:r>
            <a:r>
              <a:rPr lang="en-US" altLang="zh-CN" sz="2200" b="1" dirty="0">
                <a:latin typeface="Times New Roman" panose="02020603050405020304" pitchFamily="18" charset="0"/>
                <a:cs typeface="Times New Roman" panose="02020603050405020304" pitchFamily="18" charset="0"/>
              </a:rPr>
              <a:t>like to give you some tips to help you deal with the problem.</a:t>
            </a:r>
          </a:p>
          <a:p>
            <a:pPr algn="just">
              <a:lnSpc>
                <a:spcPts val="3600"/>
              </a:lnSpc>
            </a:pPr>
            <a:r>
              <a:rPr lang="en-US" altLang="zh-CN" sz="2200" b="1" dirty="0" smtClean="0">
                <a:latin typeface="Times New Roman" panose="02020603050405020304" pitchFamily="18" charset="0"/>
                <a:cs typeface="Times New Roman" panose="02020603050405020304" pitchFamily="18" charset="0"/>
              </a:rPr>
              <a:t>        Be </a:t>
            </a:r>
            <a:r>
              <a:rPr lang="en-US" altLang="zh-CN" sz="2200" b="1" dirty="0">
                <a:latin typeface="Times New Roman" panose="02020603050405020304" pitchFamily="18" charset="0"/>
                <a:cs typeface="Times New Roman" panose="02020603050405020304" pitchFamily="18" charset="0"/>
              </a:rPr>
              <a:t>sure to tell others about your </a:t>
            </a:r>
            <a:r>
              <a:rPr lang="en-US" altLang="zh-CN" sz="2200" b="1" dirty="0" smtClean="0">
                <a:latin typeface="Times New Roman" panose="02020603050405020304" pitchFamily="18" charset="0"/>
                <a:cs typeface="Times New Roman" panose="02020603050405020304" pitchFamily="18" charset="0"/>
              </a:rPr>
              <a:t>troubles. When </a:t>
            </a:r>
            <a:r>
              <a:rPr lang="en-US" altLang="zh-CN" sz="2200" b="1" dirty="0">
                <a:latin typeface="Times New Roman" panose="02020603050405020304" pitchFamily="18" charset="0"/>
                <a:cs typeface="Times New Roman" panose="02020603050405020304" pitchFamily="18" charset="0"/>
              </a:rPr>
              <a:t>encountering any </a:t>
            </a:r>
            <a:r>
              <a:rPr lang="en-US" altLang="zh-CN" sz="2200" b="1" dirty="0" smtClean="0">
                <a:latin typeface="Times New Roman" panose="02020603050405020304" pitchFamily="18" charset="0"/>
                <a:cs typeface="Times New Roman" panose="02020603050405020304" pitchFamily="18" charset="0"/>
              </a:rPr>
              <a:t>difficulties, communicate </a:t>
            </a:r>
            <a:r>
              <a:rPr lang="en-US" altLang="zh-CN" sz="2200" b="1" dirty="0">
                <a:latin typeface="Times New Roman" panose="02020603050405020304" pitchFamily="18" charset="0"/>
                <a:cs typeface="Times New Roman" panose="02020603050405020304" pitchFamily="18" charset="0"/>
              </a:rPr>
              <a:t>with </a:t>
            </a:r>
            <a:r>
              <a:rPr lang="en-US" altLang="zh-CN" sz="2200" b="1" dirty="0" smtClean="0">
                <a:latin typeface="Times New Roman" panose="02020603050405020304" pitchFamily="18" charset="0"/>
                <a:cs typeface="Times New Roman" panose="02020603050405020304" pitchFamily="18" charset="0"/>
              </a:rPr>
              <a:t>classmates, teachers </a:t>
            </a:r>
            <a:r>
              <a:rPr lang="en-US" altLang="zh-CN" sz="2200" b="1" dirty="0">
                <a:latin typeface="Times New Roman" panose="02020603050405020304" pitchFamily="18" charset="0"/>
                <a:cs typeface="Times New Roman" panose="02020603050405020304" pitchFamily="18" charset="0"/>
              </a:rPr>
              <a:t>or parents timely</a:t>
            </a:r>
            <a:r>
              <a:rPr lang="en-US" altLang="zh-CN" sz="2200" b="1" dirty="0" smtClean="0">
                <a:latin typeface="Times New Roman" panose="02020603050405020304" pitchFamily="18" charset="0"/>
                <a:cs typeface="Times New Roman" panose="02020603050405020304" pitchFamily="18" charset="0"/>
              </a:rPr>
              <a:t>. You </a:t>
            </a:r>
            <a:r>
              <a:rPr lang="en-US" altLang="zh-CN" sz="2200" b="1" dirty="0">
                <a:latin typeface="Times New Roman" panose="02020603050405020304" pitchFamily="18" charset="0"/>
                <a:cs typeface="Times New Roman" panose="02020603050405020304" pitchFamily="18" charset="0"/>
              </a:rPr>
              <a:t>should make a schedule about your life and </a:t>
            </a:r>
            <a:r>
              <a:rPr lang="en-US" altLang="zh-CN" sz="2200" b="1" dirty="0" smtClean="0">
                <a:latin typeface="Times New Roman" panose="02020603050405020304" pitchFamily="18" charset="0"/>
                <a:cs typeface="Times New Roman" panose="02020603050405020304" pitchFamily="18" charset="0"/>
              </a:rPr>
              <a:t>study, which </a:t>
            </a:r>
            <a:r>
              <a:rPr lang="en-US" altLang="zh-CN" sz="2200" b="1" dirty="0">
                <a:latin typeface="Times New Roman" panose="02020603050405020304" pitchFamily="18" charset="0"/>
                <a:cs typeface="Times New Roman" panose="02020603050405020304" pitchFamily="18" charset="0"/>
              </a:rPr>
              <a:t>can help you organize your time well and do everything in perfect order</a:t>
            </a:r>
            <a:r>
              <a:rPr lang="en-US" altLang="zh-CN"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As for </a:t>
            </a:r>
            <a:endParaRPr lang="en-US" altLang="zh-CN" sz="2200" b="1" dirty="0" smtClean="0">
              <a:latin typeface="Times New Roman" panose="02020603050405020304" pitchFamily="18" charset="0"/>
              <a:cs typeface="Times New Roman" panose="02020603050405020304" pitchFamily="18" charset="0"/>
            </a:endParaRPr>
          </a:p>
        </p:txBody>
      </p:sp>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Tree>
    <p:extLst>
      <p:ext uri="{BB962C8B-B14F-4D97-AF65-F5344CB8AC3E}">
        <p14:creationId xmlns:p14="http://schemas.microsoft.com/office/powerpoint/2010/main" val="255456091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2" name="圆角矩形 1"/>
          <p:cNvSpPr/>
          <p:nvPr/>
        </p:nvSpPr>
        <p:spPr>
          <a:xfrm>
            <a:off x="962526" y="1713295"/>
            <a:ext cx="10087276" cy="4119613"/>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lnSpc>
                <a:spcPts val="3600"/>
              </a:lnSpc>
            </a:pPr>
            <a:endParaRPr lang="zh-CN" altLang="en-US" sz="2200">
              <a:ln>
                <a:solidFill>
                  <a:schemeClr val="tx1"/>
                </a:solidFill>
              </a:ln>
              <a:noFill/>
            </a:endParaRPr>
          </a:p>
        </p:txBody>
      </p:sp>
      <p:sp>
        <p:nvSpPr>
          <p:cNvPr id="11" name="文本框 10"/>
          <p:cNvSpPr txBox="1"/>
          <p:nvPr/>
        </p:nvSpPr>
        <p:spPr>
          <a:xfrm>
            <a:off x="1588168" y="2083226"/>
            <a:ext cx="8835992" cy="3323987"/>
          </a:xfrm>
          <a:prstGeom prst="rect">
            <a:avLst/>
          </a:prstGeom>
          <a:noFill/>
        </p:spPr>
        <p:txBody>
          <a:bodyPr wrap="square" rtlCol="0">
            <a:spAutoFit/>
          </a:bodyPr>
          <a:lstStyle/>
          <a:p>
            <a:pPr algn="just">
              <a:lnSpc>
                <a:spcPts val="3200"/>
              </a:lnSpc>
            </a:pPr>
            <a:r>
              <a:rPr lang="en-US" altLang="zh-CN" sz="2200" b="1" dirty="0">
                <a:latin typeface="Times New Roman" panose="02020603050405020304" pitchFamily="18" charset="0"/>
                <a:cs typeface="Times New Roman" panose="02020603050405020304" pitchFamily="18" charset="0"/>
              </a:rPr>
              <a:t>study, you should preview the new lessons before class and review what you have learnt after class. In class, you should listen to the teacher carefully and try to make notes. Try to relax yourself by listening to music or doing sports whenever you can. As you know, all work and no play makes Jack a dull boy.</a:t>
            </a:r>
          </a:p>
          <a:p>
            <a:pPr algn="just">
              <a:lnSpc>
                <a:spcPts val="3200"/>
              </a:lnSpc>
            </a:pPr>
            <a:r>
              <a:rPr lang="en-US" altLang="zh-CN" sz="2200" b="1" dirty="0" smtClean="0">
                <a:latin typeface="Times New Roman" panose="02020603050405020304" pitchFamily="18" charset="0"/>
                <a:cs typeface="Times New Roman" panose="02020603050405020304" pitchFamily="18" charset="0"/>
              </a:rPr>
              <a:t>       All </a:t>
            </a:r>
            <a:r>
              <a:rPr lang="en-US" altLang="zh-CN" sz="2200" b="1" dirty="0">
                <a:latin typeface="Times New Roman" panose="02020603050405020304" pitchFamily="18" charset="0"/>
                <a:cs typeface="Times New Roman" panose="02020603050405020304" pitchFamily="18" charset="0"/>
              </a:rPr>
              <a:t>the best</a:t>
            </a:r>
            <a:r>
              <a:rPr lang="zh-CN" altLang="en-US" sz="2200" b="1" dirty="0">
                <a:latin typeface="Times New Roman" panose="02020603050405020304" pitchFamily="18" charset="0"/>
                <a:cs typeface="Times New Roman" panose="02020603050405020304" pitchFamily="18" charset="0"/>
              </a:rPr>
              <a:t>！</a:t>
            </a:r>
          </a:p>
          <a:p>
            <a:pPr algn="just">
              <a:lnSpc>
                <a:spcPts val="3200"/>
              </a:lnSpc>
            </a:pPr>
            <a:r>
              <a:rPr lang="en-US" altLang="zh-CN" sz="2200" b="1" dirty="0" smtClean="0">
                <a:latin typeface="Times New Roman" panose="02020603050405020304" pitchFamily="18" charset="0"/>
                <a:cs typeface="Times New Roman" panose="02020603050405020304" pitchFamily="18" charset="0"/>
              </a:rPr>
              <a:t>                                                                                                        Yours</a:t>
            </a:r>
            <a:r>
              <a:rPr lang="zh-CN" altLang="en-US" sz="2200" b="1" dirty="0">
                <a:latin typeface="Times New Roman" panose="02020603050405020304" pitchFamily="18" charset="0"/>
                <a:cs typeface="Times New Roman" panose="02020603050405020304" pitchFamily="18" charset="0"/>
              </a:rPr>
              <a:t>，</a:t>
            </a:r>
          </a:p>
          <a:p>
            <a:pPr algn="just">
              <a:lnSpc>
                <a:spcPts val="3200"/>
              </a:lnSpc>
            </a:pPr>
            <a:r>
              <a:rPr lang="en-US" altLang="zh-CN" sz="2200" b="1" dirty="0" smtClean="0">
                <a:latin typeface="Times New Roman" panose="02020603050405020304" pitchFamily="18" charset="0"/>
                <a:cs typeface="Times New Roman" panose="02020603050405020304" pitchFamily="18" charset="0"/>
              </a:rPr>
              <a:t>                                                                                                       Li </a:t>
            </a:r>
            <a:r>
              <a:rPr lang="en-US" altLang="zh-CN" sz="2200" b="1" dirty="0">
                <a:latin typeface="Times New Roman" panose="02020603050405020304" pitchFamily="18" charset="0"/>
                <a:cs typeface="Times New Roman" panose="02020603050405020304" pitchFamily="18" charset="0"/>
              </a:rPr>
              <a:t>Ming</a:t>
            </a:r>
          </a:p>
        </p:txBody>
      </p:sp>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12" name="动作按钮: 后退或前一项 11">
            <a:hlinkClick r:id="rId4" action="ppaction://hlinksldjump" highlightClick="1"/>
          </p:cNvPr>
          <p:cNvSpPr/>
          <p:nvPr/>
        </p:nvSpPr>
        <p:spPr>
          <a:xfrm>
            <a:off x="11408652" y="5818817"/>
            <a:ext cx="403619" cy="416729"/>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2584558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101" y="1443407"/>
            <a:ext cx="3955984" cy="821436"/>
          </a:xfrm>
          <a:prstGeom prst="rect">
            <a:avLst/>
          </a:prstGeom>
        </p:spPr>
      </p:pic>
      <p:sp>
        <p:nvSpPr>
          <p:cNvPr id="3" name="文本框 2"/>
          <p:cNvSpPr txBox="1"/>
          <p:nvPr/>
        </p:nvSpPr>
        <p:spPr>
          <a:xfrm>
            <a:off x="1124881" y="1707101"/>
            <a:ext cx="2050181" cy="430887"/>
          </a:xfrm>
          <a:prstGeom prst="rect">
            <a:avLst/>
          </a:prstGeom>
          <a:noFill/>
        </p:spPr>
        <p:txBody>
          <a:bodyPr wrap="square" rtlCol="0">
            <a:spAutoFit/>
          </a:bodyPr>
          <a:lstStyle/>
          <a:p>
            <a:r>
              <a:rPr lang="zh-CN" altLang="en-US" sz="2200" dirty="0" smtClean="0">
                <a:solidFill>
                  <a:schemeClr val="bg1"/>
                </a:solidFill>
                <a:latin typeface="黑体" panose="02010609060101010101" pitchFamily="49" charset="-122"/>
                <a:ea typeface="黑体" panose="02010609060101010101" pitchFamily="49" charset="-122"/>
              </a:rPr>
              <a:t>重点指导航标</a:t>
            </a:r>
            <a:endParaRPr lang="zh-CN" altLang="en-US" sz="2200" dirty="0">
              <a:solidFill>
                <a:schemeClr val="bg1"/>
              </a:solidFill>
              <a:latin typeface="黑体" panose="02010609060101010101" pitchFamily="49" charset="-122"/>
              <a:ea typeface="黑体" panose="02010609060101010101" pitchFamily="49" charset="-122"/>
            </a:endParaRPr>
          </a:p>
        </p:txBody>
      </p:sp>
      <p:sp>
        <p:nvSpPr>
          <p:cNvPr id="7" name="文本框 6"/>
          <p:cNvSpPr txBox="1"/>
          <p:nvPr/>
        </p:nvSpPr>
        <p:spPr>
          <a:xfrm>
            <a:off x="401074" y="2223440"/>
            <a:ext cx="6134479" cy="3785652"/>
          </a:xfrm>
          <a:prstGeom prst="rect">
            <a:avLst/>
          </a:prstGeom>
          <a:noFill/>
        </p:spPr>
        <p:txBody>
          <a:bodyPr wrap="square" rtlCol="0">
            <a:spAutoFit/>
          </a:bodyPr>
          <a:lstStyle/>
          <a:p>
            <a:pPr>
              <a:lnSpc>
                <a:spcPts val="3600"/>
              </a:lnSpc>
            </a:pPr>
            <a:r>
              <a:rPr lang="zh-CN" altLang="en-US" sz="2200" b="1" dirty="0" smtClean="0">
                <a:latin typeface="华文中宋" panose="02010600040101010101" pitchFamily="2" charset="-122"/>
                <a:ea typeface="华文中宋" panose="02010600040101010101" pitchFamily="2" charset="-122"/>
                <a:cs typeface="Times New Roman" panose="02020603050405020304" pitchFamily="18" charset="0"/>
              </a:rPr>
              <a:t>一、重点词汇</a:t>
            </a:r>
            <a:endParaRPr lang="en-US" altLang="zh-CN" sz="2200" b="1" dirty="0" smtClean="0">
              <a:latin typeface="华文中宋" panose="02010600040101010101" pitchFamily="2" charset="-122"/>
              <a:ea typeface="华文中宋" panose="02010600040101010101" pitchFamily="2" charset="-122"/>
              <a:cs typeface="Times New Roman" panose="02020603050405020304" pitchFamily="18" charset="0"/>
            </a:endParaRPr>
          </a:p>
          <a:p>
            <a:pPr>
              <a:lnSpc>
                <a:spcPts val="3600"/>
              </a:lnSpc>
            </a:pPr>
            <a:r>
              <a:rPr lang="en-US" altLang="zh-CN" sz="2200" b="1" dirty="0">
                <a:latin typeface="Times New Roman" panose="02020603050405020304" pitchFamily="18" charset="0"/>
                <a:cs typeface="Times New Roman" panose="02020603050405020304" pitchFamily="18" charset="0"/>
              </a:rPr>
              <a:t>Unit 3</a:t>
            </a:r>
          </a:p>
          <a:p>
            <a:pPr>
              <a:lnSpc>
                <a:spcPts val="3600"/>
              </a:lnSpc>
            </a:pPr>
            <a:r>
              <a:rPr lang="en-US" altLang="zh-CN" sz="2200" b="1" dirty="0">
                <a:latin typeface="Times New Roman" panose="02020603050405020304" pitchFamily="18" charset="0"/>
                <a:cs typeface="Times New Roman" panose="02020603050405020304" pitchFamily="18" charset="0"/>
              </a:rPr>
              <a:t>1</a:t>
            </a:r>
            <a:r>
              <a:rPr lang="en-US" altLang="zh-CN" sz="2200" b="1" dirty="0" smtClean="0">
                <a:latin typeface="Times New Roman" panose="02020603050405020304" pitchFamily="18" charset="0"/>
                <a:cs typeface="Times New Roman" panose="02020603050405020304" pitchFamily="18" charset="0"/>
              </a:rPr>
              <a:t>. teenage—__________</a:t>
            </a:r>
            <a:r>
              <a:rPr lang="zh-CN" altLang="en-US" sz="2200" b="1" dirty="0" smtClean="0">
                <a:latin typeface="Times New Roman" panose="02020603050405020304" pitchFamily="18" charset="0"/>
                <a:cs typeface="Times New Roman" panose="02020603050405020304" pitchFamily="18" charset="0"/>
              </a:rPr>
              <a:t>（</a:t>
            </a:r>
            <a:r>
              <a:rPr lang="zh-CN" altLang="en-US" sz="2200" b="1" dirty="0">
                <a:latin typeface="Times New Roman" panose="02020603050405020304" pitchFamily="18" charset="0"/>
                <a:cs typeface="Times New Roman" panose="02020603050405020304" pitchFamily="18" charset="0"/>
              </a:rPr>
              <a:t>名词）</a:t>
            </a:r>
          </a:p>
          <a:p>
            <a:pPr>
              <a:lnSpc>
                <a:spcPts val="3600"/>
              </a:lnSpc>
            </a:pPr>
            <a:r>
              <a:rPr lang="en-US" altLang="zh-CN" sz="2200" b="1" dirty="0">
                <a:latin typeface="Times New Roman" panose="02020603050405020304" pitchFamily="18" charset="0"/>
                <a:cs typeface="Times New Roman" panose="02020603050405020304" pitchFamily="18" charset="0"/>
              </a:rPr>
              <a:t>2</a:t>
            </a:r>
            <a:r>
              <a:rPr lang="en-US" altLang="zh-CN" sz="2200" b="1" dirty="0" smtClean="0">
                <a:latin typeface="Times New Roman" panose="02020603050405020304" pitchFamily="18" charset="0"/>
                <a:cs typeface="Times New Roman" panose="02020603050405020304" pitchFamily="18" charset="0"/>
              </a:rPr>
              <a:t>. communicate—______________</a:t>
            </a:r>
            <a:r>
              <a:rPr lang="zh-CN" altLang="en-US" sz="2200" b="1" dirty="0" smtClean="0">
                <a:latin typeface="Times New Roman" panose="02020603050405020304" pitchFamily="18" charset="0"/>
                <a:cs typeface="Times New Roman" panose="02020603050405020304" pitchFamily="18" charset="0"/>
              </a:rPr>
              <a:t>（</a:t>
            </a:r>
            <a:r>
              <a:rPr lang="zh-CN" altLang="en-US" sz="2200" b="1" dirty="0">
                <a:latin typeface="Times New Roman" panose="02020603050405020304" pitchFamily="18" charset="0"/>
                <a:cs typeface="Times New Roman" panose="02020603050405020304" pitchFamily="18" charset="0"/>
              </a:rPr>
              <a:t>名词）</a:t>
            </a:r>
          </a:p>
          <a:p>
            <a:pPr>
              <a:lnSpc>
                <a:spcPts val="3600"/>
              </a:lnSpc>
            </a:pPr>
            <a:r>
              <a:rPr lang="en-US" altLang="zh-CN" sz="2200" b="1" dirty="0">
                <a:latin typeface="Times New Roman" panose="02020603050405020304" pitchFamily="18" charset="0"/>
                <a:cs typeface="Times New Roman" panose="02020603050405020304" pitchFamily="18" charset="0"/>
              </a:rPr>
              <a:t>3</a:t>
            </a:r>
            <a:r>
              <a:rPr lang="en-US" altLang="zh-CN" sz="2200" b="1" dirty="0" smtClean="0">
                <a:latin typeface="Times New Roman" panose="02020603050405020304" pitchFamily="18" charset="0"/>
                <a:cs typeface="Times New Roman" panose="02020603050405020304" pitchFamily="18" charset="0"/>
              </a:rPr>
              <a:t>. choose—</a:t>
            </a:r>
            <a:r>
              <a:rPr lang="en-US" altLang="zh-CN" sz="2200" b="1" dirty="0">
                <a:latin typeface="Times New Roman" panose="02020603050405020304" pitchFamily="18" charset="0"/>
                <a:cs typeface="Times New Roman" panose="02020603050405020304" pitchFamily="18" charset="0"/>
              </a:rPr>
              <a:t>__________</a:t>
            </a:r>
            <a:r>
              <a:rPr lang="zh-CN" altLang="en-US" sz="2200" b="1" dirty="0" smtClean="0">
                <a:latin typeface="Times New Roman" panose="02020603050405020304" pitchFamily="18" charset="0"/>
                <a:cs typeface="Times New Roman" panose="02020603050405020304" pitchFamily="18" charset="0"/>
              </a:rPr>
              <a:t>（</a:t>
            </a:r>
            <a:r>
              <a:rPr lang="zh-CN" altLang="en-US" sz="2200" b="1" dirty="0">
                <a:latin typeface="Times New Roman" panose="02020603050405020304" pitchFamily="18" charset="0"/>
                <a:cs typeface="Times New Roman" panose="02020603050405020304" pitchFamily="18" charset="0"/>
              </a:rPr>
              <a:t>名词）</a:t>
            </a:r>
          </a:p>
          <a:p>
            <a:pPr>
              <a:lnSpc>
                <a:spcPts val="3600"/>
              </a:lnSpc>
            </a:pPr>
            <a:r>
              <a:rPr lang="en-US" altLang="zh-CN" sz="2200" b="1" dirty="0">
                <a:latin typeface="Times New Roman" panose="02020603050405020304" pitchFamily="18" charset="0"/>
                <a:cs typeface="Times New Roman" panose="02020603050405020304" pitchFamily="18" charset="0"/>
              </a:rPr>
              <a:t>4</a:t>
            </a:r>
            <a:r>
              <a:rPr lang="en-US" altLang="zh-CN" sz="2200" b="1" dirty="0" smtClean="0">
                <a:latin typeface="Times New Roman" panose="02020603050405020304" pitchFamily="18" charset="0"/>
                <a:cs typeface="Times New Roman" panose="02020603050405020304" pitchFamily="18" charset="0"/>
              </a:rPr>
              <a:t>. suggest—</a:t>
            </a:r>
            <a:r>
              <a:rPr lang="en-US" altLang="zh-CN" sz="2200" b="1" dirty="0">
                <a:latin typeface="Times New Roman" panose="02020603050405020304" pitchFamily="18" charset="0"/>
                <a:cs typeface="Times New Roman" panose="02020603050405020304" pitchFamily="18" charset="0"/>
              </a:rPr>
              <a:t>__________</a:t>
            </a:r>
            <a:r>
              <a:rPr lang="zh-CN" altLang="en-US" sz="2200" b="1" dirty="0" smtClean="0">
                <a:latin typeface="Times New Roman" panose="02020603050405020304" pitchFamily="18" charset="0"/>
                <a:cs typeface="Times New Roman" panose="02020603050405020304" pitchFamily="18" charset="0"/>
              </a:rPr>
              <a:t>（名词）</a:t>
            </a:r>
            <a:endParaRPr lang="en-US" altLang="zh-CN" sz="2200" b="1" dirty="0" smtClean="0">
              <a:latin typeface="Times New Roman" panose="02020603050405020304" pitchFamily="18" charset="0"/>
              <a:cs typeface="Times New Roman" panose="02020603050405020304" pitchFamily="18" charset="0"/>
            </a:endParaRPr>
          </a:p>
          <a:p>
            <a:pPr>
              <a:lnSpc>
                <a:spcPts val="3600"/>
              </a:lnSpc>
            </a:pPr>
            <a:r>
              <a:rPr lang="en-US" altLang="zh-CN" sz="2200" b="1" dirty="0">
                <a:latin typeface="Times New Roman" panose="02020603050405020304" pitchFamily="18" charset="0"/>
                <a:cs typeface="Times New Roman" panose="02020603050405020304" pitchFamily="18" charset="0"/>
              </a:rPr>
              <a:t>5</a:t>
            </a:r>
            <a:r>
              <a:rPr lang="en-US" altLang="zh-CN" sz="2200" b="1" dirty="0" smtClean="0">
                <a:latin typeface="Times New Roman" panose="02020603050405020304" pitchFamily="18" charset="0"/>
                <a:cs typeface="Times New Roman" panose="02020603050405020304" pitchFamily="18" charset="0"/>
              </a:rPr>
              <a:t>. awake—</a:t>
            </a:r>
            <a:r>
              <a:rPr lang="en-US" altLang="zh-CN" sz="2200" b="1" dirty="0">
                <a:latin typeface="Times New Roman" panose="02020603050405020304" pitchFamily="18" charset="0"/>
                <a:cs typeface="Times New Roman" panose="02020603050405020304" pitchFamily="18" charset="0"/>
              </a:rPr>
              <a:t>__________</a:t>
            </a:r>
            <a:r>
              <a:rPr lang="zh-CN" altLang="en-US" sz="2200" b="1" dirty="0" smtClean="0">
                <a:latin typeface="Times New Roman" panose="02020603050405020304" pitchFamily="18" charset="0"/>
                <a:cs typeface="Times New Roman" panose="02020603050405020304" pitchFamily="18" charset="0"/>
              </a:rPr>
              <a:t>（</a:t>
            </a:r>
            <a:r>
              <a:rPr lang="zh-CN" altLang="en-US" sz="2200" b="1" dirty="0">
                <a:latin typeface="Times New Roman" panose="02020603050405020304" pitchFamily="18" charset="0"/>
                <a:cs typeface="Times New Roman" panose="02020603050405020304" pitchFamily="18" charset="0"/>
              </a:rPr>
              <a:t>动词）</a:t>
            </a:r>
          </a:p>
          <a:p>
            <a:pPr>
              <a:lnSpc>
                <a:spcPts val="3600"/>
              </a:lnSpc>
            </a:pPr>
            <a:r>
              <a:rPr lang="en-US" altLang="zh-CN"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__________</a:t>
            </a:r>
            <a:r>
              <a:rPr lang="zh-CN" altLang="en-US" sz="2200" b="1" dirty="0" smtClean="0">
                <a:latin typeface="Times New Roman" panose="02020603050405020304" pitchFamily="18" charset="0"/>
                <a:cs typeface="Times New Roman" panose="02020603050405020304" pitchFamily="18" charset="0"/>
              </a:rPr>
              <a:t>（</a:t>
            </a:r>
            <a:r>
              <a:rPr lang="zh-CN" altLang="en-US" sz="2200" b="1" dirty="0">
                <a:latin typeface="Times New Roman" panose="02020603050405020304" pitchFamily="18" charset="0"/>
                <a:cs typeface="Times New Roman" panose="02020603050405020304" pitchFamily="18" charset="0"/>
              </a:rPr>
              <a:t>过去式）</a:t>
            </a:r>
          </a:p>
        </p:txBody>
      </p:sp>
      <p:sp>
        <p:nvSpPr>
          <p:cNvPr id="11" name="文本框 10"/>
          <p:cNvSpPr txBox="1"/>
          <p:nvPr/>
        </p:nvSpPr>
        <p:spPr>
          <a:xfrm>
            <a:off x="5957504" y="2674199"/>
            <a:ext cx="5871946" cy="3323987"/>
          </a:xfrm>
          <a:prstGeom prst="rect">
            <a:avLst/>
          </a:prstGeom>
          <a:noFill/>
        </p:spPr>
        <p:txBody>
          <a:bodyPr wrap="square" rtlCol="0">
            <a:spAutoFit/>
          </a:bodyPr>
          <a:lstStyle/>
          <a:p>
            <a:pPr>
              <a:lnSpc>
                <a:spcPts val="3600"/>
              </a:lnSpc>
            </a:pPr>
            <a:r>
              <a:rPr lang="en-US" altLang="zh-CN"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__________</a:t>
            </a:r>
            <a:r>
              <a:rPr lang="zh-CN" altLang="en-US" sz="2200" b="1" dirty="0" smtClean="0">
                <a:latin typeface="Times New Roman" panose="02020603050405020304" pitchFamily="18" charset="0"/>
                <a:cs typeface="Times New Roman" panose="02020603050405020304" pitchFamily="18" charset="0"/>
              </a:rPr>
              <a:t>（</a:t>
            </a:r>
            <a:r>
              <a:rPr lang="zh-CN" altLang="en-US" sz="2200" b="1" dirty="0">
                <a:latin typeface="Times New Roman" panose="02020603050405020304" pitchFamily="18" charset="0"/>
                <a:cs typeface="Times New Roman" panose="02020603050405020304" pitchFamily="18" charset="0"/>
              </a:rPr>
              <a:t>过去分词）</a:t>
            </a:r>
          </a:p>
          <a:p>
            <a:pPr>
              <a:lnSpc>
                <a:spcPts val="3600"/>
              </a:lnSpc>
            </a:pPr>
            <a:r>
              <a:rPr lang="en-US" altLang="zh-CN" sz="2200" b="1" dirty="0">
                <a:latin typeface="Times New Roman" panose="02020603050405020304" pitchFamily="18" charset="0"/>
                <a:cs typeface="Times New Roman" panose="02020603050405020304" pitchFamily="18" charset="0"/>
              </a:rPr>
              <a:t>6</a:t>
            </a:r>
            <a:r>
              <a:rPr lang="en-US" altLang="zh-CN" sz="2200" b="1" dirty="0" smtClean="0">
                <a:latin typeface="Times New Roman" panose="02020603050405020304" pitchFamily="18" charset="0"/>
                <a:cs typeface="Times New Roman" panose="02020603050405020304" pitchFamily="18" charset="0"/>
              </a:rPr>
              <a:t>. value—</a:t>
            </a:r>
            <a:r>
              <a:rPr lang="en-US" altLang="zh-CN" sz="2200" b="1" dirty="0">
                <a:latin typeface="Times New Roman" panose="02020603050405020304" pitchFamily="18" charset="0"/>
                <a:cs typeface="Times New Roman" panose="02020603050405020304" pitchFamily="18" charset="0"/>
              </a:rPr>
              <a:t>__________</a:t>
            </a:r>
            <a:r>
              <a:rPr lang="zh-CN" altLang="en-US" sz="2200" b="1" dirty="0" smtClean="0">
                <a:latin typeface="Times New Roman" panose="02020603050405020304" pitchFamily="18" charset="0"/>
                <a:cs typeface="Times New Roman" panose="02020603050405020304" pitchFamily="18" charset="0"/>
              </a:rPr>
              <a:t>（</a:t>
            </a:r>
            <a:r>
              <a:rPr lang="zh-CN" altLang="en-US" sz="2200" b="1" dirty="0">
                <a:latin typeface="Times New Roman" panose="02020603050405020304" pitchFamily="18" charset="0"/>
                <a:cs typeface="Times New Roman" panose="02020603050405020304" pitchFamily="18" charset="0"/>
              </a:rPr>
              <a:t>形容词）</a:t>
            </a:r>
          </a:p>
          <a:p>
            <a:pPr>
              <a:lnSpc>
                <a:spcPts val="3600"/>
              </a:lnSpc>
            </a:pPr>
            <a:r>
              <a:rPr lang="en-US" altLang="zh-CN" sz="2200" b="1" dirty="0">
                <a:latin typeface="Times New Roman" panose="02020603050405020304" pitchFamily="18" charset="0"/>
                <a:cs typeface="Times New Roman" panose="02020603050405020304" pitchFamily="18" charset="0"/>
              </a:rPr>
              <a:t>7</a:t>
            </a:r>
            <a:r>
              <a:rPr lang="en-US" altLang="zh-CN" sz="2200" b="1" dirty="0" smtClean="0">
                <a:latin typeface="Times New Roman" panose="02020603050405020304" pitchFamily="18" charset="0"/>
                <a:cs typeface="Times New Roman" panose="02020603050405020304" pitchFamily="18" charset="0"/>
              </a:rPr>
              <a:t>. silence—</a:t>
            </a:r>
            <a:r>
              <a:rPr lang="en-US" altLang="zh-CN" sz="2200" b="1" dirty="0">
                <a:latin typeface="Times New Roman" panose="02020603050405020304" pitchFamily="18" charset="0"/>
                <a:cs typeface="Times New Roman" panose="02020603050405020304" pitchFamily="18" charset="0"/>
              </a:rPr>
              <a:t>__________</a:t>
            </a:r>
            <a:r>
              <a:rPr lang="zh-CN" altLang="en-US" sz="2200" b="1" dirty="0" smtClean="0">
                <a:latin typeface="Times New Roman" panose="02020603050405020304" pitchFamily="18" charset="0"/>
                <a:cs typeface="Times New Roman" panose="02020603050405020304" pitchFamily="18" charset="0"/>
              </a:rPr>
              <a:t>（</a:t>
            </a:r>
            <a:r>
              <a:rPr lang="zh-CN" altLang="en-US" sz="2200" b="1" dirty="0">
                <a:latin typeface="Times New Roman" panose="02020603050405020304" pitchFamily="18" charset="0"/>
                <a:cs typeface="Times New Roman" panose="02020603050405020304" pitchFamily="18" charset="0"/>
              </a:rPr>
              <a:t>形容词）</a:t>
            </a:r>
          </a:p>
          <a:p>
            <a:pPr>
              <a:lnSpc>
                <a:spcPts val="3600"/>
              </a:lnSpc>
            </a:pPr>
            <a:r>
              <a:rPr lang="en-US" altLang="zh-CN" sz="2200" b="1" dirty="0">
                <a:latin typeface="Times New Roman" panose="02020603050405020304" pitchFamily="18" charset="0"/>
                <a:cs typeface="Times New Roman" panose="02020603050405020304" pitchFamily="18" charset="0"/>
              </a:rPr>
              <a:t>8</a:t>
            </a:r>
            <a:r>
              <a:rPr lang="en-US" altLang="zh-CN" sz="2200" b="1" dirty="0" smtClean="0">
                <a:latin typeface="Times New Roman" panose="02020603050405020304" pitchFamily="18" charset="0"/>
                <a:cs typeface="Times New Roman" panose="02020603050405020304" pitchFamily="18" charset="0"/>
              </a:rPr>
              <a:t>. worry—</a:t>
            </a:r>
            <a:r>
              <a:rPr lang="en-US" altLang="zh-CN" sz="2200" b="1" dirty="0">
                <a:latin typeface="Times New Roman" panose="02020603050405020304" pitchFamily="18" charset="0"/>
                <a:cs typeface="Times New Roman" panose="02020603050405020304" pitchFamily="18" charset="0"/>
              </a:rPr>
              <a:t>__________</a:t>
            </a:r>
            <a:r>
              <a:rPr lang="zh-CN" altLang="en-US" sz="2200" b="1" dirty="0" smtClean="0">
                <a:latin typeface="Times New Roman" panose="02020603050405020304" pitchFamily="18" charset="0"/>
                <a:cs typeface="Times New Roman" panose="02020603050405020304" pitchFamily="18" charset="0"/>
              </a:rPr>
              <a:t>（</a:t>
            </a:r>
            <a:r>
              <a:rPr lang="zh-CN" altLang="en-US" sz="2200" b="1" dirty="0">
                <a:latin typeface="Times New Roman" panose="02020603050405020304" pitchFamily="18" charset="0"/>
                <a:cs typeface="Times New Roman" panose="02020603050405020304" pitchFamily="18" charset="0"/>
              </a:rPr>
              <a:t>形容词）</a:t>
            </a:r>
          </a:p>
          <a:p>
            <a:pPr>
              <a:lnSpc>
                <a:spcPts val="3600"/>
              </a:lnSpc>
            </a:pPr>
            <a:r>
              <a:rPr lang="en-US" altLang="zh-CN" sz="2200" b="1" dirty="0">
                <a:latin typeface="Times New Roman" panose="02020603050405020304" pitchFamily="18" charset="0"/>
                <a:cs typeface="Times New Roman" panose="02020603050405020304" pitchFamily="18" charset="0"/>
              </a:rPr>
              <a:t>9</a:t>
            </a:r>
            <a:r>
              <a:rPr lang="en-US" altLang="zh-CN" sz="2200" b="1" dirty="0" smtClean="0">
                <a:latin typeface="Times New Roman" panose="02020603050405020304" pitchFamily="18" charset="0"/>
                <a:cs typeface="Times New Roman" panose="02020603050405020304" pitchFamily="18" charset="0"/>
              </a:rPr>
              <a:t>. correctly—</a:t>
            </a:r>
            <a:r>
              <a:rPr lang="en-US" altLang="zh-CN" sz="2200" b="1" dirty="0">
                <a:latin typeface="Times New Roman" panose="02020603050405020304" pitchFamily="18" charset="0"/>
                <a:cs typeface="Times New Roman" panose="02020603050405020304" pitchFamily="18" charset="0"/>
              </a:rPr>
              <a:t>__________</a:t>
            </a:r>
            <a:r>
              <a:rPr lang="zh-CN" altLang="en-US" sz="2200" b="1" dirty="0" smtClean="0">
                <a:latin typeface="Times New Roman" panose="02020603050405020304" pitchFamily="18" charset="0"/>
                <a:cs typeface="Times New Roman" panose="02020603050405020304" pitchFamily="18" charset="0"/>
              </a:rPr>
              <a:t>（</a:t>
            </a:r>
            <a:r>
              <a:rPr lang="zh-CN" altLang="en-US" sz="2200" b="1" dirty="0">
                <a:latin typeface="Times New Roman" panose="02020603050405020304" pitchFamily="18" charset="0"/>
                <a:cs typeface="Times New Roman" panose="02020603050405020304" pitchFamily="18" charset="0"/>
              </a:rPr>
              <a:t>形容词）</a:t>
            </a:r>
          </a:p>
          <a:p>
            <a:pPr>
              <a:lnSpc>
                <a:spcPts val="3600"/>
              </a:lnSpc>
            </a:pPr>
            <a:r>
              <a:rPr lang="en-US" altLang="zh-CN" sz="2200" b="1" dirty="0">
                <a:latin typeface="Times New Roman" panose="02020603050405020304" pitchFamily="18" charset="0"/>
                <a:cs typeface="Times New Roman" panose="02020603050405020304" pitchFamily="18" charset="0"/>
              </a:rPr>
              <a:t>10</a:t>
            </a:r>
            <a:r>
              <a:rPr lang="en-US" altLang="zh-CN" sz="2200" b="1" dirty="0" smtClean="0">
                <a:latin typeface="Times New Roman" panose="02020603050405020304" pitchFamily="18" charset="0"/>
                <a:cs typeface="Times New Roman" panose="02020603050405020304" pitchFamily="18" charset="0"/>
              </a:rPr>
              <a:t>. friend—</a:t>
            </a:r>
            <a:r>
              <a:rPr lang="en-US" altLang="zh-CN" sz="2200" b="1" dirty="0">
                <a:latin typeface="Times New Roman" panose="02020603050405020304" pitchFamily="18" charset="0"/>
                <a:cs typeface="Times New Roman" panose="02020603050405020304" pitchFamily="18" charset="0"/>
              </a:rPr>
              <a:t>__________</a:t>
            </a:r>
            <a:r>
              <a:rPr lang="zh-CN" altLang="en-US" sz="2200" b="1" dirty="0" smtClean="0">
                <a:latin typeface="Times New Roman" panose="02020603050405020304" pitchFamily="18" charset="0"/>
                <a:cs typeface="Times New Roman" panose="02020603050405020304" pitchFamily="18" charset="0"/>
              </a:rPr>
              <a:t>（</a:t>
            </a:r>
            <a:r>
              <a:rPr lang="zh-CN" altLang="en-US" sz="2200" b="1" dirty="0">
                <a:latin typeface="Times New Roman" panose="02020603050405020304" pitchFamily="18" charset="0"/>
                <a:cs typeface="Times New Roman" panose="02020603050405020304" pitchFamily="18" charset="0"/>
              </a:rPr>
              <a:t>名词）</a:t>
            </a:r>
          </a:p>
          <a:p>
            <a:pPr>
              <a:lnSpc>
                <a:spcPts val="3600"/>
              </a:lnSpc>
            </a:pPr>
            <a:r>
              <a:rPr lang="en-US" altLang="zh-CN"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__________</a:t>
            </a:r>
            <a:r>
              <a:rPr lang="zh-CN" altLang="en-US" sz="2200" b="1" dirty="0" smtClean="0">
                <a:latin typeface="Times New Roman" panose="02020603050405020304" pitchFamily="18" charset="0"/>
                <a:cs typeface="Times New Roman" panose="02020603050405020304" pitchFamily="18" charset="0"/>
              </a:rPr>
              <a:t>（</a:t>
            </a:r>
            <a:r>
              <a:rPr lang="zh-CN" altLang="en-US" sz="2200" b="1" dirty="0">
                <a:latin typeface="Times New Roman" panose="02020603050405020304" pitchFamily="18" charset="0"/>
                <a:cs typeface="Times New Roman" panose="02020603050405020304" pitchFamily="18" charset="0"/>
              </a:rPr>
              <a:t>形容词）</a:t>
            </a:r>
            <a:endParaRPr lang="en-US" altLang="zh-CN" sz="2200" b="1" dirty="0">
              <a:latin typeface="Times New Roman" panose="02020603050405020304" pitchFamily="18" charset="0"/>
              <a:cs typeface="Times New Roman" panose="02020603050405020304" pitchFamily="18" charset="0"/>
            </a:endParaRPr>
          </a:p>
        </p:txBody>
      </p:sp>
      <p:pic>
        <p:nvPicPr>
          <p:cNvPr id="15" name="图片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19" name="文本框 18"/>
          <p:cNvSpPr txBox="1"/>
          <p:nvPr/>
        </p:nvSpPr>
        <p:spPr>
          <a:xfrm>
            <a:off x="11244315" y="6457890"/>
            <a:ext cx="770639" cy="400110"/>
          </a:xfrm>
          <a:prstGeom prst="rect">
            <a:avLst/>
          </a:prstGeom>
          <a:noFill/>
        </p:spPr>
        <p:txBody>
          <a:bodyPr wrap="square" rtlCol="0">
            <a:spAutoFit/>
          </a:bodyPr>
          <a:lstStyle/>
          <a:p>
            <a:r>
              <a:rPr lang="en-US" altLang="zh-CN" sz="2000" b="1" dirty="0" smtClean="0">
                <a:latin typeface="Times New Roman" panose="02020603050405020304" pitchFamily="18" charset="0"/>
                <a:cs typeface="Times New Roman" panose="02020603050405020304" pitchFamily="18" charset="0"/>
              </a:rPr>
              <a:t>· 3 </a:t>
            </a:r>
            <a:r>
              <a:rPr lang="en-US" altLang="zh-CN" sz="2000" b="1" dirty="0">
                <a:latin typeface="Times New Roman" panose="02020603050405020304" pitchFamily="18" charset="0"/>
                <a:cs typeface="Times New Roman" panose="02020603050405020304" pitchFamily="18" charset="0"/>
              </a:rPr>
              <a:t>·</a:t>
            </a:r>
            <a:endParaRPr lang="zh-CN" altLang="en-US" sz="2000" b="1" dirty="0">
              <a:latin typeface="Times New Roman" panose="02020603050405020304" pitchFamily="18" charset="0"/>
              <a:cs typeface="Times New Roman" panose="02020603050405020304" pitchFamily="18" charset="0"/>
            </a:endParaRPr>
          </a:p>
        </p:txBody>
      </p:sp>
      <p:sp>
        <p:nvSpPr>
          <p:cNvPr id="6" name="文本框 5"/>
          <p:cNvSpPr txBox="1"/>
          <p:nvPr/>
        </p:nvSpPr>
        <p:spPr>
          <a:xfrm>
            <a:off x="5948413" y="577516"/>
            <a:ext cx="1925052" cy="616017"/>
          </a:xfrm>
          <a:prstGeom prst="rect">
            <a:avLst/>
          </a:prstGeom>
          <a:noFill/>
        </p:spPr>
        <p:txBody>
          <a:bodyPr wrap="square" rtlCol="0">
            <a:spAutoFit/>
          </a:bodyPr>
          <a:lstStyle/>
          <a:p>
            <a:endParaRPr lang="zh-CN" altLang="en-US" dirty="0"/>
          </a:p>
        </p:txBody>
      </p:sp>
      <p:sp>
        <p:nvSpPr>
          <p:cNvPr id="5" name="文本框 4"/>
          <p:cNvSpPr txBox="1"/>
          <p:nvPr/>
        </p:nvSpPr>
        <p:spPr>
          <a:xfrm>
            <a:off x="2044093" y="3185578"/>
            <a:ext cx="1491915"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teenager</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21" name="文本框 20"/>
          <p:cNvSpPr txBox="1"/>
          <p:nvPr/>
        </p:nvSpPr>
        <p:spPr>
          <a:xfrm>
            <a:off x="2584071" y="3650665"/>
            <a:ext cx="2057873"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communication</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22" name="文本框 21"/>
          <p:cNvSpPr txBox="1"/>
          <p:nvPr/>
        </p:nvSpPr>
        <p:spPr>
          <a:xfrm>
            <a:off x="2044093" y="4111123"/>
            <a:ext cx="1190636"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choice</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23" name="文本框 22"/>
          <p:cNvSpPr txBox="1"/>
          <p:nvPr/>
        </p:nvSpPr>
        <p:spPr>
          <a:xfrm>
            <a:off x="1908856" y="4554436"/>
            <a:ext cx="1518859"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suggestion</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24" name="文本框 23"/>
          <p:cNvSpPr txBox="1"/>
          <p:nvPr/>
        </p:nvSpPr>
        <p:spPr>
          <a:xfrm>
            <a:off x="2078745" y="5024519"/>
            <a:ext cx="1518859"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wake</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25" name="文本框 24"/>
          <p:cNvSpPr txBox="1"/>
          <p:nvPr/>
        </p:nvSpPr>
        <p:spPr>
          <a:xfrm>
            <a:off x="2103932" y="5477458"/>
            <a:ext cx="1518859"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woke</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26" name="文本框 25"/>
          <p:cNvSpPr txBox="1"/>
          <p:nvPr/>
        </p:nvSpPr>
        <p:spPr>
          <a:xfrm>
            <a:off x="7739469" y="2725816"/>
            <a:ext cx="1518859"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waken</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27" name="文本框 26"/>
          <p:cNvSpPr txBox="1"/>
          <p:nvPr/>
        </p:nvSpPr>
        <p:spPr>
          <a:xfrm>
            <a:off x="7352048" y="3192536"/>
            <a:ext cx="1518859"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valuable</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28" name="文本框 27"/>
          <p:cNvSpPr txBox="1"/>
          <p:nvPr/>
        </p:nvSpPr>
        <p:spPr>
          <a:xfrm>
            <a:off x="7663642" y="3641040"/>
            <a:ext cx="1518859"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silent</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29" name="文本框 28"/>
          <p:cNvSpPr txBox="1"/>
          <p:nvPr/>
        </p:nvSpPr>
        <p:spPr>
          <a:xfrm>
            <a:off x="7440056" y="4094674"/>
            <a:ext cx="1518859"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worried</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30" name="文本框 29"/>
          <p:cNvSpPr txBox="1"/>
          <p:nvPr/>
        </p:nvSpPr>
        <p:spPr>
          <a:xfrm>
            <a:off x="7851113" y="4564757"/>
            <a:ext cx="1518859"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correct</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31" name="文本框 30"/>
          <p:cNvSpPr txBox="1"/>
          <p:nvPr/>
        </p:nvSpPr>
        <p:spPr>
          <a:xfrm>
            <a:off x="7465286" y="5010573"/>
            <a:ext cx="1518859"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friendship</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32" name="文本框 31"/>
          <p:cNvSpPr txBox="1"/>
          <p:nvPr/>
        </p:nvSpPr>
        <p:spPr>
          <a:xfrm>
            <a:off x="7635175" y="5455863"/>
            <a:ext cx="1518859"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friendly</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44525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1">
                                            <p:txEl>
                                              <p:pRg st="0" end="0"/>
                                            </p:txEl>
                                          </p:spTgt>
                                        </p:tgtEl>
                                        <p:attrNameLst>
                                          <p:attrName>style.visibility</p:attrName>
                                        </p:attrNameLst>
                                      </p:cBhvr>
                                      <p:to>
                                        <p:strVal val="visible"/>
                                      </p:to>
                                    </p:set>
                                    <p:animEffect transition="in" filter="fade">
                                      <p:cBhvr>
                                        <p:cTn id="14" dur="1000"/>
                                        <p:tgtEl>
                                          <p:spTgt spid="21">
                                            <p:txEl>
                                              <p:pRg st="0" end="0"/>
                                            </p:txEl>
                                          </p:spTgt>
                                        </p:tgtEl>
                                      </p:cBhvr>
                                    </p:animEffect>
                                    <p:anim calcmode="lin" valueType="num">
                                      <p:cBhvr>
                                        <p:cTn id="15" dur="1000" fill="hold"/>
                                        <p:tgtEl>
                                          <p:spTgt spid="21">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2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2">
                                            <p:txEl>
                                              <p:pRg st="0" end="0"/>
                                            </p:txEl>
                                          </p:spTgt>
                                        </p:tgtEl>
                                        <p:attrNameLst>
                                          <p:attrName>style.visibility</p:attrName>
                                        </p:attrNameLst>
                                      </p:cBhvr>
                                      <p:to>
                                        <p:strVal val="visible"/>
                                      </p:to>
                                    </p:set>
                                    <p:animEffect transition="in" filter="fade">
                                      <p:cBhvr>
                                        <p:cTn id="21" dur="1000"/>
                                        <p:tgtEl>
                                          <p:spTgt spid="22">
                                            <p:txEl>
                                              <p:pRg st="0" end="0"/>
                                            </p:txEl>
                                          </p:spTgt>
                                        </p:tgtEl>
                                      </p:cBhvr>
                                    </p:animEffect>
                                    <p:anim calcmode="lin" valueType="num">
                                      <p:cBhvr>
                                        <p:cTn id="22" dur="1000" fill="hold"/>
                                        <p:tgtEl>
                                          <p:spTgt spid="22">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2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1000"/>
                                        <p:tgtEl>
                                          <p:spTgt spid="23"/>
                                        </p:tgtEl>
                                      </p:cBhvr>
                                    </p:animEffect>
                                    <p:anim calcmode="lin" valueType="num">
                                      <p:cBhvr>
                                        <p:cTn id="29" dur="1000" fill="hold"/>
                                        <p:tgtEl>
                                          <p:spTgt spid="23"/>
                                        </p:tgtEl>
                                        <p:attrNameLst>
                                          <p:attrName>ppt_x</p:attrName>
                                        </p:attrNameLst>
                                      </p:cBhvr>
                                      <p:tavLst>
                                        <p:tav tm="0">
                                          <p:val>
                                            <p:strVal val="#ppt_x"/>
                                          </p:val>
                                        </p:tav>
                                        <p:tav tm="100000">
                                          <p:val>
                                            <p:strVal val="#ppt_x"/>
                                          </p:val>
                                        </p:tav>
                                      </p:tavLst>
                                    </p:anim>
                                    <p:anim calcmode="lin" valueType="num">
                                      <p:cBhvr>
                                        <p:cTn id="30"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1000"/>
                                        <p:tgtEl>
                                          <p:spTgt spid="24"/>
                                        </p:tgtEl>
                                      </p:cBhvr>
                                    </p:animEffect>
                                    <p:anim calcmode="lin" valueType="num">
                                      <p:cBhvr>
                                        <p:cTn id="36" dur="1000" fill="hold"/>
                                        <p:tgtEl>
                                          <p:spTgt spid="24"/>
                                        </p:tgtEl>
                                        <p:attrNameLst>
                                          <p:attrName>ppt_x</p:attrName>
                                        </p:attrNameLst>
                                      </p:cBhvr>
                                      <p:tavLst>
                                        <p:tav tm="0">
                                          <p:val>
                                            <p:strVal val="#ppt_x"/>
                                          </p:val>
                                        </p:tav>
                                        <p:tav tm="100000">
                                          <p:val>
                                            <p:strVal val="#ppt_x"/>
                                          </p:val>
                                        </p:tav>
                                      </p:tavLst>
                                    </p:anim>
                                    <p:anim calcmode="lin" valueType="num">
                                      <p:cBhvr>
                                        <p:cTn id="37" dur="1000" fill="hold"/>
                                        <p:tgtEl>
                                          <p:spTgt spid="24"/>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fade">
                                      <p:cBhvr>
                                        <p:cTn id="40" dur="1000"/>
                                        <p:tgtEl>
                                          <p:spTgt spid="25"/>
                                        </p:tgtEl>
                                      </p:cBhvr>
                                    </p:animEffect>
                                    <p:anim calcmode="lin" valueType="num">
                                      <p:cBhvr>
                                        <p:cTn id="41" dur="1000" fill="hold"/>
                                        <p:tgtEl>
                                          <p:spTgt spid="25"/>
                                        </p:tgtEl>
                                        <p:attrNameLst>
                                          <p:attrName>ppt_x</p:attrName>
                                        </p:attrNameLst>
                                      </p:cBhvr>
                                      <p:tavLst>
                                        <p:tav tm="0">
                                          <p:val>
                                            <p:strVal val="#ppt_x"/>
                                          </p:val>
                                        </p:tav>
                                        <p:tav tm="100000">
                                          <p:val>
                                            <p:strVal val="#ppt_x"/>
                                          </p:val>
                                        </p:tav>
                                      </p:tavLst>
                                    </p:anim>
                                    <p:anim calcmode="lin" valueType="num">
                                      <p:cBhvr>
                                        <p:cTn id="42" dur="1000" fill="hold"/>
                                        <p:tgtEl>
                                          <p:spTgt spid="25"/>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fade">
                                      <p:cBhvr>
                                        <p:cTn id="45" dur="1000"/>
                                        <p:tgtEl>
                                          <p:spTgt spid="26"/>
                                        </p:tgtEl>
                                      </p:cBhvr>
                                    </p:animEffect>
                                    <p:anim calcmode="lin" valueType="num">
                                      <p:cBhvr>
                                        <p:cTn id="46" dur="1000" fill="hold"/>
                                        <p:tgtEl>
                                          <p:spTgt spid="26"/>
                                        </p:tgtEl>
                                        <p:attrNameLst>
                                          <p:attrName>ppt_x</p:attrName>
                                        </p:attrNameLst>
                                      </p:cBhvr>
                                      <p:tavLst>
                                        <p:tav tm="0">
                                          <p:val>
                                            <p:strVal val="#ppt_x"/>
                                          </p:val>
                                        </p:tav>
                                        <p:tav tm="100000">
                                          <p:val>
                                            <p:strVal val="#ppt_x"/>
                                          </p:val>
                                        </p:tav>
                                      </p:tavLst>
                                    </p:anim>
                                    <p:anim calcmode="lin" valueType="num">
                                      <p:cBhvr>
                                        <p:cTn id="47"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grpId="0" nodeType="click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fade">
                                      <p:cBhvr>
                                        <p:cTn id="52" dur="1000"/>
                                        <p:tgtEl>
                                          <p:spTgt spid="27"/>
                                        </p:tgtEl>
                                      </p:cBhvr>
                                    </p:animEffect>
                                    <p:anim calcmode="lin" valueType="num">
                                      <p:cBhvr>
                                        <p:cTn id="53" dur="1000" fill="hold"/>
                                        <p:tgtEl>
                                          <p:spTgt spid="27"/>
                                        </p:tgtEl>
                                        <p:attrNameLst>
                                          <p:attrName>ppt_x</p:attrName>
                                        </p:attrNameLst>
                                      </p:cBhvr>
                                      <p:tavLst>
                                        <p:tav tm="0">
                                          <p:val>
                                            <p:strVal val="#ppt_x"/>
                                          </p:val>
                                        </p:tav>
                                        <p:tav tm="100000">
                                          <p:val>
                                            <p:strVal val="#ppt_x"/>
                                          </p:val>
                                        </p:tav>
                                      </p:tavLst>
                                    </p:anim>
                                    <p:anim calcmode="lin" valueType="num">
                                      <p:cBhvr>
                                        <p:cTn id="54"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nodeType="clickEffect">
                                  <p:stCondLst>
                                    <p:cond delay="0"/>
                                  </p:stCondLst>
                                  <p:childTnLst>
                                    <p:set>
                                      <p:cBhvr>
                                        <p:cTn id="58" dur="1" fill="hold">
                                          <p:stCondLst>
                                            <p:cond delay="0"/>
                                          </p:stCondLst>
                                        </p:cTn>
                                        <p:tgtEl>
                                          <p:spTgt spid="28">
                                            <p:txEl>
                                              <p:pRg st="0" end="0"/>
                                            </p:txEl>
                                          </p:spTgt>
                                        </p:tgtEl>
                                        <p:attrNameLst>
                                          <p:attrName>style.visibility</p:attrName>
                                        </p:attrNameLst>
                                      </p:cBhvr>
                                      <p:to>
                                        <p:strVal val="visible"/>
                                      </p:to>
                                    </p:set>
                                    <p:animEffect transition="in" filter="fade">
                                      <p:cBhvr>
                                        <p:cTn id="59" dur="1000"/>
                                        <p:tgtEl>
                                          <p:spTgt spid="28">
                                            <p:txEl>
                                              <p:pRg st="0" end="0"/>
                                            </p:txEl>
                                          </p:spTgt>
                                        </p:tgtEl>
                                      </p:cBhvr>
                                    </p:animEffect>
                                    <p:anim calcmode="lin" valueType="num">
                                      <p:cBhvr>
                                        <p:cTn id="60" dur="100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61" dur="1000" fill="hold"/>
                                        <p:tgtEl>
                                          <p:spTgt spid="2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nodeType="clickEffect">
                                  <p:stCondLst>
                                    <p:cond delay="0"/>
                                  </p:stCondLst>
                                  <p:childTnLst>
                                    <p:set>
                                      <p:cBhvr>
                                        <p:cTn id="65" dur="1" fill="hold">
                                          <p:stCondLst>
                                            <p:cond delay="0"/>
                                          </p:stCondLst>
                                        </p:cTn>
                                        <p:tgtEl>
                                          <p:spTgt spid="29">
                                            <p:txEl>
                                              <p:pRg st="0" end="0"/>
                                            </p:txEl>
                                          </p:spTgt>
                                        </p:tgtEl>
                                        <p:attrNameLst>
                                          <p:attrName>style.visibility</p:attrName>
                                        </p:attrNameLst>
                                      </p:cBhvr>
                                      <p:to>
                                        <p:strVal val="visible"/>
                                      </p:to>
                                    </p:set>
                                    <p:animEffect transition="in" filter="fade">
                                      <p:cBhvr>
                                        <p:cTn id="66" dur="1000"/>
                                        <p:tgtEl>
                                          <p:spTgt spid="29">
                                            <p:txEl>
                                              <p:pRg st="0" end="0"/>
                                            </p:txEl>
                                          </p:spTgt>
                                        </p:tgtEl>
                                      </p:cBhvr>
                                    </p:animEffect>
                                    <p:anim calcmode="lin" valueType="num">
                                      <p:cBhvr>
                                        <p:cTn id="67" dur="1000" fill="hold"/>
                                        <p:tgtEl>
                                          <p:spTgt spid="29">
                                            <p:txEl>
                                              <p:pRg st="0" end="0"/>
                                            </p:txEl>
                                          </p:spTgt>
                                        </p:tgtEl>
                                        <p:attrNameLst>
                                          <p:attrName>ppt_x</p:attrName>
                                        </p:attrNameLst>
                                      </p:cBhvr>
                                      <p:tavLst>
                                        <p:tav tm="0">
                                          <p:val>
                                            <p:strVal val="#ppt_x"/>
                                          </p:val>
                                        </p:tav>
                                        <p:tav tm="100000">
                                          <p:val>
                                            <p:strVal val="#ppt_x"/>
                                          </p:val>
                                        </p:tav>
                                      </p:tavLst>
                                    </p:anim>
                                    <p:anim calcmode="lin" valueType="num">
                                      <p:cBhvr>
                                        <p:cTn id="68" dur="1000" fill="hold"/>
                                        <p:tgtEl>
                                          <p:spTgt spid="2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42" presetClass="entr" presetSubtype="0" fill="hold" nodeType="clickEffect">
                                  <p:stCondLst>
                                    <p:cond delay="0"/>
                                  </p:stCondLst>
                                  <p:childTnLst>
                                    <p:set>
                                      <p:cBhvr>
                                        <p:cTn id="72" dur="1" fill="hold">
                                          <p:stCondLst>
                                            <p:cond delay="0"/>
                                          </p:stCondLst>
                                        </p:cTn>
                                        <p:tgtEl>
                                          <p:spTgt spid="30">
                                            <p:txEl>
                                              <p:pRg st="0" end="0"/>
                                            </p:txEl>
                                          </p:spTgt>
                                        </p:tgtEl>
                                        <p:attrNameLst>
                                          <p:attrName>style.visibility</p:attrName>
                                        </p:attrNameLst>
                                      </p:cBhvr>
                                      <p:to>
                                        <p:strVal val="visible"/>
                                      </p:to>
                                    </p:set>
                                    <p:animEffect transition="in" filter="fade">
                                      <p:cBhvr>
                                        <p:cTn id="73" dur="1000"/>
                                        <p:tgtEl>
                                          <p:spTgt spid="30">
                                            <p:txEl>
                                              <p:pRg st="0" end="0"/>
                                            </p:txEl>
                                          </p:spTgt>
                                        </p:tgtEl>
                                      </p:cBhvr>
                                    </p:animEffect>
                                    <p:anim calcmode="lin" valueType="num">
                                      <p:cBhvr>
                                        <p:cTn id="74" dur="1000" fill="hold"/>
                                        <p:tgtEl>
                                          <p:spTgt spid="30">
                                            <p:txEl>
                                              <p:pRg st="0" end="0"/>
                                            </p:txEl>
                                          </p:spTgt>
                                        </p:tgtEl>
                                        <p:attrNameLst>
                                          <p:attrName>ppt_x</p:attrName>
                                        </p:attrNameLst>
                                      </p:cBhvr>
                                      <p:tavLst>
                                        <p:tav tm="0">
                                          <p:val>
                                            <p:strVal val="#ppt_x"/>
                                          </p:val>
                                        </p:tav>
                                        <p:tav tm="100000">
                                          <p:val>
                                            <p:strVal val="#ppt_x"/>
                                          </p:val>
                                        </p:tav>
                                      </p:tavLst>
                                    </p:anim>
                                    <p:anim calcmode="lin" valueType="num">
                                      <p:cBhvr>
                                        <p:cTn id="75" dur="1000" fill="hold"/>
                                        <p:tgtEl>
                                          <p:spTgt spid="30">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42" presetClass="entr" presetSubtype="0" fill="hold" grpId="0" nodeType="clickEffect">
                                  <p:stCondLst>
                                    <p:cond delay="0"/>
                                  </p:stCondLst>
                                  <p:childTnLst>
                                    <p:set>
                                      <p:cBhvr>
                                        <p:cTn id="79" dur="1" fill="hold">
                                          <p:stCondLst>
                                            <p:cond delay="0"/>
                                          </p:stCondLst>
                                        </p:cTn>
                                        <p:tgtEl>
                                          <p:spTgt spid="31"/>
                                        </p:tgtEl>
                                        <p:attrNameLst>
                                          <p:attrName>style.visibility</p:attrName>
                                        </p:attrNameLst>
                                      </p:cBhvr>
                                      <p:to>
                                        <p:strVal val="visible"/>
                                      </p:to>
                                    </p:set>
                                    <p:animEffect transition="in" filter="fade">
                                      <p:cBhvr>
                                        <p:cTn id="80" dur="1000"/>
                                        <p:tgtEl>
                                          <p:spTgt spid="31"/>
                                        </p:tgtEl>
                                      </p:cBhvr>
                                    </p:animEffect>
                                    <p:anim calcmode="lin" valueType="num">
                                      <p:cBhvr>
                                        <p:cTn id="81" dur="1000" fill="hold"/>
                                        <p:tgtEl>
                                          <p:spTgt spid="31"/>
                                        </p:tgtEl>
                                        <p:attrNameLst>
                                          <p:attrName>ppt_x</p:attrName>
                                        </p:attrNameLst>
                                      </p:cBhvr>
                                      <p:tavLst>
                                        <p:tav tm="0">
                                          <p:val>
                                            <p:strVal val="#ppt_x"/>
                                          </p:val>
                                        </p:tav>
                                        <p:tav tm="100000">
                                          <p:val>
                                            <p:strVal val="#ppt_x"/>
                                          </p:val>
                                        </p:tav>
                                      </p:tavLst>
                                    </p:anim>
                                    <p:anim calcmode="lin" valueType="num">
                                      <p:cBhvr>
                                        <p:cTn id="82" dur="1000" fill="hold"/>
                                        <p:tgtEl>
                                          <p:spTgt spid="31"/>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32"/>
                                        </p:tgtEl>
                                        <p:attrNameLst>
                                          <p:attrName>style.visibility</p:attrName>
                                        </p:attrNameLst>
                                      </p:cBhvr>
                                      <p:to>
                                        <p:strVal val="visible"/>
                                      </p:to>
                                    </p:set>
                                    <p:animEffect transition="in" filter="fade">
                                      <p:cBhvr>
                                        <p:cTn id="85" dur="1000"/>
                                        <p:tgtEl>
                                          <p:spTgt spid="32"/>
                                        </p:tgtEl>
                                      </p:cBhvr>
                                    </p:animEffect>
                                    <p:anim calcmode="lin" valueType="num">
                                      <p:cBhvr>
                                        <p:cTn id="86" dur="1000" fill="hold"/>
                                        <p:tgtEl>
                                          <p:spTgt spid="32"/>
                                        </p:tgtEl>
                                        <p:attrNameLst>
                                          <p:attrName>ppt_x</p:attrName>
                                        </p:attrNameLst>
                                      </p:cBhvr>
                                      <p:tavLst>
                                        <p:tav tm="0">
                                          <p:val>
                                            <p:strVal val="#ppt_x"/>
                                          </p:val>
                                        </p:tav>
                                        <p:tav tm="100000">
                                          <p:val>
                                            <p:strVal val="#ppt_x"/>
                                          </p:val>
                                        </p:tav>
                                      </p:tavLst>
                                    </p:anim>
                                    <p:anim calcmode="lin" valueType="num">
                                      <p:cBhvr>
                                        <p:cTn id="87"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3" grpId="0"/>
      <p:bldP spid="24" grpId="0"/>
      <p:bldP spid="25" grpId="0"/>
      <p:bldP spid="26" grpId="0"/>
      <p:bldP spid="27" grpId="0"/>
      <p:bldP spid="31" grpId="0"/>
      <p:bldP spid="3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7" name="文本框 6"/>
          <p:cNvSpPr txBox="1"/>
          <p:nvPr/>
        </p:nvSpPr>
        <p:spPr>
          <a:xfrm>
            <a:off x="460520" y="1644311"/>
            <a:ext cx="10242778" cy="3965188"/>
          </a:xfrm>
          <a:prstGeom prst="rect">
            <a:avLst/>
          </a:prstGeom>
          <a:noFill/>
        </p:spPr>
        <p:txBody>
          <a:bodyPr wrap="square" rtlCol="0">
            <a:spAutoFit/>
          </a:bodyPr>
          <a:lstStyle/>
          <a:p>
            <a:pPr>
              <a:lnSpc>
                <a:spcPts val="3600"/>
              </a:lnSpc>
            </a:pPr>
            <a:r>
              <a:rPr lang="zh-CN" altLang="en-US" sz="2200" b="1" dirty="0">
                <a:solidFill>
                  <a:srgbClr val="2A85C3"/>
                </a:solidFill>
                <a:latin typeface="Times New Roman" panose="02020603050405020304" pitchFamily="18" charset="0"/>
                <a:cs typeface="Times New Roman" panose="02020603050405020304" pitchFamily="18" charset="0"/>
              </a:rPr>
              <a:t>知识点 </a:t>
            </a:r>
            <a:r>
              <a:rPr lang="en-US" altLang="zh-CN" sz="2200" b="1" dirty="0">
                <a:solidFill>
                  <a:srgbClr val="2A85C3"/>
                </a:solidFill>
                <a:latin typeface="Times New Roman" panose="02020603050405020304" pitchFamily="18" charset="0"/>
                <a:cs typeface="Times New Roman" panose="02020603050405020304" pitchFamily="18" charset="0"/>
              </a:rPr>
              <a:t>6    a great deal of </a:t>
            </a:r>
            <a:r>
              <a:rPr lang="zh-CN" altLang="en-US" sz="2200" b="1" dirty="0">
                <a:solidFill>
                  <a:srgbClr val="2A85C3"/>
                </a:solidFill>
                <a:latin typeface="Times New Roman" panose="02020603050405020304" pitchFamily="18" charset="0"/>
                <a:cs typeface="Times New Roman" panose="02020603050405020304" pitchFamily="18" charset="0"/>
              </a:rPr>
              <a:t>的用法（</a:t>
            </a:r>
            <a:r>
              <a:rPr lang="en-US" altLang="zh-CN" sz="2200" b="1" dirty="0">
                <a:solidFill>
                  <a:srgbClr val="2A85C3"/>
                </a:solidFill>
                <a:latin typeface="Times New Roman" panose="02020603050405020304" pitchFamily="18" charset="0"/>
                <a:cs typeface="Times New Roman" panose="02020603050405020304" pitchFamily="18" charset="0"/>
              </a:rPr>
              <a:t>Unit 4</a:t>
            </a:r>
            <a:r>
              <a:rPr lang="zh-CN" altLang="en-US" sz="2200" b="1" dirty="0">
                <a:solidFill>
                  <a:srgbClr val="2A85C3"/>
                </a:solidFill>
                <a:latin typeface="Times New Roman" panose="02020603050405020304" pitchFamily="18" charset="0"/>
                <a:cs typeface="Times New Roman" panose="02020603050405020304" pitchFamily="18" charset="0"/>
              </a:rPr>
              <a:t>）</a:t>
            </a:r>
          </a:p>
          <a:p>
            <a:pPr>
              <a:lnSpc>
                <a:spcPts val="3800"/>
              </a:lnSpc>
            </a:pPr>
            <a:r>
              <a:rPr lang="en-US" altLang="zh-CN" sz="2500" b="1" dirty="0" smtClean="0">
                <a:latin typeface="Times New Roman" panose="02020603050405020304" pitchFamily="18" charset="0"/>
                <a:cs typeface="Times New Roman" panose="02020603050405020304" pitchFamily="18" charset="0"/>
              </a:rPr>
              <a:t>       </a:t>
            </a:r>
          </a:p>
          <a:p>
            <a:pPr>
              <a:lnSpc>
                <a:spcPts val="3800"/>
              </a:lnSpc>
            </a:pPr>
            <a:endParaRPr lang="en-US" altLang="zh-CN" sz="2500" b="1" dirty="0">
              <a:solidFill>
                <a:srgbClr val="2A85C3"/>
              </a:solidFill>
              <a:latin typeface="Times New Roman" panose="02020603050405020304" pitchFamily="18" charset="0"/>
              <a:cs typeface="Times New Roman" panose="02020603050405020304" pitchFamily="18" charset="0"/>
            </a:endParaRPr>
          </a:p>
          <a:p>
            <a:pPr>
              <a:lnSpc>
                <a:spcPts val="3800"/>
              </a:lnSpc>
            </a:pPr>
            <a:endParaRPr lang="en-US" altLang="zh-CN" sz="2500" b="1" dirty="0" smtClean="0">
              <a:solidFill>
                <a:srgbClr val="2A85C3"/>
              </a:solidFill>
              <a:latin typeface="Times New Roman" panose="02020603050405020304" pitchFamily="18" charset="0"/>
              <a:cs typeface="Times New Roman" panose="02020603050405020304" pitchFamily="18" charset="0"/>
            </a:endParaRPr>
          </a:p>
          <a:p>
            <a:pPr>
              <a:lnSpc>
                <a:spcPts val="3800"/>
              </a:lnSpc>
            </a:pPr>
            <a:endParaRPr lang="en-US" altLang="zh-CN" sz="2500" b="1" dirty="0">
              <a:solidFill>
                <a:srgbClr val="2A85C3"/>
              </a:solidFill>
              <a:latin typeface="Times New Roman" panose="02020603050405020304" pitchFamily="18" charset="0"/>
              <a:cs typeface="Times New Roman" panose="02020603050405020304" pitchFamily="18" charset="0"/>
            </a:endParaRPr>
          </a:p>
          <a:p>
            <a:pPr>
              <a:lnSpc>
                <a:spcPts val="3800"/>
              </a:lnSpc>
            </a:pPr>
            <a:endParaRPr lang="en-US" altLang="zh-CN" sz="2500" b="1" dirty="0" smtClean="0">
              <a:solidFill>
                <a:srgbClr val="2A85C3"/>
              </a:solidFill>
              <a:latin typeface="Times New Roman" panose="02020603050405020304" pitchFamily="18" charset="0"/>
              <a:cs typeface="Times New Roman" panose="02020603050405020304" pitchFamily="18" charset="0"/>
            </a:endParaRPr>
          </a:p>
          <a:p>
            <a:pPr>
              <a:lnSpc>
                <a:spcPts val="3800"/>
              </a:lnSpc>
            </a:pPr>
            <a:endParaRPr lang="en-US" altLang="zh-CN" sz="2500" b="1" dirty="0">
              <a:solidFill>
                <a:srgbClr val="2A85C3"/>
              </a:solidFill>
              <a:latin typeface="Times New Roman" panose="02020603050405020304" pitchFamily="18" charset="0"/>
              <a:cs typeface="Times New Roman" panose="02020603050405020304" pitchFamily="18" charset="0"/>
            </a:endParaRPr>
          </a:p>
          <a:p>
            <a:pPr>
              <a:lnSpc>
                <a:spcPts val="3800"/>
              </a:lnSpc>
            </a:pPr>
            <a:endParaRPr lang="en-US" altLang="zh-CN" sz="2500" b="1" dirty="0" smtClean="0">
              <a:solidFill>
                <a:srgbClr val="2A85C3"/>
              </a:solidFill>
              <a:latin typeface="Times New Roman" panose="02020603050405020304" pitchFamily="18" charset="0"/>
              <a:cs typeface="Times New Roman" panose="02020603050405020304" pitchFamily="18" charset="0"/>
            </a:endParaRPr>
          </a:p>
        </p:txBody>
      </p:sp>
      <p:sp>
        <p:nvSpPr>
          <p:cNvPr id="2" name="圆角矩形 1"/>
          <p:cNvSpPr/>
          <p:nvPr/>
        </p:nvSpPr>
        <p:spPr>
          <a:xfrm>
            <a:off x="1084995" y="2329310"/>
            <a:ext cx="10022004" cy="3628727"/>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lnSpc>
                <a:spcPts val="3600"/>
              </a:lnSpc>
            </a:pPr>
            <a:endParaRPr lang="zh-CN" altLang="en-US" sz="2200">
              <a:ln>
                <a:solidFill>
                  <a:schemeClr val="tx1"/>
                </a:solidFill>
              </a:ln>
              <a:noFill/>
            </a:endParaRPr>
          </a:p>
        </p:txBody>
      </p:sp>
      <p:sp>
        <p:nvSpPr>
          <p:cNvPr id="11" name="文本框 10"/>
          <p:cNvSpPr txBox="1"/>
          <p:nvPr/>
        </p:nvSpPr>
        <p:spPr>
          <a:xfrm>
            <a:off x="1537158" y="2649851"/>
            <a:ext cx="9166139" cy="2862322"/>
          </a:xfrm>
          <a:prstGeom prst="rect">
            <a:avLst/>
          </a:prstGeom>
          <a:noFill/>
        </p:spPr>
        <p:txBody>
          <a:bodyPr wrap="square" rtlCol="0">
            <a:spAutoFit/>
          </a:bodyPr>
          <a:lstStyle/>
          <a:p>
            <a:pPr>
              <a:lnSpc>
                <a:spcPts val="3600"/>
              </a:lnSpc>
            </a:pPr>
            <a:r>
              <a:rPr lang="zh-CN" altLang="en-US" sz="2200" b="1" dirty="0" smtClean="0">
                <a:latin typeface="Times New Roman" panose="02020603050405020304" pitchFamily="18" charset="0"/>
                <a:cs typeface="Times New Roman" panose="02020603050405020304" pitchFamily="18" charset="0"/>
              </a:rPr>
              <a:t>小试牛刀</a:t>
            </a:r>
            <a:endParaRPr lang="en-US" altLang="zh-CN" sz="2200" b="1" dirty="0" smtClean="0">
              <a:latin typeface="Times New Roman" panose="02020603050405020304" pitchFamily="18" charset="0"/>
              <a:cs typeface="Times New Roman" panose="02020603050405020304" pitchFamily="18" charset="0"/>
            </a:endParaRPr>
          </a:p>
          <a:p>
            <a:pPr>
              <a:lnSpc>
                <a:spcPts val="3600"/>
              </a:lnSpc>
            </a:pPr>
            <a:r>
              <a:rPr lang="en-US" altLang="zh-CN" sz="2200" b="1" dirty="0">
                <a:latin typeface="Times New Roman" panose="02020603050405020304" pitchFamily="18" charset="0"/>
                <a:cs typeface="Times New Roman" panose="02020603050405020304" pitchFamily="18" charset="0"/>
              </a:rPr>
              <a:t>1</a:t>
            </a:r>
            <a:r>
              <a:rPr lang="en-US" altLang="zh-CN" sz="2200" b="1" dirty="0" smtClean="0">
                <a:latin typeface="Times New Roman" panose="02020603050405020304" pitchFamily="18" charset="0"/>
                <a:cs typeface="Times New Roman" panose="02020603050405020304" pitchFamily="18" charset="0"/>
              </a:rPr>
              <a:t>. I </a:t>
            </a:r>
            <a:r>
              <a:rPr lang="en-US" altLang="zh-CN" sz="2200" b="1" dirty="0">
                <a:latin typeface="Times New Roman" panose="02020603050405020304" pitchFamily="18" charset="0"/>
                <a:cs typeface="Times New Roman" panose="02020603050405020304" pitchFamily="18" charset="0"/>
              </a:rPr>
              <a:t>need </a:t>
            </a:r>
            <a:r>
              <a:rPr lang="en-US" altLang="zh-CN" sz="2200" b="1" dirty="0" smtClean="0">
                <a:latin typeface="Times New Roman" panose="02020603050405020304" pitchFamily="18" charset="0"/>
                <a:cs typeface="Times New Roman" panose="02020603050405020304" pitchFamily="18" charset="0"/>
              </a:rPr>
              <a:t>______ cloth, because </a:t>
            </a:r>
            <a:r>
              <a:rPr lang="en-US" altLang="zh-CN" sz="2200" b="1" dirty="0">
                <a:latin typeface="Times New Roman" panose="02020603050405020304" pitchFamily="18" charset="0"/>
                <a:cs typeface="Times New Roman" panose="02020603050405020304" pitchFamily="18" charset="0"/>
              </a:rPr>
              <a:t>I’m going to make </a:t>
            </a:r>
            <a:r>
              <a:rPr lang="en-US" altLang="zh-CN" sz="2200" b="1" dirty="0" smtClean="0">
                <a:latin typeface="Times New Roman" panose="02020603050405020304" pitchFamily="18" charset="0"/>
                <a:cs typeface="Times New Roman" panose="02020603050405020304" pitchFamily="18" charset="0"/>
              </a:rPr>
              <a:t>______ </a:t>
            </a:r>
            <a:r>
              <a:rPr lang="en-US" altLang="zh-CN" sz="2200" b="1" dirty="0">
                <a:latin typeface="Times New Roman" panose="02020603050405020304" pitchFamily="18" charset="0"/>
                <a:cs typeface="Times New Roman" panose="02020603050405020304" pitchFamily="18" charset="0"/>
              </a:rPr>
              <a:t>clothes.</a:t>
            </a:r>
          </a:p>
          <a:p>
            <a:pPr>
              <a:lnSpc>
                <a:spcPts val="3600"/>
              </a:lnSpc>
            </a:pPr>
            <a:r>
              <a:rPr lang="en-US" altLang="zh-CN" sz="2200" b="1" dirty="0" smtClean="0">
                <a:latin typeface="Times New Roman" panose="02020603050405020304" pitchFamily="18" charset="0"/>
                <a:cs typeface="Times New Roman" panose="02020603050405020304" pitchFamily="18" charset="0"/>
              </a:rPr>
              <a:t>    A. a </a:t>
            </a:r>
            <a:r>
              <a:rPr lang="en-US" altLang="zh-CN" sz="2200" b="1" dirty="0">
                <a:latin typeface="Times New Roman" panose="02020603050405020304" pitchFamily="18" charset="0"/>
                <a:cs typeface="Times New Roman" panose="02020603050405020304" pitchFamily="18" charset="0"/>
              </a:rPr>
              <a:t>great deal </a:t>
            </a:r>
            <a:r>
              <a:rPr lang="en-US" altLang="zh-CN" sz="2200" b="1" dirty="0" smtClean="0">
                <a:latin typeface="Times New Roman" panose="02020603050405020304" pitchFamily="18" charset="0"/>
                <a:cs typeface="Times New Roman" panose="02020603050405020304" pitchFamily="18" charset="0"/>
              </a:rPr>
              <a:t>of;</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a number of</a:t>
            </a:r>
          </a:p>
          <a:p>
            <a:pPr>
              <a:lnSpc>
                <a:spcPts val="3600"/>
              </a:lnSpc>
            </a:pPr>
            <a:r>
              <a:rPr lang="en-US" altLang="zh-CN" sz="2200" b="1" dirty="0" smtClean="0">
                <a:latin typeface="Times New Roman" panose="02020603050405020304" pitchFamily="18" charset="0"/>
                <a:cs typeface="Times New Roman" panose="02020603050405020304" pitchFamily="18" charset="0"/>
              </a:rPr>
              <a:t>    B. a </a:t>
            </a:r>
            <a:r>
              <a:rPr lang="en-US" altLang="zh-CN" sz="2200" b="1" dirty="0">
                <a:latin typeface="Times New Roman" panose="02020603050405020304" pitchFamily="18" charset="0"/>
                <a:cs typeface="Times New Roman" panose="02020603050405020304" pitchFamily="18" charset="0"/>
              </a:rPr>
              <a:t>number </a:t>
            </a:r>
            <a:r>
              <a:rPr lang="en-US" altLang="zh-CN" sz="2200" b="1" dirty="0" smtClean="0">
                <a:latin typeface="Times New Roman" panose="02020603050405020304" pitchFamily="18" charset="0"/>
                <a:cs typeface="Times New Roman" panose="02020603050405020304" pitchFamily="18" charset="0"/>
              </a:rPr>
              <a:t>of;</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a great deal of</a:t>
            </a:r>
          </a:p>
          <a:p>
            <a:pPr>
              <a:lnSpc>
                <a:spcPts val="3600"/>
              </a:lnSpc>
            </a:pPr>
            <a:r>
              <a:rPr lang="en-US" altLang="zh-CN" sz="2200" b="1" dirty="0" smtClean="0">
                <a:latin typeface="Times New Roman" panose="02020603050405020304" pitchFamily="18" charset="0"/>
                <a:cs typeface="Times New Roman" panose="02020603050405020304" pitchFamily="18" charset="0"/>
              </a:rPr>
              <a:t>    C. a </a:t>
            </a:r>
            <a:r>
              <a:rPr lang="en-US" altLang="zh-CN" sz="2200" b="1" dirty="0">
                <a:latin typeface="Times New Roman" panose="02020603050405020304" pitchFamily="18" charset="0"/>
                <a:cs typeface="Times New Roman" panose="02020603050405020304" pitchFamily="18" charset="0"/>
              </a:rPr>
              <a:t>number </a:t>
            </a:r>
            <a:r>
              <a:rPr lang="en-US" altLang="zh-CN" sz="2200" b="1" dirty="0" smtClean="0">
                <a:latin typeface="Times New Roman" panose="02020603050405020304" pitchFamily="18" charset="0"/>
                <a:cs typeface="Times New Roman" panose="02020603050405020304" pitchFamily="18" charset="0"/>
              </a:rPr>
              <a:t>of;</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much of</a:t>
            </a:r>
          </a:p>
          <a:p>
            <a:pPr>
              <a:lnSpc>
                <a:spcPts val="3600"/>
              </a:lnSpc>
            </a:pPr>
            <a:r>
              <a:rPr lang="en-US" altLang="zh-CN" sz="2200" b="1" dirty="0" smtClean="0">
                <a:latin typeface="Times New Roman" panose="02020603050405020304" pitchFamily="18" charset="0"/>
                <a:cs typeface="Times New Roman" panose="02020603050405020304" pitchFamily="18" charset="0"/>
              </a:rPr>
              <a:t>    D. a </a:t>
            </a:r>
            <a:r>
              <a:rPr lang="en-US" altLang="zh-CN" sz="2200" b="1" dirty="0">
                <a:latin typeface="Times New Roman" panose="02020603050405020304" pitchFamily="18" charset="0"/>
                <a:cs typeface="Times New Roman" panose="02020603050405020304" pitchFamily="18" charset="0"/>
              </a:rPr>
              <a:t>great </a:t>
            </a:r>
            <a:r>
              <a:rPr lang="en-US" altLang="zh-CN" sz="2200" b="1" dirty="0" smtClean="0">
                <a:latin typeface="Times New Roman" panose="02020603050405020304" pitchFamily="18" charset="0"/>
                <a:cs typeface="Times New Roman" panose="02020603050405020304" pitchFamily="18" charset="0"/>
              </a:rPr>
              <a:t>many;</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a great deal </a:t>
            </a:r>
            <a:r>
              <a:rPr lang="en-US" altLang="zh-CN" sz="2200" b="1" dirty="0" smtClean="0">
                <a:latin typeface="Times New Roman" panose="02020603050405020304" pitchFamily="18" charset="0"/>
                <a:cs typeface="Times New Roman" panose="02020603050405020304" pitchFamily="18" charset="0"/>
              </a:rPr>
              <a:t>of</a:t>
            </a:r>
            <a:endParaRPr lang="en-US" altLang="zh-CN" sz="2200" b="1" dirty="0">
              <a:latin typeface="Times New Roman" panose="02020603050405020304" pitchFamily="18" charset="0"/>
              <a:cs typeface="Times New Roman" panose="02020603050405020304" pitchFamily="18" charset="0"/>
            </a:endParaRPr>
          </a:p>
        </p:txBody>
      </p:sp>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5" name="文本框 4"/>
          <p:cNvSpPr txBox="1"/>
          <p:nvPr/>
        </p:nvSpPr>
        <p:spPr>
          <a:xfrm>
            <a:off x="1235505" y="3176382"/>
            <a:ext cx="529389"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A</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751756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2" name="圆角矩形 1"/>
          <p:cNvSpPr/>
          <p:nvPr/>
        </p:nvSpPr>
        <p:spPr>
          <a:xfrm>
            <a:off x="1084995" y="1973175"/>
            <a:ext cx="10022004" cy="2281191"/>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lnSpc>
                <a:spcPts val="3600"/>
              </a:lnSpc>
            </a:pPr>
            <a:endParaRPr lang="zh-CN" altLang="en-US" sz="2200">
              <a:ln>
                <a:solidFill>
                  <a:schemeClr val="tx1"/>
                </a:solidFill>
              </a:ln>
              <a:noFill/>
            </a:endParaRPr>
          </a:p>
        </p:txBody>
      </p:sp>
      <p:sp>
        <p:nvSpPr>
          <p:cNvPr id="11" name="文本框 10"/>
          <p:cNvSpPr txBox="1"/>
          <p:nvPr/>
        </p:nvSpPr>
        <p:spPr>
          <a:xfrm>
            <a:off x="1537158" y="2351466"/>
            <a:ext cx="9166139" cy="1428083"/>
          </a:xfrm>
          <a:prstGeom prst="rect">
            <a:avLst/>
          </a:prstGeom>
          <a:noFill/>
        </p:spPr>
        <p:txBody>
          <a:bodyPr wrap="square" rtlCol="0">
            <a:spAutoFit/>
          </a:bodyPr>
          <a:lstStyle/>
          <a:p>
            <a:pPr>
              <a:lnSpc>
                <a:spcPts val="3600"/>
              </a:lnSpc>
            </a:pPr>
            <a:r>
              <a:rPr lang="en-US" altLang="zh-CN" sz="2200" b="1" dirty="0">
                <a:latin typeface="Times New Roman" panose="02020603050405020304" pitchFamily="18" charset="0"/>
                <a:cs typeface="Times New Roman" panose="02020603050405020304" pitchFamily="18" charset="0"/>
              </a:rPr>
              <a:t>2</a:t>
            </a:r>
            <a:r>
              <a:rPr lang="en-US" altLang="zh-CN" sz="2200" b="1" dirty="0" smtClean="0">
                <a:latin typeface="Times New Roman" panose="02020603050405020304" pitchFamily="18" charset="0"/>
                <a:cs typeface="Times New Roman" panose="02020603050405020304" pitchFamily="18" charset="0"/>
              </a:rPr>
              <a:t>. My </a:t>
            </a:r>
            <a:r>
              <a:rPr lang="en-US" altLang="zh-CN" sz="2200" b="1" dirty="0">
                <a:latin typeface="Times New Roman" panose="02020603050405020304" pitchFamily="18" charset="0"/>
                <a:cs typeface="Times New Roman" panose="02020603050405020304" pitchFamily="18" charset="0"/>
              </a:rPr>
              <a:t>job is very enjoyable</a:t>
            </a:r>
            <a:r>
              <a:rPr lang="en-US" altLang="zh-CN" sz="2200" b="1" dirty="0" smtClean="0">
                <a:latin typeface="Times New Roman" panose="02020603050405020304" pitchFamily="18" charset="0"/>
                <a:cs typeface="Times New Roman" panose="02020603050405020304" pitchFamily="18" charset="0"/>
              </a:rPr>
              <a:t>. That </a:t>
            </a:r>
            <a:r>
              <a:rPr lang="en-US" altLang="zh-CN" sz="2200" b="1" dirty="0">
                <a:latin typeface="Times New Roman" panose="02020603050405020304" pitchFamily="18" charset="0"/>
                <a:cs typeface="Times New Roman" panose="02020603050405020304" pitchFamily="18" charset="0"/>
              </a:rPr>
              <a:t>is why I spend </a:t>
            </a:r>
            <a:r>
              <a:rPr lang="en-US" altLang="zh-CN" sz="2200" b="1" dirty="0" smtClean="0">
                <a:latin typeface="Times New Roman" panose="02020603050405020304" pitchFamily="18" charset="0"/>
                <a:cs typeface="Times New Roman" panose="02020603050405020304" pitchFamily="18" charset="0"/>
              </a:rPr>
              <a:t>______ </a:t>
            </a:r>
            <a:r>
              <a:rPr lang="en-US" altLang="zh-CN" sz="2200" b="1" dirty="0">
                <a:latin typeface="Times New Roman" panose="02020603050405020304" pitchFamily="18" charset="0"/>
                <a:cs typeface="Times New Roman" panose="02020603050405020304" pitchFamily="18" charset="0"/>
              </a:rPr>
              <a:t>time and patience.</a:t>
            </a:r>
          </a:p>
          <a:p>
            <a:pPr>
              <a:lnSpc>
                <a:spcPts val="3600"/>
              </a:lnSpc>
            </a:pPr>
            <a:r>
              <a:rPr lang="en-US" altLang="zh-CN" sz="2200" b="1" dirty="0" smtClean="0">
                <a:latin typeface="Times New Roman" panose="02020603050405020304" pitchFamily="18" charset="0"/>
                <a:cs typeface="Times New Roman" panose="02020603050405020304" pitchFamily="18" charset="0"/>
              </a:rPr>
              <a:t>    A. a </a:t>
            </a:r>
            <a:r>
              <a:rPr lang="en-US" altLang="zh-CN" sz="2200" b="1" dirty="0">
                <a:latin typeface="Times New Roman" panose="02020603050405020304" pitchFamily="18" charset="0"/>
                <a:cs typeface="Times New Roman" panose="02020603050405020304" pitchFamily="18" charset="0"/>
              </a:rPr>
              <a:t>great deal </a:t>
            </a:r>
            <a:r>
              <a:rPr lang="en-US" altLang="zh-CN" sz="2200" b="1" dirty="0" smtClean="0">
                <a:latin typeface="Times New Roman" panose="02020603050405020304" pitchFamily="18" charset="0"/>
                <a:cs typeface="Times New Roman" panose="02020603050405020304" pitchFamily="18" charset="0"/>
              </a:rPr>
              <a:t>of                          B. many</a:t>
            </a:r>
            <a:endParaRPr lang="en-US" altLang="zh-CN" sz="2200" b="1" dirty="0">
              <a:latin typeface="Times New Roman" panose="02020603050405020304" pitchFamily="18" charset="0"/>
              <a:cs typeface="Times New Roman" panose="02020603050405020304" pitchFamily="18" charset="0"/>
            </a:endParaRPr>
          </a:p>
          <a:p>
            <a:pPr>
              <a:lnSpc>
                <a:spcPts val="3600"/>
              </a:lnSpc>
            </a:pPr>
            <a:r>
              <a:rPr lang="en-US" altLang="zh-CN" sz="2200" b="1" dirty="0" smtClean="0">
                <a:latin typeface="Times New Roman" panose="02020603050405020304" pitchFamily="18" charset="0"/>
                <a:cs typeface="Times New Roman" panose="02020603050405020304" pitchFamily="18" charset="0"/>
              </a:rPr>
              <a:t>    C. a </a:t>
            </a:r>
            <a:r>
              <a:rPr lang="en-US" altLang="zh-CN" sz="2200" b="1" dirty="0">
                <a:latin typeface="Times New Roman" panose="02020603050405020304" pitchFamily="18" charset="0"/>
                <a:cs typeface="Times New Roman" panose="02020603050405020304" pitchFamily="18" charset="0"/>
              </a:rPr>
              <a:t>number </a:t>
            </a:r>
            <a:r>
              <a:rPr lang="en-US" altLang="zh-CN" sz="2200" b="1" dirty="0" smtClean="0">
                <a:latin typeface="Times New Roman" panose="02020603050405020304" pitchFamily="18" charset="0"/>
                <a:cs typeface="Times New Roman" panose="02020603050405020304" pitchFamily="18" charset="0"/>
              </a:rPr>
              <a:t>of                             D. lot </a:t>
            </a:r>
            <a:r>
              <a:rPr lang="en-US" altLang="zh-CN" sz="2200" b="1" dirty="0">
                <a:latin typeface="Times New Roman" panose="02020603050405020304" pitchFamily="18" charset="0"/>
                <a:cs typeface="Times New Roman" panose="02020603050405020304" pitchFamily="18" charset="0"/>
              </a:rPr>
              <a:t>of</a:t>
            </a:r>
          </a:p>
        </p:txBody>
      </p:sp>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12" name="动作按钮: 后退或前一项 11">
            <a:hlinkClick r:id="rId4" action="ppaction://hlinksldjump" highlightClick="1"/>
          </p:cNvPr>
          <p:cNvSpPr/>
          <p:nvPr/>
        </p:nvSpPr>
        <p:spPr>
          <a:xfrm>
            <a:off x="11408652" y="5818817"/>
            <a:ext cx="403619" cy="416729"/>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235505" y="2425610"/>
            <a:ext cx="529389"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A</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18404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7" name="文本框 6"/>
          <p:cNvSpPr txBox="1"/>
          <p:nvPr/>
        </p:nvSpPr>
        <p:spPr>
          <a:xfrm>
            <a:off x="460520" y="1528811"/>
            <a:ext cx="10242778" cy="3965188"/>
          </a:xfrm>
          <a:prstGeom prst="rect">
            <a:avLst/>
          </a:prstGeom>
          <a:noFill/>
        </p:spPr>
        <p:txBody>
          <a:bodyPr wrap="square" rtlCol="0">
            <a:spAutoFit/>
          </a:bodyPr>
          <a:lstStyle/>
          <a:p>
            <a:pPr>
              <a:lnSpc>
                <a:spcPts val="3600"/>
              </a:lnSpc>
            </a:pPr>
            <a:r>
              <a:rPr lang="zh-CN" altLang="en-US" sz="2200" b="1" dirty="0">
                <a:solidFill>
                  <a:srgbClr val="2A85C3"/>
                </a:solidFill>
                <a:latin typeface="Times New Roman" panose="02020603050405020304" pitchFamily="18" charset="0"/>
                <a:cs typeface="Times New Roman" panose="02020603050405020304" pitchFamily="18" charset="0"/>
              </a:rPr>
              <a:t>知识点 </a:t>
            </a:r>
            <a:r>
              <a:rPr lang="en-US" altLang="zh-CN" sz="2200" b="1" dirty="0">
                <a:solidFill>
                  <a:srgbClr val="2A85C3"/>
                </a:solidFill>
                <a:latin typeface="Times New Roman" panose="02020603050405020304" pitchFamily="18" charset="0"/>
                <a:cs typeface="Times New Roman" panose="02020603050405020304" pitchFamily="18" charset="0"/>
              </a:rPr>
              <a:t>7    </a:t>
            </a:r>
            <a:r>
              <a:rPr lang="zh-CN" altLang="en-US" sz="2200" b="1" dirty="0">
                <a:solidFill>
                  <a:srgbClr val="2A85C3"/>
                </a:solidFill>
                <a:latin typeface="Times New Roman" panose="02020603050405020304" pitchFamily="18" charset="0"/>
                <a:cs typeface="Times New Roman" panose="02020603050405020304" pitchFamily="18" charset="0"/>
              </a:rPr>
              <a:t>辨析 </a:t>
            </a:r>
            <a:r>
              <a:rPr lang="en-US" altLang="zh-CN" sz="2200" b="1" dirty="0">
                <a:solidFill>
                  <a:srgbClr val="2A85C3"/>
                </a:solidFill>
                <a:latin typeface="Times New Roman" panose="02020603050405020304" pitchFamily="18" charset="0"/>
                <a:cs typeface="Times New Roman" panose="02020603050405020304" pitchFamily="18" charset="0"/>
              </a:rPr>
              <a:t>as a result </a:t>
            </a:r>
            <a:r>
              <a:rPr lang="zh-CN" altLang="en-US" sz="2200" b="1" dirty="0">
                <a:solidFill>
                  <a:srgbClr val="2A85C3"/>
                </a:solidFill>
                <a:latin typeface="Times New Roman" panose="02020603050405020304" pitchFamily="18" charset="0"/>
                <a:cs typeface="Times New Roman" panose="02020603050405020304" pitchFamily="18" charset="0"/>
              </a:rPr>
              <a:t>与 </a:t>
            </a:r>
            <a:r>
              <a:rPr lang="en-US" altLang="zh-CN" sz="2200" b="1" dirty="0">
                <a:solidFill>
                  <a:srgbClr val="2A85C3"/>
                </a:solidFill>
                <a:latin typeface="Times New Roman" panose="02020603050405020304" pitchFamily="18" charset="0"/>
                <a:cs typeface="Times New Roman" panose="02020603050405020304" pitchFamily="18" charset="0"/>
              </a:rPr>
              <a:t>as a result of</a:t>
            </a:r>
            <a:r>
              <a:rPr lang="zh-CN" altLang="en-US" sz="2200" b="1" dirty="0">
                <a:solidFill>
                  <a:srgbClr val="2A85C3"/>
                </a:solidFill>
                <a:latin typeface="Times New Roman" panose="02020603050405020304" pitchFamily="18" charset="0"/>
                <a:cs typeface="Times New Roman" panose="02020603050405020304" pitchFamily="18" charset="0"/>
              </a:rPr>
              <a:t>（</a:t>
            </a:r>
            <a:r>
              <a:rPr lang="en-US" altLang="zh-CN" sz="2200" b="1" dirty="0">
                <a:solidFill>
                  <a:srgbClr val="2A85C3"/>
                </a:solidFill>
                <a:latin typeface="Times New Roman" panose="02020603050405020304" pitchFamily="18" charset="0"/>
                <a:cs typeface="Times New Roman" panose="02020603050405020304" pitchFamily="18" charset="0"/>
              </a:rPr>
              <a:t>Unit 4</a:t>
            </a:r>
            <a:r>
              <a:rPr lang="zh-CN" altLang="en-US" sz="2200" b="1" dirty="0">
                <a:solidFill>
                  <a:srgbClr val="2A85C3"/>
                </a:solidFill>
                <a:latin typeface="Times New Roman" panose="02020603050405020304" pitchFamily="18" charset="0"/>
                <a:cs typeface="Times New Roman" panose="02020603050405020304" pitchFamily="18" charset="0"/>
              </a:rPr>
              <a:t>）</a:t>
            </a:r>
          </a:p>
          <a:p>
            <a:pPr>
              <a:lnSpc>
                <a:spcPts val="3800"/>
              </a:lnSpc>
            </a:pPr>
            <a:r>
              <a:rPr lang="en-US" altLang="zh-CN" sz="2500" b="1" dirty="0" smtClean="0">
                <a:latin typeface="Times New Roman" panose="02020603050405020304" pitchFamily="18" charset="0"/>
                <a:cs typeface="Times New Roman" panose="02020603050405020304" pitchFamily="18" charset="0"/>
              </a:rPr>
              <a:t>       </a:t>
            </a:r>
          </a:p>
          <a:p>
            <a:pPr>
              <a:lnSpc>
                <a:spcPts val="3800"/>
              </a:lnSpc>
            </a:pPr>
            <a:endParaRPr lang="en-US" altLang="zh-CN" sz="2500" b="1" dirty="0">
              <a:solidFill>
                <a:srgbClr val="2A85C3"/>
              </a:solidFill>
              <a:latin typeface="Times New Roman" panose="02020603050405020304" pitchFamily="18" charset="0"/>
              <a:cs typeface="Times New Roman" panose="02020603050405020304" pitchFamily="18" charset="0"/>
            </a:endParaRPr>
          </a:p>
          <a:p>
            <a:pPr>
              <a:lnSpc>
                <a:spcPts val="3800"/>
              </a:lnSpc>
            </a:pPr>
            <a:endParaRPr lang="en-US" altLang="zh-CN" sz="2500" b="1" dirty="0" smtClean="0">
              <a:solidFill>
                <a:srgbClr val="2A85C3"/>
              </a:solidFill>
              <a:latin typeface="Times New Roman" panose="02020603050405020304" pitchFamily="18" charset="0"/>
              <a:cs typeface="Times New Roman" panose="02020603050405020304" pitchFamily="18" charset="0"/>
            </a:endParaRPr>
          </a:p>
          <a:p>
            <a:pPr>
              <a:lnSpc>
                <a:spcPts val="3800"/>
              </a:lnSpc>
            </a:pPr>
            <a:endParaRPr lang="en-US" altLang="zh-CN" sz="2500" b="1" dirty="0">
              <a:solidFill>
                <a:srgbClr val="2A85C3"/>
              </a:solidFill>
              <a:latin typeface="Times New Roman" panose="02020603050405020304" pitchFamily="18" charset="0"/>
              <a:cs typeface="Times New Roman" panose="02020603050405020304" pitchFamily="18" charset="0"/>
            </a:endParaRPr>
          </a:p>
          <a:p>
            <a:pPr>
              <a:lnSpc>
                <a:spcPts val="3800"/>
              </a:lnSpc>
            </a:pPr>
            <a:endParaRPr lang="en-US" altLang="zh-CN" sz="2500" b="1" dirty="0" smtClean="0">
              <a:solidFill>
                <a:srgbClr val="2A85C3"/>
              </a:solidFill>
              <a:latin typeface="Times New Roman" panose="02020603050405020304" pitchFamily="18" charset="0"/>
              <a:cs typeface="Times New Roman" panose="02020603050405020304" pitchFamily="18" charset="0"/>
            </a:endParaRPr>
          </a:p>
          <a:p>
            <a:pPr>
              <a:lnSpc>
                <a:spcPts val="3800"/>
              </a:lnSpc>
            </a:pPr>
            <a:endParaRPr lang="en-US" altLang="zh-CN" sz="2500" b="1" dirty="0">
              <a:solidFill>
                <a:srgbClr val="2A85C3"/>
              </a:solidFill>
              <a:latin typeface="Times New Roman" panose="02020603050405020304" pitchFamily="18" charset="0"/>
              <a:cs typeface="Times New Roman" panose="02020603050405020304" pitchFamily="18" charset="0"/>
            </a:endParaRPr>
          </a:p>
          <a:p>
            <a:pPr>
              <a:lnSpc>
                <a:spcPts val="3800"/>
              </a:lnSpc>
            </a:pPr>
            <a:endParaRPr lang="en-US" altLang="zh-CN" sz="2500" b="1" dirty="0" smtClean="0">
              <a:solidFill>
                <a:srgbClr val="2A85C3"/>
              </a:solidFill>
              <a:latin typeface="Times New Roman" panose="02020603050405020304" pitchFamily="18" charset="0"/>
              <a:cs typeface="Times New Roman" panose="02020603050405020304" pitchFamily="18" charset="0"/>
            </a:endParaRPr>
          </a:p>
        </p:txBody>
      </p:sp>
      <p:sp>
        <p:nvSpPr>
          <p:cNvPr id="2" name="圆角矩形 1"/>
          <p:cNvSpPr/>
          <p:nvPr/>
        </p:nvSpPr>
        <p:spPr>
          <a:xfrm>
            <a:off x="1084995" y="2233060"/>
            <a:ext cx="10022004" cy="3894201"/>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lnSpc>
                <a:spcPts val="3600"/>
              </a:lnSpc>
            </a:pPr>
            <a:endParaRPr lang="zh-CN" altLang="en-US" sz="2200">
              <a:ln>
                <a:solidFill>
                  <a:schemeClr val="tx1"/>
                </a:solidFill>
              </a:ln>
              <a:noFill/>
            </a:endParaRPr>
          </a:p>
        </p:txBody>
      </p:sp>
      <p:sp>
        <p:nvSpPr>
          <p:cNvPr id="11" name="文本框 10"/>
          <p:cNvSpPr txBox="1"/>
          <p:nvPr/>
        </p:nvSpPr>
        <p:spPr>
          <a:xfrm>
            <a:off x="1633408" y="2476601"/>
            <a:ext cx="9166139" cy="3323987"/>
          </a:xfrm>
          <a:prstGeom prst="rect">
            <a:avLst/>
          </a:prstGeom>
          <a:noFill/>
        </p:spPr>
        <p:txBody>
          <a:bodyPr wrap="square" rtlCol="0">
            <a:spAutoFit/>
          </a:bodyPr>
          <a:lstStyle/>
          <a:p>
            <a:pPr>
              <a:lnSpc>
                <a:spcPts val="3600"/>
              </a:lnSpc>
            </a:pPr>
            <a:r>
              <a:rPr lang="zh-CN" altLang="en-US" sz="2200" b="1" dirty="0" smtClean="0">
                <a:latin typeface="Times New Roman" panose="02020603050405020304" pitchFamily="18" charset="0"/>
                <a:cs typeface="Times New Roman" panose="02020603050405020304" pitchFamily="18" charset="0"/>
              </a:rPr>
              <a:t>小试牛刀</a:t>
            </a:r>
            <a:endParaRPr lang="en-US" altLang="zh-CN" sz="2200" b="1" dirty="0" smtClean="0">
              <a:latin typeface="Times New Roman" panose="02020603050405020304" pitchFamily="18" charset="0"/>
              <a:cs typeface="Times New Roman" panose="02020603050405020304" pitchFamily="18" charset="0"/>
            </a:endParaRPr>
          </a:p>
          <a:p>
            <a:pPr>
              <a:lnSpc>
                <a:spcPts val="3600"/>
              </a:lnSpc>
            </a:pPr>
            <a:r>
              <a:rPr lang="en-US" altLang="zh-CN" sz="2200" b="1" dirty="0">
                <a:latin typeface="Times New Roman" panose="02020603050405020304" pitchFamily="18" charset="0"/>
                <a:cs typeface="Times New Roman" panose="02020603050405020304" pitchFamily="18" charset="0"/>
              </a:rPr>
              <a:t>1</a:t>
            </a:r>
            <a:r>
              <a:rPr lang="en-US" altLang="zh-CN" sz="2200" b="1" dirty="0" smtClean="0">
                <a:latin typeface="Times New Roman" panose="02020603050405020304" pitchFamily="18" charset="0"/>
                <a:cs typeface="Times New Roman" panose="02020603050405020304" pitchFamily="18" charset="0"/>
              </a:rPr>
              <a:t>. He </a:t>
            </a:r>
            <a:r>
              <a:rPr lang="en-US" altLang="zh-CN" sz="2200" b="1" dirty="0">
                <a:latin typeface="Times New Roman" panose="02020603050405020304" pitchFamily="18" charset="0"/>
                <a:cs typeface="Times New Roman" panose="02020603050405020304" pitchFamily="18" charset="0"/>
              </a:rPr>
              <a:t>was late for school </a:t>
            </a:r>
            <a:r>
              <a:rPr lang="en-US" altLang="zh-CN" sz="2200" b="1" dirty="0" smtClean="0">
                <a:latin typeface="Times New Roman" panose="02020603050405020304" pitchFamily="18" charset="0"/>
                <a:cs typeface="Times New Roman" panose="02020603050405020304" pitchFamily="18" charset="0"/>
              </a:rPr>
              <a:t>______ </a:t>
            </a:r>
            <a:r>
              <a:rPr lang="en-US" altLang="zh-CN" sz="2200" b="1" dirty="0">
                <a:latin typeface="Times New Roman" panose="02020603050405020304" pitchFamily="18" charset="0"/>
                <a:cs typeface="Times New Roman" panose="02020603050405020304" pitchFamily="18" charset="0"/>
              </a:rPr>
              <a:t>the snow.</a:t>
            </a:r>
          </a:p>
          <a:p>
            <a:pPr>
              <a:lnSpc>
                <a:spcPts val="3600"/>
              </a:lnSpc>
            </a:pPr>
            <a:r>
              <a:rPr lang="en-US" altLang="zh-CN" sz="2200" b="1" dirty="0" smtClean="0">
                <a:latin typeface="Times New Roman" panose="02020603050405020304" pitchFamily="18" charset="0"/>
                <a:cs typeface="Times New Roman" panose="02020603050405020304" pitchFamily="18" charset="0"/>
              </a:rPr>
              <a:t>    A. result from                     B. as </a:t>
            </a:r>
            <a:r>
              <a:rPr lang="en-US" altLang="zh-CN" sz="2200" b="1" dirty="0">
                <a:latin typeface="Times New Roman" panose="02020603050405020304" pitchFamily="18" charset="0"/>
                <a:cs typeface="Times New Roman" panose="02020603050405020304" pitchFamily="18" charset="0"/>
              </a:rPr>
              <a:t>a result</a:t>
            </a:r>
          </a:p>
          <a:p>
            <a:pPr>
              <a:lnSpc>
                <a:spcPts val="3600"/>
              </a:lnSpc>
            </a:pPr>
            <a:r>
              <a:rPr lang="en-US" altLang="zh-CN" sz="2200" b="1" dirty="0" smtClean="0">
                <a:latin typeface="Times New Roman" panose="02020603050405020304" pitchFamily="18" charset="0"/>
                <a:cs typeface="Times New Roman" panose="02020603050405020304" pitchFamily="18" charset="0"/>
              </a:rPr>
              <a:t>    C. as </a:t>
            </a:r>
            <a:r>
              <a:rPr lang="en-US" altLang="zh-CN" sz="2200" b="1" dirty="0">
                <a:latin typeface="Times New Roman" panose="02020603050405020304" pitchFamily="18" charset="0"/>
                <a:cs typeface="Times New Roman" panose="02020603050405020304" pitchFamily="18" charset="0"/>
              </a:rPr>
              <a:t>a result </a:t>
            </a:r>
            <a:r>
              <a:rPr lang="en-US" altLang="zh-CN" sz="2200" b="1" dirty="0" smtClean="0">
                <a:latin typeface="Times New Roman" panose="02020603050405020304" pitchFamily="18" charset="0"/>
                <a:cs typeface="Times New Roman" panose="02020603050405020304" pitchFamily="18" charset="0"/>
              </a:rPr>
              <a:t>of                  D. as </a:t>
            </a:r>
            <a:r>
              <a:rPr lang="en-US" altLang="zh-CN" sz="2200" b="1" dirty="0">
                <a:latin typeface="Times New Roman" panose="02020603050405020304" pitchFamily="18" charset="0"/>
                <a:cs typeface="Times New Roman" panose="02020603050405020304" pitchFamily="18" charset="0"/>
              </a:rPr>
              <a:t>a result for</a:t>
            </a:r>
          </a:p>
          <a:p>
            <a:pPr>
              <a:lnSpc>
                <a:spcPts val="3600"/>
              </a:lnSpc>
            </a:pPr>
            <a:r>
              <a:rPr lang="en-US" altLang="zh-CN" sz="2200" b="1" dirty="0">
                <a:latin typeface="Times New Roman" panose="02020603050405020304" pitchFamily="18" charset="0"/>
                <a:cs typeface="Times New Roman" panose="02020603050405020304" pitchFamily="18" charset="0"/>
              </a:rPr>
              <a:t>2</a:t>
            </a:r>
            <a:r>
              <a:rPr lang="en-US" altLang="zh-CN" sz="2200" b="1" dirty="0" smtClean="0">
                <a:latin typeface="Times New Roman" panose="02020603050405020304" pitchFamily="18" charset="0"/>
                <a:cs typeface="Times New Roman" panose="02020603050405020304" pitchFamily="18" charset="0"/>
              </a:rPr>
              <a:t>. He </a:t>
            </a:r>
            <a:r>
              <a:rPr lang="en-US" altLang="zh-CN" sz="2200" b="1" dirty="0">
                <a:latin typeface="Times New Roman" panose="02020603050405020304" pitchFamily="18" charset="0"/>
                <a:cs typeface="Times New Roman" panose="02020603050405020304" pitchFamily="18" charset="0"/>
              </a:rPr>
              <a:t>got up very late </a:t>
            </a:r>
            <a:r>
              <a:rPr lang="en-US" altLang="zh-CN" sz="2200" b="1" dirty="0" smtClean="0">
                <a:latin typeface="Times New Roman" panose="02020603050405020304" pitchFamily="18" charset="0"/>
                <a:cs typeface="Times New Roman" panose="02020603050405020304" pitchFamily="18" charset="0"/>
              </a:rPr>
              <a:t>today. ______, he </a:t>
            </a:r>
            <a:r>
              <a:rPr lang="en-US" altLang="zh-CN" sz="2200" b="1" dirty="0">
                <a:latin typeface="Times New Roman" panose="02020603050405020304" pitchFamily="18" charset="0"/>
                <a:cs typeface="Times New Roman" panose="02020603050405020304" pitchFamily="18" charset="0"/>
              </a:rPr>
              <a:t>missed the first bus.</a:t>
            </a:r>
          </a:p>
          <a:p>
            <a:pPr>
              <a:lnSpc>
                <a:spcPts val="3600"/>
              </a:lnSpc>
            </a:pPr>
            <a:r>
              <a:rPr lang="en-US" altLang="zh-CN" sz="2200" b="1" dirty="0" smtClean="0">
                <a:latin typeface="Times New Roman" panose="02020603050405020304" pitchFamily="18" charset="0"/>
                <a:cs typeface="Times New Roman" panose="02020603050405020304" pitchFamily="18" charset="0"/>
              </a:rPr>
              <a:t>    A. Result from                    B. As </a:t>
            </a:r>
            <a:r>
              <a:rPr lang="en-US" altLang="zh-CN" sz="2200" b="1" dirty="0">
                <a:latin typeface="Times New Roman" panose="02020603050405020304" pitchFamily="18" charset="0"/>
                <a:cs typeface="Times New Roman" panose="02020603050405020304" pitchFamily="18" charset="0"/>
              </a:rPr>
              <a:t>a result</a:t>
            </a:r>
          </a:p>
          <a:p>
            <a:pPr>
              <a:lnSpc>
                <a:spcPts val="3600"/>
              </a:lnSpc>
            </a:pPr>
            <a:r>
              <a:rPr lang="en-US" altLang="zh-CN" sz="2200" b="1" dirty="0" smtClean="0">
                <a:latin typeface="Times New Roman" panose="02020603050405020304" pitchFamily="18" charset="0"/>
                <a:cs typeface="Times New Roman" panose="02020603050405020304" pitchFamily="18" charset="0"/>
              </a:rPr>
              <a:t>    C. As </a:t>
            </a:r>
            <a:r>
              <a:rPr lang="en-US" altLang="zh-CN" sz="2200" b="1" dirty="0">
                <a:latin typeface="Times New Roman" panose="02020603050405020304" pitchFamily="18" charset="0"/>
                <a:cs typeface="Times New Roman" panose="02020603050405020304" pitchFamily="18" charset="0"/>
              </a:rPr>
              <a:t>a result </a:t>
            </a:r>
            <a:r>
              <a:rPr lang="en-US" altLang="zh-CN" sz="2200" b="1" dirty="0" smtClean="0">
                <a:latin typeface="Times New Roman" panose="02020603050405020304" pitchFamily="18" charset="0"/>
                <a:cs typeface="Times New Roman" panose="02020603050405020304" pitchFamily="18" charset="0"/>
              </a:rPr>
              <a:t>of                  D. As </a:t>
            </a:r>
            <a:r>
              <a:rPr lang="en-US" altLang="zh-CN" sz="2200" b="1" dirty="0">
                <a:latin typeface="Times New Roman" panose="02020603050405020304" pitchFamily="18" charset="0"/>
                <a:cs typeface="Times New Roman" panose="02020603050405020304" pitchFamily="18" charset="0"/>
              </a:rPr>
              <a:t>a result for</a:t>
            </a:r>
          </a:p>
        </p:txBody>
      </p:sp>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12" name="动作按钮: 后退或前一项 11">
            <a:hlinkClick r:id="rId4" action="ppaction://hlinksldjump" highlightClick="1"/>
          </p:cNvPr>
          <p:cNvSpPr/>
          <p:nvPr/>
        </p:nvSpPr>
        <p:spPr>
          <a:xfrm>
            <a:off x="11408652" y="5818817"/>
            <a:ext cx="403619" cy="416729"/>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306706" y="3003518"/>
            <a:ext cx="452388"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C</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3" name="文本框 12"/>
          <p:cNvSpPr txBox="1"/>
          <p:nvPr/>
        </p:nvSpPr>
        <p:spPr>
          <a:xfrm>
            <a:off x="1306706" y="4380199"/>
            <a:ext cx="452388"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B</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00123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3">
                                            <p:txEl>
                                              <p:pRg st="0" end="0"/>
                                            </p:txEl>
                                          </p:spTgt>
                                        </p:tgtEl>
                                        <p:attrNameLst>
                                          <p:attrName>style.visibility</p:attrName>
                                        </p:attrNameLst>
                                      </p:cBhvr>
                                      <p:to>
                                        <p:strVal val="visible"/>
                                      </p:to>
                                    </p:set>
                                    <p:animEffect transition="in" filter="fade">
                                      <p:cBhvr>
                                        <p:cTn id="14" dur="1000"/>
                                        <p:tgtEl>
                                          <p:spTgt spid="13">
                                            <p:txEl>
                                              <p:pRg st="0" end="0"/>
                                            </p:txEl>
                                          </p:spTgt>
                                        </p:tgtEl>
                                      </p:cBhvr>
                                    </p:animEffect>
                                    <p:anim calcmode="lin" valueType="num">
                                      <p:cBhvr>
                                        <p:cTn id="15" dur="1000" fill="hold"/>
                                        <p:tgtEl>
                                          <p:spTgt spid="1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1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7" name="文本框 6"/>
          <p:cNvSpPr txBox="1"/>
          <p:nvPr/>
        </p:nvSpPr>
        <p:spPr>
          <a:xfrm>
            <a:off x="460520" y="1528811"/>
            <a:ext cx="10242778" cy="3965188"/>
          </a:xfrm>
          <a:prstGeom prst="rect">
            <a:avLst/>
          </a:prstGeom>
          <a:noFill/>
        </p:spPr>
        <p:txBody>
          <a:bodyPr wrap="square" rtlCol="0">
            <a:spAutoFit/>
          </a:bodyPr>
          <a:lstStyle/>
          <a:p>
            <a:pPr>
              <a:lnSpc>
                <a:spcPts val="3400"/>
              </a:lnSpc>
            </a:pPr>
            <a:r>
              <a:rPr lang="zh-CN" altLang="en-US" sz="2200" b="1" dirty="0">
                <a:solidFill>
                  <a:srgbClr val="2A85C3"/>
                </a:solidFill>
                <a:latin typeface="Times New Roman" panose="02020603050405020304" pitchFamily="18" charset="0"/>
                <a:cs typeface="Times New Roman" panose="02020603050405020304" pitchFamily="18" charset="0"/>
              </a:rPr>
              <a:t>知识点 </a:t>
            </a:r>
            <a:r>
              <a:rPr lang="en-US" altLang="zh-CN" sz="2200" b="1" dirty="0">
                <a:solidFill>
                  <a:srgbClr val="2A85C3"/>
                </a:solidFill>
                <a:latin typeface="Times New Roman" panose="02020603050405020304" pitchFamily="18" charset="0"/>
                <a:cs typeface="Times New Roman" panose="02020603050405020304" pitchFamily="18" charset="0"/>
              </a:rPr>
              <a:t>8    </a:t>
            </a:r>
            <a:r>
              <a:rPr lang="zh-CN" altLang="en-US" sz="2200" b="1" dirty="0">
                <a:solidFill>
                  <a:srgbClr val="2A85C3"/>
                </a:solidFill>
                <a:latin typeface="Times New Roman" panose="02020603050405020304" pitchFamily="18" charset="0"/>
                <a:cs typeface="Times New Roman" panose="02020603050405020304" pitchFamily="18" charset="0"/>
              </a:rPr>
              <a:t>辨析 </a:t>
            </a:r>
            <a:r>
              <a:rPr lang="en-US" altLang="zh-CN" sz="2200" b="1" dirty="0">
                <a:solidFill>
                  <a:srgbClr val="2A85C3"/>
                </a:solidFill>
                <a:latin typeface="Times New Roman" panose="02020603050405020304" pitchFamily="18" charset="0"/>
                <a:cs typeface="Times New Roman" panose="02020603050405020304" pitchFamily="18" charset="0"/>
              </a:rPr>
              <a:t>die </a:t>
            </a:r>
            <a:r>
              <a:rPr lang="zh-CN" altLang="en-US" sz="2200" b="1" dirty="0">
                <a:solidFill>
                  <a:srgbClr val="2A85C3"/>
                </a:solidFill>
                <a:latin typeface="Times New Roman" panose="02020603050405020304" pitchFamily="18" charset="0"/>
                <a:cs typeface="Times New Roman" panose="02020603050405020304" pitchFamily="18" charset="0"/>
              </a:rPr>
              <a:t>相关的短语（</a:t>
            </a:r>
            <a:r>
              <a:rPr lang="en-US" altLang="zh-CN" sz="2200" b="1" dirty="0">
                <a:solidFill>
                  <a:srgbClr val="2A85C3"/>
                </a:solidFill>
                <a:latin typeface="Times New Roman" panose="02020603050405020304" pitchFamily="18" charset="0"/>
                <a:cs typeface="Times New Roman" panose="02020603050405020304" pitchFamily="18" charset="0"/>
              </a:rPr>
              <a:t>Unit 4</a:t>
            </a:r>
            <a:r>
              <a:rPr lang="zh-CN" altLang="en-US" sz="2200" b="1" dirty="0">
                <a:solidFill>
                  <a:srgbClr val="2A85C3"/>
                </a:solidFill>
                <a:latin typeface="Times New Roman" panose="02020603050405020304" pitchFamily="18" charset="0"/>
                <a:cs typeface="Times New Roman" panose="02020603050405020304" pitchFamily="18" charset="0"/>
              </a:rPr>
              <a:t>）</a:t>
            </a:r>
          </a:p>
          <a:p>
            <a:pPr>
              <a:lnSpc>
                <a:spcPts val="3800"/>
              </a:lnSpc>
            </a:pPr>
            <a:r>
              <a:rPr lang="en-US" altLang="zh-CN" sz="2500" b="1" dirty="0" smtClean="0">
                <a:latin typeface="Times New Roman" panose="02020603050405020304" pitchFamily="18" charset="0"/>
                <a:cs typeface="Times New Roman" panose="02020603050405020304" pitchFamily="18" charset="0"/>
              </a:rPr>
              <a:t>       </a:t>
            </a:r>
          </a:p>
          <a:p>
            <a:pPr>
              <a:lnSpc>
                <a:spcPts val="3800"/>
              </a:lnSpc>
            </a:pPr>
            <a:endParaRPr lang="en-US" altLang="zh-CN" sz="2500" b="1" dirty="0">
              <a:solidFill>
                <a:srgbClr val="2A85C3"/>
              </a:solidFill>
              <a:latin typeface="Times New Roman" panose="02020603050405020304" pitchFamily="18" charset="0"/>
              <a:cs typeface="Times New Roman" panose="02020603050405020304" pitchFamily="18" charset="0"/>
            </a:endParaRPr>
          </a:p>
          <a:p>
            <a:pPr>
              <a:lnSpc>
                <a:spcPts val="3800"/>
              </a:lnSpc>
            </a:pPr>
            <a:endParaRPr lang="en-US" altLang="zh-CN" sz="2500" b="1" dirty="0" smtClean="0">
              <a:solidFill>
                <a:srgbClr val="2A85C3"/>
              </a:solidFill>
              <a:latin typeface="Times New Roman" panose="02020603050405020304" pitchFamily="18" charset="0"/>
              <a:cs typeface="Times New Roman" panose="02020603050405020304" pitchFamily="18" charset="0"/>
            </a:endParaRPr>
          </a:p>
          <a:p>
            <a:pPr>
              <a:lnSpc>
                <a:spcPts val="3800"/>
              </a:lnSpc>
            </a:pPr>
            <a:endParaRPr lang="en-US" altLang="zh-CN" sz="2500" b="1" dirty="0">
              <a:solidFill>
                <a:srgbClr val="2A85C3"/>
              </a:solidFill>
              <a:latin typeface="Times New Roman" panose="02020603050405020304" pitchFamily="18" charset="0"/>
              <a:cs typeface="Times New Roman" panose="02020603050405020304" pitchFamily="18" charset="0"/>
            </a:endParaRPr>
          </a:p>
          <a:p>
            <a:pPr>
              <a:lnSpc>
                <a:spcPts val="3800"/>
              </a:lnSpc>
            </a:pPr>
            <a:endParaRPr lang="en-US" altLang="zh-CN" sz="2500" b="1" dirty="0" smtClean="0">
              <a:solidFill>
                <a:srgbClr val="2A85C3"/>
              </a:solidFill>
              <a:latin typeface="Times New Roman" panose="02020603050405020304" pitchFamily="18" charset="0"/>
              <a:cs typeface="Times New Roman" panose="02020603050405020304" pitchFamily="18" charset="0"/>
            </a:endParaRPr>
          </a:p>
          <a:p>
            <a:pPr>
              <a:lnSpc>
                <a:spcPts val="3800"/>
              </a:lnSpc>
            </a:pPr>
            <a:endParaRPr lang="en-US" altLang="zh-CN" sz="2500" b="1" dirty="0">
              <a:solidFill>
                <a:srgbClr val="2A85C3"/>
              </a:solidFill>
              <a:latin typeface="Times New Roman" panose="02020603050405020304" pitchFamily="18" charset="0"/>
              <a:cs typeface="Times New Roman" panose="02020603050405020304" pitchFamily="18" charset="0"/>
            </a:endParaRPr>
          </a:p>
          <a:p>
            <a:pPr>
              <a:lnSpc>
                <a:spcPts val="3800"/>
              </a:lnSpc>
            </a:pPr>
            <a:endParaRPr lang="en-US" altLang="zh-CN" sz="2500" b="1" dirty="0" smtClean="0">
              <a:solidFill>
                <a:srgbClr val="2A85C3"/>
              </a:solidFill>
              <a:latin typeface="Times New Roman" panose="02020603050405020304" pitchFamily="18" charset="0"/>
              <a:cs typeface="Times New Roman" panose="02020603050405020304" pitchFamily="18" charset="0"/>
            </a:endParaRPr>
          </a:p>
        </p:txBody>
      </p:sp>
      <p:sp>
        <p:nvSpPr>
          <p:cNvPr id="2" name="圆角矩形 1"/>
          <p:cNvSpPr/>
          <p:nvPr/>
        </p:nvSpPr>
        <p:spPr>
          <a:xfrm>
            <a:off x="1084995" y="2146435"/>
            <a:ext cx="10022004" cy="3894201"/>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lnSpc>
                <a:spcPts val="3600"/>
              </a:lnSpc>
            </a:pPr>
            <a:endParaRPr lang="zh-CN" altLang="en-US" sz="2200">
              <a:ln>
                <a:solidFill>
                  <a:schemeClr val="tx1"/>
                </a:solidFill>
              </a:ln>
              <a:noFill/>
            </a:endParaRPr>
          </a:p>
        </p:txBody>
      </p:sp>
      <p:sp>
        <p:nvSpPr>
          <p:cNvPr id="11" name="文本框 10"/>
          <p:cNvSpPr txBox="1"/>
          <p:nvPr/>
        </p:nvSpPr>
        <p:spPr>
          <a:xfrm>
            <a:off x="1671908" y="2187851"/>
            <a:ext cx="9166139" cy="3785652"/>
          </a:xfrm>
          <a:prstGeom prst="rect">
            <a:avLst/>
          </a:prstGeom>
          <a:noFill/>
        </p:spPr>
        <p:txBody>
          <a:bodyPr wrap="square" rtlCol="0">
            <a:spAutoFit/>
          </a:bodyPr>
          <a:lstStyle/>
          <a:p>
            <a:pPr>
              <a:lnSpc>
                <a:spcPts val="3600"/>
              </a:lnSpc>
            </a:pPr>
            <a:r>
              <a:rPr lang="zh-CN" altLang="en-US" sz="2200" b="1" dirty="0" smtClean="0">
                <a:latin typeface="Times New Roman" panose="02020603050405020304" pitchFamily="18" charset="0"/>
                <a:cs typeface="Times New Roman" panose="02020603050405020304" pitchFamily="18" charset="0"/>
              </a:rPr>
              <a:t>小试牛刀</a:t>
            </a:r>
            <a:endParaRPr lang="en-US" altLang="zh-CN" sz="2200" b="1" dirty="0" smtClean="0">
              <a:latin typeface="Times New Roman" panose="02020603050405020304" pitchFamily="18" charset="0"/>
              <a:cs typeface="Times New Roman" panose="02020603050405020304" pitchFamily="18" charset="0"/>
            </a:endParaRPr>
          </a:p>
          <a:p>
            <a:pPr>
              <a:lnSpc>
                <a:spcPts val="3600"/>
              </a:lnSpc>
            </a:pPr>
            <a:r>
              <a:rPr lang="en-US" altLang="zh-CN" sz="2200" b="1" dirty="0">
                <a:latin typeface="Times New Roman" panose="02020603050405020304" pitchFamily="18" charset="0"/>
                <a:cs typeface="Times New Roman" panose="02020603050405020304" pitchFamily="18" charset="0"/>
              </a:rPr>
              <a:t>1</a:t>
            </a:r>
            <a:r>
              <a:rPr lang="en-US" altLang="zh-CN" sz="2200" b="1" dirty="0" smtClean="0">
                <a:latin typeface="Times New Roman" panose="02020603050405020304" pitchFamily="18" charset="0"/>
                <a:cs typeface="Times New Roman" panose="02020603050405020304" pitchFamily="18" charset="0"/>
              </a:rPr>
              <a:t>. To </a:t>
            </a:r>
            <a:r>
              <a:rPr lang="en-US" altLang="zh-CN" sz="2200" b="1" dirty="0">
                <a:latin typeface="Times New Roman" panose="02020603050405020304" pitchFamily="18" charset="0"/>
                <a:cs typeface="Times New Roman" panose="02020603050405020304" pitchFamily="18" charset="0"/>
              </a:rPr>
              <a:t>my </a:t>
            </a:r>
            <a:r>
              <a:rPr lang="en-US" altLang="zh-CN" sz="2200" b="1" dirty="0" smtClean="0">
                <a:latin typeface="Times New Roman" panose="02020603050405020304" pitchFamily="18" charset="0"/>
                <a:cs typeface="Times New Roman" panose="02020603050405020304" pitchFamily="18" charset="0"/>
              </a:rPr>
              <a:t>surprise, the </a:t>
            </a:r>
            <a:r>
              <a:rPr lang="en-US" altLang="zh-CN" sz="2200" b="1" dirty="0">
                <a:latin typeface="Times New Roman" panose="02020603050405020304" pitchFamily="18" charset="0"/>
                <a:cs typeface="Times New Roman" panose="02020603050405020304" pitchFamily="18" charset="0"/>
              </a:rPr>
              <a:t>old man </a:t>
            </a:r>
            <a:r>
              <a:rPr lang="en-US" altLang="zh-CN" sz="2200" b="1" dirty="0" smtClean="0">
                <a:latin typeface="Times New Roman" panose="02020603050405020304" pitchFamily="18" charset="0"/>
                <a:cs typeface="Times New Roman" panose="02020603050405020304" pitchFamily="18" charset="0"/>
              </a:rPr>
              <a:t>______ </a:t>
            </a:r>
            <a:r>
              <a:rPr lang="en-US" altLang="zh-CN" sz="2200" b="1" dirty="0">
                <a:latin typeface="Times New Roman" panose="02020603050405020304" pitchFamily="18" charset="0"/>
                <a:cs typeface="Times New Roman" panose="02020603050405020304" pitchFamily="18" charset="0"/>
              </a:rPr>
              <a:t>hunger.</a:t>
            </a:r>
          </a:p>
          <a:p>
            <a:pPr>
              <a:lnSpc>
                <a:spcPts val="3600"/>
              </a:lnSpc>
            </a:pPr>
            <a:r>
              <a:rPr lang="en-US" altLang="zh-CN" sz="2200" b="1" dirty="0" smtClean="0">
                <a:latin typeface="Times New Roman" panose="02020603050405020304" pitchFamily="18" charset="0"/>
                <a:cs typeface="Times New Roman" panose="02020603050405020304" pitchFamily="18" charset="0"/>
              </a:rPr>
              <a:t>    A. died of          B. died out          C. died for          D. died </a:t>
            </a:r>
            <a:r>
              <a:rPr lang="en-US" altLang="zh-CN" sz="2200" b="1" dirty="0">
                <a:latin typeface="Times New Roman" panose="02020603050405020304" pitchFamily="18" charset="0"/>
                <a:cs typeface="Times New Roman" panose="02020603050405020304" pitchFamily="18" charset="0"/>
              </a:rPr>
              <a:t>off</a:t>
            </a:r>
          </a:p>
          <a:p>
            <a:pPr>
              <a:lnSpc>
                <a:spcPts val="3600"/>
              </a:lnSpc>
            </a:pPr>
            <a:r>
              <a:rPr lang="en-US" altLang="zh-CN" sz="2200" b="1" dirty="0">
                <a:latin typeface="Times New Roman" panose="02020603050405020304" pitchFamily="18" charset="0"/>
                <a:cs typeface="Times New Roman" panose="02020603050405020304" pitchFamily="18" charset="0"/>
              </a:rPr>
              <a:t>2</a:t>
            </a:r>
            <a:r>
              <a:rPr lang="en-US" altLang="zh-CN" sz="2200" b="1" dirty="0" smtClean="0">
                <a:latin typeface="Times New Roman" panose="02020603050405020304" pitchFamily="18" charset="0"/>
                <a:cs typeface="Times New Roman" panose="02020603050405020304" pitchFamily="18" charset="0"/>
              </a:rPr>
              <a:t>. The </a:t>
            </a:r>
            <a:r>
              <a:rPr lang="en-US" altLang="zh-CN" sz="2200" b="1" dirty="0">
                <a:latin typeface="Times New Roman" panose="02020603050405020304" pitchFamily="18" charset="0"/>
                <a:cs typeface="Times New Roman" panose="02020603050405020304" pitchFamily="18" charset="0"/>
              </a:rPr>
              <a:t>old man </a:t>
            </a:r>
            <a:r>
              <a:rPr lang="en-US" altLang="zh-CN" sz="2200" b="1" dirty="0" smtClean="0">
                <a:latin typeface="Times New Roman" panose="02020603050405020304" pitchFamily="18" charset="0"/>
                <a:cs typeface="Times New Roman" panose="02020603050405020304" pitchFamily="18" charset="0"/>
              </a:rPr>
              <a:t>______ </a:t>
            </a:r>
            <a:r>
              <a:rPr lang="en-US" altLang="zh-CN" sz="2200" b="1" dirty="0">
                <a:latin typeface="Times New Roman" panose="02020603050405020304" pitchFamily="18" charset="0"/>
                <a:cs typeface="Times New Roman" panose="02020603050405020304" pitchFamily="18" charset="0"/>
              </a:rPr>
              <a:t>cancer</a:t>
            </a:r>
            <a:r>
              <a:rPr lang="en-US" altLang="zh-CN" sz="2200" b="1" dirty="0" smtClean="0">
                <a:latin typeface="Times New Roman" panose="02020603050405020304" pitchFamily="18" charset="0"/>
                <a:cs typeface="Times New Roman" panose="02020603050405020304" pitchFamily="18" charset="0"/>
              </a:rPr>
              <a:t>. His ______ </a:t>
            </a:r>
            <a:r>
              <a:rPr lang="en-US" altLang="zh-CN" sz="2200" b="1" dirty="0">
                <a:latin typeface="Times New Roman" panose="02020603050405020304" pitchFamily="18" charset="0"/>
                <a:cs typeface="Times New Roman" panose="02020603050405020304" pitchFamily="18" charset="0"/>
              </a:rPr>
              <a:t>made us very sad.</a:t>
            </a:r>
          </a:p>
          <a:p>
            <a:pPr>
              <a:lnSpc>
                <a:spcPts val="3600"/>
              </a:lnSpc>
            </a:pPr>
            <a:r>
              <a:rPr lang="en-US" altLang="zh-CN" sz="2200" b="1" dirty="0" smtClean="0">
                <a:latin typeface="Times New Roman" panose="02020603050405020304" pitchFamily="18" charset="0"/>
                <a:cs typeface="Times New Roman" panose="02020603050405020304" pitchFamily="18" charset="0"/>
              </a:rPr>
              <a:t>    A. died from;</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smtClean="0">
                <a:latin typeface="Times New Roman" panose="02020603050405020304" pitchFamily="18" charset="0"/>
                <a:cs typeface="Times New Roman" panose="02020603050405020304" pitchFamily="18" charset="0"/>
              </a:rPr>
              <a:t>dead                   B. died of;</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dying</a:t>
            </a:r>
          </a:p>
          <a:p>
            <a:pPr>
              <a:lnSpc>
                <a:spcPts val="3600"/>
              </a:lnSpc>
            </a:pPr>
            <a:r>
              <a:rPr lang="en-US" altLang="zh-CN" sz="2200" b="1" dirty="0" smtClean="0">
                <a:latin typeface="Times New Roman" panose="02020603050405020304" pitchFamily="18" charset="0"/>
                <a:cs typeface="Times New Roman" panose="02020603050405020304" pitchFamily="18" charset="0"/>
              </a:rPr>
              <a:t>    C. died from;</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smtClean="0">
                <a:latin typeface="Times New Roman" panose="02020603050405020304" pitchFamily="18" charset="0"/>
                <a:cs typeface="Times New Roman" panose="02020603050405020304" pitchFamily="18" charset="0"/>
              </a:rPr>
              <a:t>dying                 D. died of;</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death</a:t>
            </a:r>
          </a:p>
          <a:p>
            <a:pPr>
              <a:lnSpc>
                <a:spcPts val="3600"/>
              </a:lnSpc>
            </a:pPr>
            <a:r>
              <a:rPr lang="en-US" altLang="zh-CN" sz="2200" b="1" dirty="0">
                <a:latin typeface="Times New Roman" panose="02020603050405020304" pitchFamily="18" charset="0"/>
                <a:cs typeface="Times New Roman" panose="02020603050405020304" pitchFamily="18" charset="0"/>
              </a:rPr>
              <a:t>3</a:t>
            </a:r>
            <a:r>
              <a:rPr lang="en-US" altLang="zh-CN" sz="2200" b="1" dirty="0" smtClean="0">
                <a:latin typeface="Times New Roman" panose="02020603050405020304" pitchFamily="18" charset="0"/>
                <a:cs typeface="Times New Roman" panose="02020603050405020304" pitchFamily="18" charset="0"/>
              </a:rPr>
              <a:t>. He ______ </a:t>
            </a:r>
            <a:r>
              <a:rPr lang="en-US" altLang="zh-CN" sz="2200" b="1" dirty="0">
                <a:latin typeface="Times New Roman" panose="02020603050405020304" pitchFamily="18" charset="0"/>
                <a:cs typeface="Times New Roman" panose="02020603050405020304" pitchFamily="18" charset="0"/>
              </a:rPr>
              <a:t>a wound.</a:t>
            </a:r>
          </a:p>
          <a:p>
            <a:pPr>
              <a:lnSpc>
                <a:spcPts val="3600"/>
              </a:lnSpc>
            </a:pPr>
            <a:r>
              <a:rPr lang="en-US" altLang="zh-CN" sz="2200" b="1" dirty="0" smtClean="0">
                <a:latin typeface="Times New Roman" panose="02020603050405020304" pitchFamily="18" charset="0"/>
                <a:cs typeface="Times New Roman" panose="02020603050405020304" pitchFamily="18" charset="0"/>
              </a:rPr>
              <a:t>    A. died of          B. died out          C. died for          D. died </a:t>
            </a:r>
            <a:r>
              <a:rPr lang="en-US" altLang="zh-CN" sz="2200" b="1" dirty="0">
                <a:latin typeface="Times New Roman" panose="02020603050405020304" pitchFamily="18" charset="0"/>
                <a:cs typeface="Times New Roman" panose="02020603050405020304" pitchFamily="18" charset="0"/>
              </a:rPr>
              <a:t>from</a:t>
            </a:r>
          </a:p>
        </p:txBody>
      </p:sp>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5" name="文本框 4"/>
          <p:cNvSpPr txBox="1"/>
          <p:nvPr/>
        </p:nvSpPr>
        <p:spPr>
          <a:xfrm>
            <a:off x="1306706" y="2714764"/>
            <a:ext cx="452388"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A</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3" name="文本框 12"/>
          <p:cNvSpPr txBox="1"/>
          <p:nvPr/>
        </p:nvSpPr>
        <p:spPr>
          <a:xfrm>
            <a:off x="1306706" y="5008278"/>
            <a:ext cx="452388"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D</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5" name="文本框 14"/>
          <p:cNvSpPr txBox="1"/>
          <p:nvPr/>
        </p:nvSpPr>
        <p:spPr>
          <a:xfrm>
            <a:off x="1306706" y="3633558"/>
            <a:ext cx="452388"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D</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6" name="动作按钮: 后退或前一项 15">
            <a:hlinkClick r:id="rId4" action="ppaction://hlinksldjump" highlightClick="1"/>
          </p:cNvPr>
          <p:cNvSpPr/>
          <p:nvPr/>
        </p:nvSpPr>
        <p:spPr>
          <a:xfrm>
            <a:off x="11408652" y="5818817"/>
            <a:ext cx="403619" cy="416729"/>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851127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5">
                                            <p:txEl>
                                              <p:pRg st="0" end="0"/>
                                            </p:txEl>
                                          </p:spTgt>
                                        </p:tgtEl>
                                        <p:attrNameLst>
                                          <p:attrName>style.visibility</p:attrName>
                                        </p:attrNameLst>
                                      </p:cBhvr>
                                      <p:to>
                                        <p:strVal val="visible"/>
                                      </p:to>
                                    </p:set>
                                    <p:animEffect transition="in" filter="fade">
                                      <p:cBhvr>
                                        <p:cTn id="14" dur="1000"/>
                                        <p:tgtEl>
                                          <p:spTgt spid="15">
                                            <p:txEl>
                                              <p:pRg st="0" end="0"/>
                                            </p:txEl>
                                          </p:spTgt>
                                        </p:tgtEl>
                                      </p:cBhvr>
                                    </p:animEffect>
                                    <p:anim calcmode="lin" valueType="num">
                                      <p:cBhvr>
                                        <p:cTn id="15" dur="1000" fill="hold"/>
                                        <p:tgtEl>
                                          <p:spTgt spid="15">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1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3">
                                            <p:txEl>
                                              <p:pRg st="0" end="0"/>
                                            </p:txEl>
                                          </p:spTgt>
                                        </p:tgtEl>
                                        <p:attrNameLst>
                                          <p:attrName>style.visibility</p:attrName>
                                        </p:attrNameLst>
                                      </p:cBhvr>
                                      <p:to>
                                        <p:strVal val="visible"/>
                                      </p:to>
                                    </p:set>
                                    <p:animEffect transition="in" filter="fade">
                                      <p:cBhvr>
                                        <p:cTn id="21" dur="1000"/>
                                        <p:tgtEl>
                                          <p:spTgt spid="13">
                                            <p:txEl>
                                              <p:pRg st="0" end="0"/>
                                            </p:txEl>
                                          </p:spTgt>
                                        </p:tgtEl>
                                      </p:cBhvr>
                                    </p:animEffect>
                                    <p:anim calcmode="lin" valueType="num">
                                      <p:cBhvr>
                                        <p:cTn id="22" dur="1000" fill="hold"/>
                                        <p:tgtEl>
                                          <p:spTgt spid="13">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1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7" name="文本框 6"/>
          <p:cNvSpPr txBox="1"/>
          <p:nvPr/>
        </p:nvSpPr>
        <p:spPr>
          <a:xfrm>
            <a:off x="460520" y="1528811"/>
            <a:ext cx="10242778" cy="3965188"/>
          </a:xfrm>
          <a:prstGeom prst="rect">
            <a:avLst/>
          </a:prstGeom>
          <a:noFill/>
        </p:spPr>
        <p:txBody>
          <a:bodyPr wrap="square" rtlCol="0">
            <a:spAutoFit/>
          </a:bodyPr>
          <a:lstStyle/>
          <a:p>
            <a:pPr>
              <a:lnSpc>
                <a:spcPts val="3600"/>
              </a:lnSpc>
            </a:pPr>
            <a:r>
              <a:rPr lang="zh-CN" altLang="en-US" sz="2200" b="1" dirty="0">
                <a:solidFill>
                  <a:srgbClr val="2A85C3"/>
                </a:solidFill>
                <a:latin typeface="Times New Roman" panose="02020603050405020304" pitchFamily="18" charset="0"/>
                <a:cs typeface="Times New Roman" panose="02020603050405020304" pitchFamily="18" charset="0"/>
              </a:rPr>
              <a:t>知识点 </a:t>
            </a:r>
            <a:r>
              <a:rPr lang="en-US" altLang="zh-CN" sz="2200" b="1" dirty="0">
                <a:solidFill>
                  <a:srgbClr val="2A85C3"/>
                </a:solidFill>
                <a:latin typeface="Times New Roman" panose="02020603050405020304" pitchFamily="18" charset="0"/>
                <a:cs typeface="Times New Roman" panose="02020603050405020304" pitchFamily="18" charset="0"/>
              </a:rPr>
              <a:t>9    </a:t>
            </a:r>
            <a:r>
              <a:rPr lang="zh-CN" altLang="en-US" sz="2200" b="1" dirty="0">
                <a:solidFill>
                  <a:srgbClr val="2A85C3"/>
                </a:solidFill>
                <a:latin typeface="Times New Roman" panose="02020603050405020304" pitchFamily="18" charset="0"/>
                <a:cs typeface="Times New Roman" panose="02020603050405020304" pitchFamily="18" charset="0"/>
              </a:rPr>
              <a:t>辨析“</a:t>
            </a:r>
            <a:r>
              <a:rPr lang="en-US" altLang="zh-CN" sz="2200" b="1" dirty="0">
                <a:solidFill>
                  <a:srgbClr val="2A85C3"/>
                </a:solidFill>
                <a:latin typeface="Times New Roman" panose="02020603050405020304" pitchFamily="18" charset="0"/>
                <a:cs typeface="Times New Roman" panose="02020603050405020304" pitchFamily="18" charset="0"/>
              </a:rPr>
              <a:t>in one’s +</a:t>
            </a:r>
            <a:r>
              <a:rPr lang="zh-CN" altLang="en-US" sz="2200" b="1" dirty="0">
                <a:solidFill>
                  <a:srgbClr val="2A85C3"/>
                </a:solidFill>
                <a:latin typeface="Times New Roman" panose="02020603050405020304" pitchFamily="18" charset="0"/>
                <a:cs typeface="Times New Roman" panose="02020603050405020304" pitchFamily="18" charset="0"/>
              </a:rPr>
              <a:t>基数词复数”和“</a:t>
            </a:r>
            <a:r>
              <a:rPr lang="en-US" altLang="zh-CN" sz="2200" b="1" dirty="0">
                <a:solidFill>
                  <a:srgbClr val="2A85C3"/>
                </a:solidFill>
                <a:latin typeface="Times New Roman" panose="02020603050405020304" pitchFamily="18" charset="0"/>
                <a:cs typeface="Times New Roman" panose="02020603050405020304" pitchFamily="18" charset="0"/>
              </a:rPr>
              <a:t>in the +</a:t>
            </a:r>
            <a:r>
              <a:rPr lang="zh-CN" altLang="en-US" sz="2200" b="1" dirty="0">
                <a:solidFill>
                  <a:srgbClr val="2A85C3"/>
                </a:solidFill>
                <a:latin typeface="Times New Roman" panose="02020603050405020304" pitchFamily="18" charset="0"/>
                <a:cs typeface="Times New Roman" panose="02020603050405020304" pitchFamily="18" charset="0"/>
              </a:rPr>
              <a:t>基数词复数”（</a:t>
            </a:r>
            <a:r>
              <a:rPr lang="en-US" altLang="zh-CN" sz="2200" b="1" dirty="0">
                <a:solidFill>
                  <a:srgbClr val="2A85C3"/>
                </a:solidFill>
                <a:latin typeface="Times New Roman" panose="02020603050405020304" pitchFamily="18" charset="0"/>
                <a:cs typeface="Times New Roman" panose="02020603050405020304" pitchFamily="18" charset="0"/>
              </a:rPr>
              <a:t>Unit 4</a:t>
            </a:r>
            <a:r>
              <a:rPr lang="zh-CN" altLang="en-US" sz="2200" b="1" dirty="0">
                <a:solidFill>
                  <a:srgbClr val="2A85C3"/>
                </a:solidFill>
                <a:latin typeface="Times New Roman" panose="02020603050405020304" pitchFamily="18" charset="0"/>
                <a:cs typeface="Times New Roman" panose="02020603050405020304" pitchFamily="18" charset="0"/>
              </a:rPr>
              <a:t>）</a:t>
            </a:r>
          </a:p>
          <a:p>
            <a:pPr>
              <a:lnSpc>
                <a:spcPts val="3800"/>
              </a:lnSpc>
            </a:pPr>
            <a:r>
              <a:rPr lang="en-US" altLang="zh-CN" sz="2500" b="1" dirty="0" smtClean="0">
                <a:latin typeface="Times New Roman" panose="02020603050405020304" pitchFamily="18" charset="0"/>
                <a:cs typeface="Times New Roman" panose="02020603050405020304" pitchFamily="18" charset="0"/>
              </a:rPr>
              <a:t>       </a:t>
            </a:r>
          </a:p>
          <a:p>
            <a:pPr>
              <a:lnSpc>
                <a:spcPts val="3800"/>
              </a:lnSpc>
            </a:pPr>
            <a:endParaRPr lang="en-US" altLang="zh-CN" sz="2500" b="1" dirty="0">
              <a:solidFill>
                <a:srgbClr val="2A85C3"/>
              </a:solidFill>
              <a:latin typeface="Times New Roman" panose="02020603050405020304" pitchFamily="18" charset="0"/>
              <a:cs typeface="Times New Roman" panose="02020603050405020304" pitchFamily="18" charset="0"/>
            </a:endParaRPr>
          </a:p>
          <a:p>
            <a:pPr>
              <a:lnSpc>
                <a:spcPts val="3800"/>
              </a:lnSpc>
            </a:pPr>
            <a:endParaRPr lang="en-US" altLang="zh-CN" sz="2500" b="1" dirty="0" smtClean="0">
              <a:solidFill>
                <a:srgbClr val="2A85C3"/>
              </a:solidFill>
              <a:latin typeface="Times New Roman" panose="02020603050405020304" pitchFamily="18" charset="0"/>
              <a:cs typeface="Times New Roman" panose="02020603050405020304" pitchFamily="18" charset="0"/>
            </a:endParaRPr>
          </a:p>
          <a:p>
            <a:pPr>
              <a:lnSpc>
                <a:spcPts val="3800"/>
              </a:lnSpc>
            </a:pPr>
            <a:endParaRPr lang="en-US" altLang="zh-CN" sz="2500" b="1" dirty="0">
              <a:solidFill>
                <a:srgbClr val="2A85C3"/>
              </a:solidFill>
              <a:latin typeface="Times New Roman" panose="02020603050405020304" pitchFamily="18" charset="0"/>
              <a:cs typeface="Times New Roman" panose="02020603050405020304" pitchFamily="18" charset="0"/>
            </a:endParaRPr>
          </a:p>
          <a:p>
            <a:pPr>
              <a:lnSpc>
                <a:spcPts val="3800"/>
              </a:lnSpc>
            </a:pPr>
            <a:endParaRPr lang="en-US" altLang="zh-CN" sz="2500" b="1" dirty="0" smtClean="0">
              <a:solidFill>
                <a:srgbClr val="2A85C3"/>
              </a:solidFill>
              <a:latin typeface="Times New Roman" panose="02020603050405020304" pitchFamily="18" charset="0"/>
              <a:cs typeface="Times New Roman" panose="02020603050405020304" pitchFamily="18" charset="0"/>
            </a:endParaRPr>
          </a:p>
          <a:p>
            <a:pPr>
              <a:lnSpc>
                <a:spcPts val="3800"/>
              </a:lnSpc>
            </a:pPr>
            <a:endParaRPr lang="en-US" altLang="zh-CN" sz="2500" b="1" dirty="0">
              <a:solidFill>
                <a:srgbClr val="2A85C3"/>
              </a:solidFill>
              <a:latin typeface="Times New Roman" panose="02020603050405020304" pitchFamily="18" charset="0"/>
              <a:cs typeface="Times New Roman" panose="02020603050405020304" pitchFamily="18" charset="0"/>
            </a:endParaRPr>
          </a:p>
          <a:p>
            <a:pPr>
              <a:lnSpc>
                <a:spcPts val="3800"/>
              </a:lnSpc>
            </a:pPr>
            <a:endParaRPr lang="en-US" altLang="zh-CN" sz="2500" b="1" dirty="0" smtClean="0">
              <a:solidFill>
                <a:srgbClr val="2A85C3"/>
              </a:solidFill>
              <a:latin typeface="Times New Roman" panose="02020603050405020304" pitchFamily="18" charset="0"/>
              <a:cs typeface="Times New Roman" panose="02020603050405020304" pitchFamily="18" charset="0"/>
            </a:endParaRPr>
          </a:p>
        </p:txBody>
      </p:sp>
      <p:sp>
        <p:nvSpPr>
          <p:cNvPr id="2" name="圆角矩形 1"/>
          <p:cNvSpPr/>
          <p:nvPr/>
        </p:nvSpPr>
        <p:spPr>
          <a:xfrm>
            <a:off x="1084995" y="2233061"/>
            <a:ext cx="10022004" cy="3459244"/>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lnSpc>
                <a:spcPts val="3600"/>
              </a:lnSpc>
            </a:pPr>
            <a:endParaRPr lang="zh-CN" altLang="en-US" sz="2200">
              <a:ln>
                <a:solidFill>
                  <a:schemeClr val="tx1"/>
                </a:solidFill>
              </a:ln>
              <a:noFill/>
            </a:endParaRPr>
          </a:p>
        </p:txBody>
      </p:sp>
      <p:sp>
        <p:nvSpPr>
          <p:cNvPr id="11" name="文本框 10"/>
          <p:cNvSpPr txBox="1"/>
          <p:nvPr/>
        </p:nvSpPr>
        <p:spPr>
          <a:xfrm>
            <a:off x="1633408" y="2476601"/>
            <a:ext cx="9166139" cy="2862322"/>
          </a:xfrm>
          <a:prstGeom prst="rect">
            <a:avLst/>
          </a:prstGeom>
          <a:noFill/>
        </p:spPr>
        <p:txBody>
          <a:bodyPr wrap="square" rtlCol="0">
            <a:spAutoFit/>
          </a:bodyPr>
          <a:lstStyle/>
          <a:p>
            <a:pPr>
              <a:lnSpc>
                <a:spcPts val="3600"/>
              </a:lnSpc>
            </a:pPr>
            <a:r>
              <a:rPr lang="zh-CN" altLang="en-US" sz="2200" b="1" dirty="0" smtClean="0">
                <a:latin typeface="Times New Roman" panose="02020603050405020304" pitchFamily="18" charset="0"/>
                <a:cs typeface="Times New Roman" panose="02020603050405020304" pitchFamily="18" charset="0"/>
              </a:rPr>
              <a:t>小试牛刀</a:t>
            </a:r>
            <a:endParaRPr lang="en-US" altLang="zh-CN" sz="2200" b="1" dirty="0" smtClean="0">
              <a:latin typeface="Times New Roman" panose="02020603050405020304" pitchFamily="18" charset="0"/>
              <a:cs typeface="Times New Roman" panose="02020603050405020304" pitchFamily="18" charset="0"/>
            </a:endParaRPr>
          </a:p>
          <a:p>
            <a:pPr>
              <a:lnSpc>
                <a:spcPts val="3600"/>
              </a:lnSpc>
            </a:pPr>
            <a:r>
              <a:rPr lang="en-US" altLang="zh-CN" sz="2200" b="1" dirty="0">
                <a:latin typeface="Times New Roman" panose="02020603050405020304" pitchFamily="18" charset="0"/>
                <a:cs typeface="Times New Roman" panose="02020603050405020304" pitchFamily="18" charset="0"/>
              </a:rPr>
              <a:t>1</a:t>
            </a:r>
            <a:r>
              <a:rPr lang="en-US" altLang="zh-CN" sz="2200" b="1" dirty="0" smtClean="0">
                <a:latin typeface="Times New Roman" panose="02020603050405020304" pitchFamily="18" charset="0"/>
                <a:cs typeface="Times New Roman" panose="02020603050405020304" pitchFamily="18" charset="0"/>
              </a:rPr>
              <a:t>. Grandma </a:t>
            </a:r>
            <a:r>
              <a:rPr lang="en-US" altLang="zh-CN" sz="2200" b="1" dirty="0">
                <a:latin typeface="Times New Roman" panose="02020603050405020304" pitchFamily="18" charset="0"/>
                <a:cs typeface="Times New Roman" panose="02020603050405020304" pitchFamily="18" charset="0"/>
              </a:rPr>
              <a:t>took up Russian in </a:t>
            </a:r>
            <a:r>
              <a:rPr lang="en-US" altLang="zh-CN" sz="2200" b="1" dirty="0" smtClean="0">
                <a:latin typeface="Times New Roman" panose="02020603050405020304" pitchFamily="18" charset="0"/>
                <a:cs typeface="Times New Roman" panose="02020603050405020304" pitchFamily="18" charset="0"/>
              </a:rPr>
              <a:t>______ </a:t>
            </a:r>
            <a:r>
              <a:rPr lang="en-US" altLang="zh-CN" sz="2200" b="1" dirty="0">
                <a:latin typeface="Times New Roman" panose="02020603050405020304" pitchFamily="18" charset="0"/>
                <a:cs typeface="Times New Roman" panose="02020603050405020304" pitchFamily="18" charset="0"/>
              </a:rPr>
              <a:t>fifties.</a:t>
            </a:r>
          </a:p>
          <a:p>
            <a:pPr>
              <a:lnSpc>
                <a:spcPts val="3600"/>
              </a:lnSpc>
            </a:pPr>
            <a:r>
              <a:rPr lang="en-US" altLang="zh-CN" sz="2200" b="1" dirty="0" smtClean="0">
                <a:latin typeface="Times New Roman" panose="02020603050405020304" pitchFamily="18" charset="0"/>
                <a:cs typeface="Times New Roman" panose="02020603050405020304" pitchFamily="18" charset="0"/>
              </a:rPr>
              <a:t>    A. her          B. his          C. the          D. she</a:t>
            </a:r>
            <a:endParaRPr lang="en-US" altLang="zh-CN" sz="2200" b="1" dirty="0">
              <a:latin typeface="Times New Roman" panose="02020603050405020304" pitchFamily="18" charset="0"/>
              <a:cs typeface="Times New Roman" panose="02020603050405020304" pitchFamily="18" charset="0"/>
            </a:endParaRPr>
          </a:p>
          <a:p>
            <a:pPr>
              <a:lnSpc>
                <a:spcPts val="3600"/>
              </a:lnSpc>
            </a:pPr>
            <a:r>
              <a:rPr lang="en-US" altLang="zh-CN" sz="2200" b="1" dirty="0" smtClean="0">
                <a:latin typeface="Times New Roman" panose="02020603050405020304" pitchFamily="18" charset="0"/>
                <a:cs typeface="Times New Roman" panose="02020603050405020304" pitchFamily="18" charset="0"/>
              </a:rPr>
              <a:t>2. She </a:t>
            </a:r>
            <a:r>
              <a:rPr lang="en-US" altLang="zh-CN" sz="2200" b="1" dirty="0">
                <a:latin typeface="Times New Roman" panose="02020603050405020304" pitchFamily="18" charset="0"/>
                <a:cs typeface="Times New Roman" panose="02020603050405020304" pitchFamily="18" charset="0"/>
              </a:rPr>
              <a:t>was born </a:t>
            </a:r>
            <a:r>
              <a:rPr lang="en-US" altLang="zh-CN" sz="2200" b="1" dirty="0" smtClean="0">
                <a:latin typeface="Times New Roman" panose="02020603050405020304" pitchFamily="18" charset="0"/>
                <a:cs typeface="Times New Roman" panose="02020603050405020304" pitchFamily="18" charset="0"/>
              </a:rPr>
              <a:t>______ </a:t>
            </a:r>
            <a:r>
              <a:rPr lang="en-US" altLang="zh-CN" sz="2200" b="1" dirty="0">
                <a:latin typeface="Times New Roman" panose="02020603050405020304" pitchFamily="18" charset="0"/>
                <a:cs typeface="Times New Roman" panose="02020603050405020304" pitchFamily="18" charset="0"/>
              </a:rPr>
              <a:t>and now is about in her </a:t>
            </a:r>
            <a:r>
              <a:rPr lang="en-US" altLang="zh-CN" sz="2200" b="1" dirty="0" smtClean="0">
                <a:latin typeface="Times New Roman" panose="02020603050405020304" pitchFamily="18" charset="0"/>
                <a:cs typeface="Times New Roman" panose="02020603050405020304" pitchFamily="18" charset="0"/>
              </a:rPr>
              <a:t>______.</a:t>
            </a:r>
            <a:endParaRPr lang="en-US" altLang="zh-CN" sz="2200" b="1" dirty="0">
              <a:latin typeface="Times New Roman" panose="02020603050405020304" pitchFamily="18" charset="0"/>
              <a:cs typeface="Times New Roman" panose="02020603050405020304" pitchFamily="18" charset="0"/>
            </a:endParaRPr>
          </a:p>
          <a:p>
            <a:pPr>
              <a:lnSpc>
                <a:spcPts val="3600"/>
              </a:lnSpc>
            </a:pPr>
            <a:r>
              <a:rPr lang="en-US" altLang="zh-CN" sz="2200" b="1" dirty="0" smtClean="0">
                <a:latin typeface="Times New Roman" panose="02020603050405020304" pitchFamily="18" charset="0"/>
                <a:cs typeface="Times New Roman" panose="02020603050405020304" pitchFamily="18" charset="0"/>
              </a:rPr>
              <a:t>    A. in </a:t>
            </a:r>
            <a:r>
              <a:rPr lang="en-US" altLang="zh-CN" sz="2200" b="1" dirty="0">
                <a:latin typeface="Times New Roman" panose="02020603050405020304" pitchFamily="18" charset="0"/>
                <a:cs typeface="Times New Roman" panose="02020603050405020304" pitchFamily="18" charset="0"/>
              </a:rPr>
              <a:t>the </a:t>
            </a:r>
            <a:r>
              <a:rPr lang="en-US" altLang="zh-CN" sz="2200" b="1" dirty="0" smtClean="0">
                <a:latin typeface="Times New Roman" panose="02020603050405020304" pitchFamily="18" charset="0"/>
                <a:cs typeface="Times New Roman" panose="02020603050405020304" pitchFamily="18" charset="0"/>
              </a:rPr>
              <a:t>1980s;</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smtClean="0">
                <a:latin typeface="Times New Roman" panose="02020603050405020304" pitchFamily="18" charset="0"/>
                <a:cs typeface="Times New Roman" panose="02020603050405020304" pitchFamily="18" charset="0"/>
              </a:rPr>
              <a:t>forties                    B. in </a:t>
            </a:r>
            <a:r>
              <a:rPr lang="en-US" altLang="zh-CN" sz="2200" b="1" dirty="0">
                <a:latin typeface="Times New Roman" panose="02020603050405020304" pitchFamily="18" charset="0"/>
                <a:cs typeface="Times New Roman" panose="02020603050405020304" pitchFamily="18" charset="0"/>
              </a:rPr>
              <a:t>her </a:t>
            </a:r>
            <a:r>
              <a:rPr lang="en-US" altLang="zh-CN" sz="2200" b="1" dirty="0" smtClean="0">
                <a:latin typeface="Times New Roman" panose="02020603050405020304" pitchFamily="18" charset="0"/>
                <a:cs typeface="Times New Roman" panose="02020603050405020304" pitchFamily="18" charset="0"/>
              </a:rPr>
              <a:t>1980s;</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forties</a:t>
            </a:r>
          </a:p>
          <a:p>
            <a:pPr>
              <a:lnSpc>
                <a:spcPts val="3600"/>
              </a:lnSpc>
            </a:pPr>
            <a:r>
              <a:rPr lang="en-US" altLang="zh-CN" sz="2200" b="1" dirty="0" smtClean="0">
                <a:latin typeface="Times New Roman" panose="02020603050405020304" pitchFamily="18" charset="0"/>
                <a:cs typeface="Times New Roman" panose="02020603050405020304" pitchFamily="18" charset="0"/>
              </a:rPr>
              <a:t>    C. in </a:t>
            </a:r>
            <a:r>
              <a:rPr lang="en-US" altLang="zh-CN" sz="2200" b="1" dirty="0">
                <a:latin typeface="Times New Roman" panose="02020603050405020304" pitchFamily="18" charset="0"/>
                <a:cs typeface="Times New Roman" panose="02020603050405020304" pitchFamily="18" charset="0"/>
              </a:rPr>
              <a:t>her </a:t>
            </a:r>
            <a:r>
              <a:rPr lang="en-US" altLang="zh-CN" sz="2200" b="1" dirty="0" smtClean="0">
                <a:latin typeface="Times New Roman" panose="02020603050405020304" pitchFamily="18" charset="0"/>
                <a:cs typeface="Times New Roman" panose="02020603050405020304" pitchFamily="18" charset="0"/>
              </a:rPr>
              <a:t>1980s;</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smtClean="0">
                <a:latin typeface="Times New Roman" panose="02020603050405020304" pitchFamily="18" charset="0"/>
                <a:cs typeface="Times New Roman" panose="02020603050405020304" pitchFamily="18" charset="0"/>
              </a:rPr>
              <a:t>forty                      D. in 1980;</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forty</a:t>
            </a:r>
          </a:p>
        </p:txBody>
      </p:sp>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5" name="文本框 4"/>
          <p:cNvSpPr txBox="1"/>
          <p:nvPr/>
        </p:nvSpPr>
        <p:spPr>
          <a:xfrm>
            <a:off x="1306706" y="3003518"/>
            <a:ext cx="452388"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A</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3" name="文本框 12"/>
          <p:cNvSpPr txBox="1"/>
          <p:nvPr/>
        </p:nvSpPr>
        <p:spPr>
          <a:xfrm>
            <a:off x="1306706" y="3927810"/>
            <a:ext cx="452388"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A</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264847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3">
                                            <p:txEl>
                                              <p:pRg st="0" end="0"/>
                                            </p:txEl>
                                          </p:spTgt>
                                        </p:tgtEl>
                                        <p:attrNameLst>
                                          <p:attrName>style.visibility</p:attrName>
                                        </p:attrNameLst>
                                      </p:cBhvr>
                                      <p:to>
                                        <p:strVal val="visible"/>
                                      </p:to>
                                    </p:set>
                                    <p:animEffect transition="in" filter="fade">
                                      <p:cBhvr>
                                        <p:cTn id="14" dur="1000"/>
                                        <p:tgtEl>
                                          <p:spTgt spid="13">
                                            <p:txEl>
                                              <p:pRg st="0" end="0"/>
                                            </p:txEl>
                                          </p:spTgt>
                                        </p:tgtEl>
                                      </p:cBhvr>
                                    </p:animEffect>
                                    <p:anim calcmode="lin" valueType="num">
                                      <p:cBhvr>
                                        <p:cTn id="15" dur="1000" fill="hold"/>
                                        <p:tgtEl>
                                          <p:spTgt spid="1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1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2" name="圆角矩形 1"/>
          <p:cNvSpPr/>
          <p:nvPr/>
        </p:nvSpPr>
        <p:spPr>
          <a:xfrm>
            <a:off x="1084995" y="1730195"/>
            <a:ext cx="10022004" cy="3751737"/>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lnSpc>
                <a:spcPts val="3600"/>
              </a:lnSpc>
            </a:pPr>
            <a:endParaRPr lang="zh-CN" altLang="en-US" sz="2200">
              <a:ln>
                <a:solidFill>
                  <a:schemeClr val="tx1"/>
                </a:solidFill>
              </a:ln>
              <a:noFill/>
            </a:endParaRPr>
          </a:p>
        </p:txBody>
      </p:sp>
      <p:sp>
        <p:nvSpPr>
          <p:cNvPr id="11" name="文本框 10"/>
          <p:cNvSpPr txBox="1"/>
          <p:nvPr/>
        </p:nvSpPr>
        <p:spPr>
          <a:xfrm>
            <a:off x="1633408" y="2139716"/>
            <a:ext cx="9166139" cy="2862322"/>
          </a:xfrm>
          <a:prstGeom prst="rect">
            <a:avLst/>
          </a:prstGeom>
          <a:noFill/>
        </p:spPr>
        <p:txBody>
          <a:bodyPr wrap="square" rtlCol="0">
            <a:spAutoFit/>
          </a:bodyPr>
          <a:lstStyle/>
          <a:p>
            <a:pPr>
              <a:lnSpc>
                <a:spcPts val="3600"/>
              </a:lnSpc>
            </a:pPr>
            <a:r>
              <a:rPr lang="en-US" altLang="zh-CN" sz="2200" b="1" dirty="0">
                <a:latin typeface="Times New Roman" panose="02020603050405020304" pitchFamily="18" charset="0"/>
                <a:cs typeface="Times New Roman" panose="02020603050405020304" pitchFamily="18" charset="0"/>
              </a:rPr>
              <a:t>3</a:t>
            </a:r>
            <a:r>
              <a:rPr lang="en-US" altLang="zh-CN" sz="2200" b="1" dirty="0" smtClean="0">
                <a:latin typeface="Times New Roman" panose="02020603050405020304" pitchFamily="18" charset="0"/>
                <a:cs typeface="Times New Roman" panose="02020603050405020304" pitchFamily="18" charset="0"/>
              </a:rPr>
              <a:t>. When </a:t>
            </a:r>
            <a:r>
              <a:rPr lang="en-US" altLang="zh-CN" sz="2200" b="1" dirty="0">
                <a:latin typeface="Times New Roman" panose="02020603050405020304" pitchFamily="18" charset="0"/>
                <a:cs typeface="Times New Roman" panose="02020603050405020304" pitchFamily="18" charset="0"/>
              </a:rPr>
              <a:t>he moved to Germany in </a:t>
            </a:r>
            <a:r>
              <a:rPr lang="en-US" altLang="zh-CN" sz="2200" b="1" dirty="0" smtClean="0">
                <a:latin typeface="Times New Roman" panose="02020603050405020304" pitchFamily="18" charset="0"/>
                <a:cs typeface="Times New Roman" panose="02020603050405020304" pitchFamily="18" charset="0"/>
              </a:rPr>
              <a:t>______, he </a:t>
            </a:r>
            <a:r>
              <a:rPr lang="en-US" altLang="zh-CN" sz="2200" b="1" dirty="0">
                <a:latin typeface="Times New Roman" panose="02020603050405020304" pitchFamily="18" charset="0"/>
                <a:cs typeface="Times New Roman" panose="02020603050405020304" pitchFamily="18" charset="0"/>
              </a:rPr>
              <a:t>was already in </a:t>
            </a:r>
            <a:r>
              <a:rPr lang="en-US" altLang="zh-CN" sz="2200" b="1" dirty="0" smtClean="0">
                <a:latin typeface="Times New Roman" panose="02020603050405020304" pitchFamily="18" charset="0"/>
                <a:cs typeface="Times New Roman" panose="02020603050405020304" pitchFamily="18" charset="0"/>
              </a:rPr>
              <a:t>______.</a:t>
            </a:r>
            <a:endParaRPr lang="en-US" altLang="zh-CN" sz="2200" b="1" dirty="0">
              <a:latin typeface="Times New Roman" panose="02020603050405020304" pitchFamily="18" charset="0"/>
              <a:cs typeface="Times New Roman" panose="02020603050405020304" pitchFamily="18" charset="0"/>
            </a:endParaRPr>
          </a:p>
          <a:p>
            <a:pPr>
              <a:lnSpc>
                <a:spcPts val="3600"/>
              </a:lnSpc>
            </a:pPr>
            <a:r>
              <a:rPr lang="en-US" altLang="zh-CN" sz="2200" b="1" dirty="0" smtClean="0">
                <a:latin typeface="Times New Roman" panose="02020603050405020304" pitchFamily="18" charset="0"/>
                <a:cs typeface="Times New Roman" panose="02020603050405020304" pitchFamily="18" charset="0"/>
              </a:rPr>
              <a:t>    A. the fifties;</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his </a:t>
            </a:r>
            <a:r>
              <a:rPr lang="en-US" altLang="zh-CN" sz="2200" b="1" dirty="0" smtClean="0">
                <a:latin typeface="Times New Roman" panose="02020603050405020304" pitchFamily="18" charset="0"/>
                <a:cs typeface="Times New Roman" panose="02020603050405020304" pitchFamily="18" charset="0"/>
              </a:rPr>
              <a:t>sixties              B. fifties;</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his sixties</a:t>
            </a:r>
          </a:p>
          <a:p>
            <a:pPr>
              <a:lnSpc>
                <a:spcPts val="3600"/>
              </a:lnSpc>
            </a:pPr>
            <a:r>
              <a:rPr lang="en-US" altLang="zh-CN" sz="2200" b="1" dirty="0" smtClean="0">
                <a:latin typeface="Times New Roman" panose="02020603050405020304" pitchFamily="18" charset="0"/>
                <a:cs typeface="Times New Roman" panose="02020603050405020304" pitchFamily="18" charset="0"/>
              </a:rPr>
              <a:t>    C. the fifty;</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his </a:t>
            </a:r>
            <a:r>
              <a:rPr lang="en-US" altLang="zh-CN" sz="2200" b="1" dirty="0" smtClean="0">
                <a:latin typeface="Times New Roman" panose="02020603050405020304" pitchFamily="18" charset="0"/>
                <a:cs typeface="Times New Roman" panose="02020603050405020304" pitchFamily="18" charset="0"/>
              </a:rPr>
              <a:t>sixty                   D. fifty;</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sixty</a:t>
            </a:r>
          </a:p>
          <a:p>
            <a:pPr>
              <a:lnSpc>
                <a:spcPts val="3600"/>
              </a:lnSpc>
            </a:pPr>
            <a:r>
              <a:rPr lang="en-US" altLang="zh-CN" sz="2200" b="1" dirty="0">
                <a:latin typeface="Times New Roman" panose="02020603050405020304" pitchFamily="18" charset="0"/>
                <a:cs typeface="Times New Roman" panose="02020603050405020304" pitchFamily="18" charset="0"/>
              </a:rPr>
              <a:t>4</a:t>
            </a:r>
            <a:r>
              <a:rPr lang="en-US" altLang="zh-CN" sz="2200" b="1" dirty="0" smtClean="0">
                <a:latin typeface="Times New Roman" panose="02020603050405020304" pitchFamily="18" charset="0"/>
                <a:cs typeface="Times New Roman" panose="02020603050405020304" pitchFamily="18" charset="0"/>
              </a:rPr>
              <a:t>. In </a:t>
            </a:r>
            <a:r>
              <a:rPr lang="en-US" altLang="zh-CN" sz="2200" b="1" dirty="0">
                <a:latin typeface="Times New Roman" panose="02020603050405020304" pitchFamily="18" charset="0"/>
                <a:cs typeface="Times New Roman" panose="02020603050405020304" pitchFamily="18" charset="0"/>
              </a:rPr>
              <a:t>the </a:t>
            </a:r>
            <a:r>
              <a:rPr lang="en-US" altLang="zh-CN" sz="2200" b="1" dirty="0" smtClean="0">
                <a:latin typeface="Times New Roman" panose="02020603050405020304" pitchFamily="18" charset="0"/>
                <a:cs typeface="Times New Roman" panose="02020603050405020304" pitchFamily="18" charset="0"/>
              </a:rPr>
              <a:t>______ </a:t>
            </a:r>
            <a:r>
              <a:rPr lang="en-US" altLang="zh-CN" sz="2200" b="1" dirty="0">
                <a:latin typeface="Times New Roman" panose="02020603050405020304" pitchFamily="18" charset="0"/>
                <a:cs typeface="Times New Roman" panose="02020603050405020304" pitchFamily="18" charset="0"/>
              </a:rPr>
              <a:t>of the </a:t>
            </a:r>
            <a:r>
              <a:rPr lang="en-US" altLang="zh-CN" sz="2200" b="1" dirty="0" smtClean="0">
                <a:latin typeface="Times New Roman" panose="02020603050405020304" pitchFamily="18" charset="0"/>
                <a:cs typeface="Times New Roman" panose="02020603050405020304" pitchFamily="18" charset="0"/>
              </a:rPr>
              <a:t>______ century, Marx </a:t>
            </a:r>
            <a:r>
              <a:rPr lang="en-US" altLang="zh-CN" sz="2200" b="1" dirty="0">
                <a:latin typeface="Times New Roman" panose="02020603050405020304" pitchFamily="18" charset="0"/>
                <a:cs typeface="Times New Roman" panose="02020603050405020304" pitchFamily="18" charset="0"/>
              </a:rPr>
              <a:t>was already in his fifties.</a:t>
            </a:r>
          </a:p>
          <a:p>
            <a:pPr>
              <a:lnSpc>
                <a:spcPts val="3600"/>
              </a:lnSpc>
            </a:pPr>
            <a:r>
              <a:rPr lang="en-US" altLang="zh-CN" sz="2200" b="1" dirty="0" smtClean="0">
                <a:latin typeface="Times New Roman" panose="02020603050405020304" pitchFamily="18" charset="0"/>
                <a:cs typeface="Times New Roman" panose="02020603050405020304" pitchFamily="18" charset="0"/>
              </a:rPr>
              <a:t>    A. seventy;</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smtClean="0">
                <a:latin typeface="Times New Roman" panose="02020603050405020304" pitchFamily="18" charset="0"/>
                <a:cs typeface="Times New Roman" panose="02020603050405020304" pitchFamily="18" charset="0"/>
              </a:rPr>
              <a:t>nineteen                    B. seventies;</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nineteen</a:t>
            </a:r>
          </a:p>
          <a:p>
            <a:pPr>
              <a:lnSpc>
                <a:spcPts val="3600"/>
              </a:lnSpc>
            </a:pPr>
            <a:r>
              <a:rPr lang="en-US" altLang="zh-CN" sz="2200" b="1" dirty="0" smtClean="0">
                <a:latin typeface="Times New Roman" panose="02020603050405020304" pitchFamily="18" charset="0"/>
                <a:cs typeface="Times New Roman" panose="02020603050405020304" pitchFamily="18" charset="0"/>
              </a:rPr>
              <a:t>    C. seventy;</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smtClean="0">
                <a:latin typeface="Times New Roman" panose="02020603050405020304" pitchFamily="18" charset="0"/>
                <a:cs typeface="Times New Roman" panose="02020603050405020304" pitchFamily="18" charset="0"/>
              </a:rPr>
              <a:t>nineteenth                D. seventies;</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nineteenth</a:t>
            </a:r>
          </a:p>
        </p:txBody>
      </p:sp>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5" name="文本框 4"/>
          <p:cNvSpPr txBox="1"/>
          <p:nvPr/>
        </p:nvSpPr>
        <p:spPr>
          <a:xfrm>
            <a:off x="1306706" y="2214245"/>
            <a:ext cx="452388"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A</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3" name="文本框 12"/>
          <p:cNvSpPr txBox="1"/>
          <p:nvPr/>
        </p:nvSpPr>
        <p:spPr>
          <a:xfrm>
            <a:off x="1306706" y="3590925"/>
            <a:ext cx="452388"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D</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2" name="动作按钮: 后退或前一项 11">
            <a:hlinkClick r:id="rId4" action="ppaction://hlinksldjump" highlightClick="1"/>
          </p:cNvPr>
          <p:cNvSpPr/>
          <p:nvPr/>
        </p:nvSpPr>
        <p:spPr>
          <a:xfrm>
            <a:off x="11408652" y="5818817"/>
            <a:ext cx="403619" cy="416729"/>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216918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3">
                                            <p:txEl>
                                              <p:pRg st="0" end="0"/>
                                            </p:txEl>
                                          </p:spTgt>
                                        </p:tgtEl>
                                        <p:attrNameLst>
                                          <p:attrName>style.visibility</p:attrName>
                                        </p:attrNameLst>
                                      </p:cBhvr>
                                      <p:to>
                                        <p:strVal val="visible"/>
                                      </p:to>
                                    </p:set>
                                    <p:animEffect transition="in" filter="fade">
                                      <p:cBhvr>
                                        <p:cTn id="14" dur="1000"/>
                                        <p:tgtEl>
                                          <p:spTgt spid="13">
                                            <p:txEl>
                                              <p:pRg st="0" end="0"/>
                                            </p:txEl>
                                          </p:spTgt>
                                        </p:tgtEl>
                                      </p:cBhvr>
                                    </p:animEffect>
                                    <p:anim calcmode="lin" valueType="num">
                                      <p:cBhvr>
                                        <p:cTn id="15" dur="1000" fill="hold"/>
                                        <p:tgtEl>
                                          <p:spTgt spid="1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1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7" name="文本框 6"/>
          <p:cNvSpPr txBox="1"/>
          <p:nvPr/>
        </p:nvSpPr>
        <p:spPr>
          <a:xfrm>
            <a:off x="460520" y="1528811"/>
            <a:ext cx="10242778" cy="3965188"/>
          </a:xfrm>
          <a:prstGeom prst="rect">
            <a:avLst/>
          </a:prstGeom>
          <a:noFill/>
        </p:spPr>
        <p:txBody>
          <a:bodyPr wrap="square" rtlCol="0">
            <a:spAutoFit/>
          </a:bodyPr>
          <a:lstStyle/>
          <a:p>
            <a:pPr>
              <a:lnSpc>
                <a:spcPts val="3600"/>
              </a:lnSpc>
            </a:pPr>
            <a:r>
              <a:rPr lang="zh-CN" altLang="en-US" sz="2200" b="1" dirty="0">
                <a:solidFill>
                  <a:srgbClr val="2A85C3"/>
                </a:solidFill>
                <a:latin typeface="Times New Roman" panose="02020603050405020304" pitchFamily="18" charset="0"/>
                <a:cs typeface="Times New Roman" panose="02020603050405020304" pitchFamily="18" charset="0"/>
              </a:rPr>
              <a:t>知识点 </a:t>
            </a:r>
            <a:r>
              <a:rPr lang="en-US" altLang="zh-CN" sz="2200" b="1" dirty="0">
                <a:solidFill>
                  <a:srgbClr val="2A85C3"/>
                </a:solidFill>
                <a:latin typeface="Times New Roman" panose="02020603050405020304" pitchFamily="18" charset="0"/>
                <a:cs typeface="Times New Roman" panose="02020603050405020304" pitchFamily="18" charset="0"/>
              </a:rPr>
              <a:t>10    </a:t>
            </a:r>
            <a:r>
              <a:rPr lang="zh-CN" altLang="en-US" sz="2200" b="1" dirty="0">
                <a:solidFill>
                  <a:srgbClr val="2A85C3"/>
                </a:solidFill>
                <a:latin typeface="Times New Roman" panose="02020603050405020304" pitchFamily="18" charset="0"/>
                <a:cs typeface="Times New Roman" panose="02020603050405020304" pitchFamily="18" charset="0"/>
              </a:rPr>
              <a:t>时间状语从句（</a:t>
            </a:r>
            <a:r>
              <a:rPr lang="en-US" altLang="zh-CN" sz="2200" b="1" dirty="0">
                <a:solidFill>
                  <a:srgbClr val="2A85C3"/>
                </a:solidFill>
                <a:latin typeface="Times New Roman" panose="02020603050405020304" pitchFamily="18" charset="0"/>
                <a:cs typeface="Times New Roman" panose="02020603050405020304" pitchFamily="18" charset="0"/>
              </a:rPr>
              <a:t>Unit 4</a:t>
            </a:r>
            <a:r>
              <a:rPr lang="zh-CN" altLang="en-US" sz="2200" b="1" dirty="0">
                <a:solidFill>
                  <a:srgbClr val="2A85C3"/>
                </a:solidFill>
                <a:latin typeface="Times New Roman" panose="02020603050405020304" pitchFamily="18" charset="0"/>
                <a:cs typeface="Times New Roman" panose="02020603050405020304" pitchFamily="18" charset="0"/>
              </a:rPr>
              <a:t>）</a:t>
            </a:r>
          </a:p>
          <a:p>
            <a:pPr>
              <a:lnSpc>
                <a:spcPts val="3800"/>
              </a:lnSpc>
            </a:pPr>
            <a:r>
              <a:rPr lang="en-US" altLang="zh-CN" sz="2500" b="1" dirty="0" smtClean="0">
                <a:latin typeface="Times New Roman" panose="02020603050405020304" pitchFamily="18" charset="0"/>
                <a:cs typeface="Times New Roman" panose="02020603050405020304" pitchFamily="18" charset="0"/>
              </a:rPr>
              <a:t>       </a:t>
            </a:r>
          </a:p>
          <a:p>
            <a:pPr>
              <a:lnSpc>
                <a:spcPts val="3800"/>
              </a:lnSpc>
            </a:pPr>
            <a:endParaRPr lang="en-US" altLang="zh-CN" sz="2500" b="1" dirty="0">
              <a:solidFill>
                <a:srgbClr val="2A85C3"/>
              </a:solidFill>
              <a:latin typeface="Times New Roman" panose="02020603050405020304" pitchFamily="18" charset="0"/>
              <a:cs typeface="Times New Roman" panose="02020603050405020304" pitchFamily="18" charset="0"/>
            </a:endParaRPr>
          </a:p>
          <a:p>
            <a:pPr>
              <a:lnSpc>
                <a:spcPts val="3800"/>
              </a:lnSpc>
            </a:pPr>
            <a:endParaRPr lang="en-US" altLang="zh-CN" sz="2500" b="1" dirty="0" smtClean="0">
              <a:solidFill>
                <a:srgbClr val="2A85C3"/>
              </a:solidFill>
              <a:latin typeface="Times New Roman" panose="02020603050405020304" pitchFamily="18" charset="0"/>
              <a:cs typeface="Times New Roman" panose="02020603050405020304" pitchFamily="18" charset="0"/>
            </a:endParaRPr>
          </a:p>
          <a:p>
            <a:pPr>
              <a:lnSpc>
                <a:spcPts val="3800"/>
              </a:lnSpc>
            </a:pPr>
            <a:endParaRPr lang="en-US" altLang="zh-CN" sz="2500" b="1" dirty="0">
              <a:solidFill>
                <a:srgbClr val="2A85C3"/>
              </a:solidFill>
              <a:latin typeface="Times New Roman" panose="02020603050405020304" pitchFamily="18" charset="0"/>
              <a:cs typeface="Times New Roman" panose="02020603050405020304" pitchFamily="18" charset="0"/>
            </a:endParaRPr>
          </a:p>
          <a:p>
            <a:pPr>
              <a:lnSpc>
                <a:spcPts val="3800"/>
              </a:lnSpc>
            </a:pPr>
            <a:endParaRPr lang="en-US" altLang="zh-CN" sz="2500" b="1" dirty="0" smtClean="0">
              <a:solidFill>
                <a:srgbClr val="2A85C3"/>
              </a:solidFill>
              <a:latin typeface="Times New Roman" panose="02020603050405020304" pitchFamily="18" charset="0"/>
              <a:cs typeface="Times New Roman" panose="02020603050405020304" pitchFamily="18" charset="0"/>
            </a:endParaRPr>
          </a:p>
          <a:p>
            <a:pPr>
              <a:lnSpc>
                <a:spcPts val="3800"/>
              </a:lnSpc>
            </a:pPr>
            <a:endParaRPr lang="en-US" altLang="zh-CN" sz="2500" b="1" dirty="0">
              <a:solidFill>
                <a:srgbClr val="2A85C3"/>
              </a:solidFill>
              <a:latin typeface="Times New Roman" panose="02020603050405020304" pitchFamily="18" charset="0"/>
              <a:cs typeface="Times New Roman" panose="02020603050405020304" pitchFamily="18" charset="0"/>
            </a:endParaRPr>
          </a:p>
          <a:p>
            <a:pPr>
              <a:lnSpc>
                <a:spcPts val="3800"/>
              </a:lnSpc>
            </a:pPr>
            <a:endParaRPr lang="en-US" altLang="zh-CN" sz="2500" b="1" dirty="0" smtClean="0">
              <a:solidFill>
                <a:srgbClr val="2A85C3"/>
              </a:solidFill>
              <a:latin typeface="Times New Roman" panose="02020603050405020304" pitchFamily="18" charset="0"/>
              <a:cs typeface="Times New Roman" panose="02020603050405020304" pitchFamily="18" charset="0"/>
            </a:endParaRPr>
          </a:p>
        </p:txBody>
      </p:sp>
      <p:sp>
        <p:nvSpPr>
          <p:cNvPr id="2" name="圆角矩形 1"/>
          <p:cNvSpPr/>
          <p:nvPr/>
        </p:nvSpPr>
        <p:spPr>
          <a:xfrm>
            <a:off x="1084995" y="2223436"/>
            <a:ext cx="10022004" cy="3792353"/>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lnSpc>
                <a:spcPts val="3600"/>
              </a:lnSpc>
            </a:pPr>
            <a:endParaRPr lang="zh-CN" altLang="en-US" sz="2200">
              <a:ln>
                <a:solidFill>
                  <a:schemeClr val="tx1"/>
                </a:solidFill>
              </a:ln>
              <a:noFill/>
            </a:endParaRPr>
          </a:p>
        </p:txBody>
      </p:sp>
      <p:sp>
        <p:nvSpPr>
          <p:cNvPr id="11" name="文本框 10"/>
          <p:cNvSpPr txBox="1"/>
          <p:nvPr/>
        </p:nvSpPr>
        <p:spPr>
          <a:xfrm>
            <a:off x="1662283" y="2438101"/>
            <a:ext cx="9166139" cy="3323987"/>
          </a:xfrm>
          <a:prstGeom prst="rect">
            <a:avLst/>
          </a:prstGeom>
          <a:noFill/>
        </p:spPr>
        <p:txBody>
          <a:bodyPr wrap="square" rtlCol="0">
            <a:spAutoFit/>
          </a:bodyPr>
          <a:lstStyle/>
          <a:p>
            <a:pPr>
              <a:lnSpc>
                <a:spcPts val="3600"/>
              </a:lnSpc>
            </a:pPr>
            <a:r>
              <a:rPr lang="zh-CN" altLang="en-US" sz="2200" b="1" dirty="0" smtClean="0">
                <a:latin typeface="Times New Roman" panose="02020603050405020304" pitchFamily="18" charset="0"/>
                <a:cs typeface="Times New Roman" panose="02020603050405020304" pitchFamily="18" charset="0"/>
              </a:rPr>
              <a:t>小试牛刀</a:t>
            </a:r>
            <a:endParaRPr lang="en-US" altLang="zh-CN" sz="2200" b="1" dirty="0" smtClean="0">
              <a:latin typeface="Times New Roman" panose="02020603050405020304" pitchFamily="18" charset="0"/>
              <a:cs typeface="Times New Roman" panose="02020603050405020304" pitchFamily="18" charset="0"/>
            </a:endParaRPr>
          </a:p>
          <a:p>
            <a:pPr>
              <a:lnSpc>
                <a:spcPts val="3600"/>
              </a:lnSpc>
            </a:pPr>
            <a:r>
              <a:rPr lang="en-US" altLang="zh-CN" sz="2200" b="1" dirty="0">
                <a:latin typeface="Times New Roman" panose="02020603050405020304" pitchFamily="18" charset="0"/>
                <a:cs typeface="Times New Roman" panose="02020603050405020304" pitchFamily="18" charset="0"/>
              </a:rPr>
              <a:t>1</a:t>
            </a:r>
            <a:r>
              <a:rPr lang="en-US" altLang="zh-CN"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Has Jim known the good </a:t>
            </a:r>
            <a:r>
              <a:rPr lang="en-US" altLang="zh-CN" sz="2200" b="1" dirty="0" smtClean="0">
                <a:latin typeface="Times New Roman" panose="02020603050405020304" pitchFamily="18" charset="0"/>
                <a:cs typeface="Times New Roman" panose="02020603050405020304" pitchFamily="18" charset="0"/>
              </a:rPr>
              <a:t>news?</a:t>
            </a:r>
            <a:endParaRPr lang="zh-CN" altLang="en-US" sz="2200" b="1" dirty="0">
              <a:latin typeface="Times New Roman" panose="02020603050405020304" pitchFamily="18" charset="0"/>
              <a:cs typeface="Times New Roman" panose="02020603050405020304" pitchFamily="18" charset="0"/>
            </a:endParaRPr>
          </a:p>
          <a:p>
            <a:pPr>
              <a:lnSpc>
                <a:spcPts val="3600"/>
              </a:lnSpc>
            </a:pPr>
            <a:r>
              <a:rPr lang="en-US" altLang="zh-CN"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Not yet</a:t>
            </a:r>
            <a:r>
              <a:rPr lang="en-US" altLang="zh-CN" sz="2200" b="1" dirty="0" smtClean="0">
                <a:latin typeface="Times New Roman" panose="02020603050405020304" pitchFamily="18" charset="0"/>
                <a:cs typeface="Times New Roman" panose="02020603050405020304" pitchFamily="18" charset="0"/>
              </a:rPr>
              <a:t>. I </a:t>
            </a:r>
            <a:r>
              <a:rPr lang="en-US" altLang="zh-CN" sz="2200" b="1" dirty="0">
                <a:latin typeface="Times New Roman" panose="02020603050405020304" pitchFamily="18" charset="0"/>
                <a:cs typeface="Times New Roman" panose="02020603050405020304" pitchFamily="18" charset="0"/>
              </a:rPr>
              <a:t>will tell him </a:t>
            </a:r>
            <a:r>
              <a:rPr lang="en-US" altLang="zh-CN" sz="2200" b="1" dirty="0" smtClean="0">
                <a:latin typeface="Times New Roman" panose="02020603050405020304" pitchFamily="18" charset="0"/>
                <a:cs typeface="Times New Roman" panose="02020603050405020304" pitchFamily="18" charset="0"/>
              </a:rPr>
              <a:t>______ </a:t>
            </a:r>
            <a:r>
              <a:rPr lang="en-US" altLang="zh-CN" sz="2200" b="1" dirty="0">
                <a:latin typeface="Times New Roman" panose="02020603050405020304" pitchFamily="18" charset="0"/>
                <a:cs typeface="Times New Roman" panose="02020603050405020304" pitchFamily="18" charset="0"/>
              </a:rPr>
              <a:t>he comes back.</a:t>
            </a:r>
          </a:p>
          <a:p>
            <a:pPr>
              <a:lnSpc>
                <a:spcPts val="3600"/>
              </a:lnSpc>
            </a:pPr>
            <a:r>
              <a:rPr lang="en-US" altLang="zh-CN" sz="2200" b="1" dirty="0" smtClean="0">
                <a:latin typeface="Times New Roman" panose="02020603050405020304" pitchFamily="18" charset="0"/>
                <a:cs typeface="Times New Roman" panose="02020603050405020304" pitchFamily="18" charset="0"/>
              </a:rPr>
              <a:t>    A. while          B. until          C. as </a:t>
            </a:r>
            <a:r>
              <a:rPr lang="en-US" altLang="zh-CN" sz="2200" b="1" dirty="0">
                <a:latin typeface="Times New Roman" panose="02020603050405020304" pitchFamily="18" charset="0"/>
                <a:cs typeface="Times New Roman" panose="02020603050405020304" pitchFamily="18" charset="0"/>
              </a:rPr>
              <a:t>soon </a:t>
            </a:r>
            <a:r>
              <a:rPr lang="en-US" altLang="zh-CN" sz="2200" b="1" dirty="0" smtClean="0">
                <a:latin typeface="Times New Roman" panose="02020603050405020304" pitchFamily="18" charset="0"/>
                <a:cs typeface="Times New Roman" panose="02020603050405020304" pitchFamily="18" charset="0"/>
              </a:rPr>
              <a:t>as          D. since</a:t>
            </a:r>
            <a:endParaRPr lang="en-US" altLang="zh-CN" sz="2200" b="1" dirty="0">
              <a:latin typeface="Times New Roman" panose="02020603050405020304" pitchFamily="18" charset="0"/>
              <a:cs typeface="Times New Roman" panose="02020603050405020304" pitchFamily="18" charset="0"/>
            </a:endParaRPr>
          </a:p>
          <a:p>
            <a:pPr>
              <a:lnSpc>
                <a:spcPts val="3600"/>
              </a:lnSpc>
            </a:pPr>
            <a:r>
              <a:rPr lang="en-US" altLang="zh-CN" sz="2200" b="1" dirty="0">
                <a:latin typeface="Times New Roman" panose="02020603050405020304" pitchFamily="18" charset="0"/>
                <a:cs typeface="Times New Roman" panose="02020603050405020304" pitchFamily="18" charset="0"/>
              </a:rPr>
              <a:t>2</a:t>
            </a:r>
            <a:r>
              <a:rPr lang="en-US" altLang="zh-CN" sz="2200" b="1" dirty="0" smtClean="0">
                <a:latin typeface="Times New Roman" panose="02020603050405020304" pitchFamily="18" charset="0"/>
                <a:cs typeface="Times New Roman" panose="02020603050405020304" pitchFamily="18" charset="0"/>
              </a:rPr>
              <a:t>. I </a:t>
            </a:r>
            <a:r>
              <a:rPr lang="en-US" altLang="zh-CN" sz="2200" b="1" dirty="0">
                <a:latin typeface="Times New Roman" panose="02020603050405020304" pitchFamily="18" charset="0"/>
                <a:cs typeface="Times New Roman" panose="02020603050405020304" pitchFamily="18" charset="0"/>
              </a:rPr>
              <a:t>tried to call you </a:t>
            </a:r>
            <a:r>
              <a:rPr lang="en-US" altLang="zh-CN" sz="2200" b="1" dirty="0" smtClean="0">
                <a:latin typeface="Times New Roman" panose="02020603050405020304" pitchFamily="18" charset="0"/>
                <a:cs typeface="Times New Roman" panose="02020603050405020304" pitchFamily="18" charset="0"/>
              </a:rPr>
              <a:t>______ </a:t>
            </a:r>
            <a:r>
              <a:rPr lang="en-US" altLang="zh-CN" sz="2200" b="1" dirty="0">
                <a:latin typeface="Times New Roman" panose="02020603050405020304" pitchFamily="18" charset="0"/>
                <a:cs typeface="Times New Roman" panose="02020603050405020304" pitchFamily="18" charset="0"/>
              </a:rPr>
              <a:t>everything was ready for the English </a:t>
            </a:r>
            <a:r>
              <a:rPr lang="en-US" altLang="zh-CN" sz="2200" b="1" dirty="0" smtClean="0">
                <a:latin typeface="Times New Roman" panose="02020603050405020304" pitchFamily="18" charset="0"/>
                <a:cs typeface="Times New Roman" panose="02020603050405020304" pitchFamily="18" charset="0"/>
              </a:rPr>
              <a:t>party, but</a:t>
            </a:r>
          </a:p>
          <a:p>
            <a:pPr>
              <a:lnSpc>
                <a:spcPts val="3600"/>
              </a:lnSpc>
            </a:pPr>
            <a:r>
              <a:rPr lang="en-US" altLang="zh-CN" sz="2200" b="1" dirty="0">
                <a:latin typeface="Times New Roman" panose="02020603050405020304" pitchFamily="18" charset="0"/>
                <a:cs typeface="Times New Roman" panose="02020603050405020304" pitchFamily="18" charset="0"/>
              </a:rPr>
              <a:t> </a:t>
            </a:r>
            <a:r>
              <a:rPr lang="en-US" altLang="zh-CN"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you were not in.</a:t>
            </a:r>
          </a:p>
          <a:p>
            <a:pPr>
              <a:lnSpc>
                <a:spcPts val="3600"/>
              </a:lnSpc>
            </a:pPr>
            <a:r>
              <a:rPr lang="en-US" altLang="zh-CN" sz="2200" b="1" dirty="0" smtClean="0">
                <a:latin typeface="Times New Roman" panose="02020603050405020304" pitchFamily="18" charset="0"/>
                <a:cs typeface="Times New Roman" panose="02020603050405020304" pitchFamily="18" charset="0"/>
              </a:rPr>
              <a:t>    A. since          B. while          C. until          D. as </a:t>
            </a:r>
            <a:r>
              <a:rPr lang="en-US" altLang="zh-CN" sz="2200" b="1" dirty="0">
                <a:latin typeface="Times New Roman" panose="02020603050405020304" pitchFamily="18" charset="0"/>
                <a:cs typeface="Times New Roman" panose="02020603050405020304" pitchFamily="18" charset="0"/>
              </a:rPr>
              <a:t>soon as</a:t>
            </a:r>
            <a:endParaRPr lang="en-US" altLang="zh-CN" sz="2200" b="1" dirty="0" smtClean="0">
              <a:latin typeface="Times New Roman" panose="02020603050405020304" pitchFamily="18" charset="0"/>
              <a:cs typeface="Times New Roman" panose="02020603050405020304" pitchFamily="18" charset="0"/>
            </a:endParaRPr>
          </a:p>
        </p:txBody>
      </p:sp>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5" name="文本框 4"/>
          <p:cNvSpPr txBox="1"/>
          <p:nvPr/>
        </p:nvSpPr>
        <p:spPr>
          <a:xfrm>
            <a:off x="1306706" y="2955389"/>
            <a:ext cx="452388"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C</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3" name="文本框 12"/>
          <p:cNvSpPr txBox="1"/>
          <p:nvPr/>
        </p:nvSpPr>
        <p:spPr>
          <a:xfrm>
            <a:off x="1306706" y="4351321"/>
            <a:ext cx="452388"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D</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016483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3">
                                            <p:txEl>
                                              <p:pRg st="0" end="0"/>
                                            </p:txEl>
                                          </p:spTgt>
                                        </p:tgtEl>
                                        <p:attrNameLst>
                                          <p:attrName>style.visibility</p:attrName>
                                        </p:attrNameLst>
                                      </p:cBhvr>
                                      <p:to>
                                        <p:strVal val="visible"/>
                                      </p:to>
                                    </p:set>
                                    <p:animEffect transition="in" filter="fade">
                                      <p:cBhvr>
                                        <p:cTn id="14" dur="1000"/>
                                        <p:tgtEl>
                                          <p:spTgt spid="13">
                                            <p:txEl>
                                              <p:pRg st="0" end="0"/>
                                            </p:txEl>
                                          </p:spTgt>
                                        </p:tgtEl>
                                      </p:cBhvr>
                                    </p:animEffect>
                                    <p:anim calcmode="lin" valueType="num">
                                      <p:cBhvr>
                                        <p:cTn id="15" dur="1000" fill="hold"/>
                                        <p:tgtEl>
                                          <p:spTgt spid="1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1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2" name="圆角矩形 1"/>
          <p:cNvSpPr/>
          <p:nvPr/>
        </p:nvSpPr>
        <p:spPr>
          <a:xfrm>
            <a:off x="1084995" y="1857677"/>
            <a:ext cx="10022004" cy="3570972"/>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lnSpc>
                <a:spcPts val="3600"/>
              </a:lnSpc>
            </a:pPr>
            <a:endParaRPr lang="zh-CN" altLang="en-US" sz="2200">
              <a:ln>
                <a:solidFill>
                  <a:schemeClr val="tx1"/>
                </a:solidFill>
              </a:ln>
              <a:noFill/>
            </a:endParaRPr>
          </a:p>
        </p:txBody>
      </p:sp>
      <p:sp>
        <p:nvSpPr>
          <p:cNvPr id="11" name="文本框 10"/>
          <p:cNvSpPr txBox="1"/>
          <p:nvPr/>
        </p:nvSpPr>
        <p:spPr>
          <a:xfrm>
            <a:off x="1720033" y="2361093"/>
            <a:ext cx="9166139" cy="2809615"/>
          </a:xfrm>
          <a:prstGeom prst="rect">
            <a:avLst/>
          </a:prstGeom>
          <a:noFill/>
        </p:spPr>
        <p:txBody>
          <a:bodyPr wrap="square" rtlCol="0">
            <a:spAutoFit/>
          </a:bodyPr>
          <a:lstStyle/>
          <a:p>
            <a:pPr>
              <a:lnSpc>
                <a:spcPts val="3600"/>
              </a:lnSpc>
            </a:pPr>
            <a:r>
              <a:rPr lang="en-US" altLang="zh-CN" sz="2200" b="1" dirty="0">
                <a:latin typeface="Times New Roman" panose="02020603050405020304" pitchFamily="18" charset="0"/>
                <a:cs typeface="Times New Roman" panose="02020603050405020304" pitchFamily="18" charset="0"/>
              </a:rPr>
              <a:t>3</a:t>
            </a:r>
            <a:r>
              <a:rPr lang="en-US" altLang="zh-CN" sz="2200" b="1" dirty="0" smtClean="0">
                <a:latin typeface="Times New Roman" panose="02020603050405020304" pitchFamily="18" charset="0"/>
                <a:cs typeface="Times New Roman" panose="02020603050405020304" pitchFamily="18" charset="0"/>
              </a:rPr>
              <a:t>. I ______ </a:t>
            </a:r>
            <a:r>
              <a:rPr lang="en-US" altLang="zh-CN" sz="2200" b="1" dirty="0">
                <a:latin typeface="Times New Roman" panose="02020603050405020304" pitchFamily="18" charset="0"/>
                <a:cs typeface="Times New Roman" panose="02020603050405020304" pitchFamily="18" charset="0"/>
              </a:rPr>
              <a:t>go to bed </a:t>
            </a:r>
            <a:r>
              <a:rPr lang="en-US" altLang="zh-CN" sz="2200" b="1" dirty="0" smtClean="0">
                <a:latin typeface="Times New Roman" panose="02020603050405020304" pitchFamily="18" charset="0"/>
                <a:cs typeface="Times New Roman" panose="02020603050405020304" pitchFamily="18" charset="0"/>
              </a:rPr>
              <a:t>______ </a:t>
            </a:r>
            <a:r>
              <a:rPr lang="en-US" altLang="zh-CN" sz="2200" b="1" dirty="0">
                <a:latin typeface="Times New Roman" panose="02020603050405020304" pitchFamily="18" charset="0"/>
                <a:cs typeface="Times New Roman" panose="02020603050405020304" pitchFamily="18" charset="0"/>
              </a:rPr>
              <a:t>my parents came back from work last night.</a:t>
            </a:r>
          </a:p>
          <a:p>
            <a:pPr>
              <a:lnSpc>
                <a:spcPts val="3600"/>
              </a:lnSpc>
            </a:pPr>
            <a:r>
              <a:rPr lang="en-US" altLang="zh-CN" sz="2200" b="1" dirty="0" smtClean="0">
                <a:latin typeface="Times New Roman" panose="02020603050405020304" pitchFamily="18" charset="0"/>
                <a:cs typeface="Times New Roman" panose="02020603050405020304" pitchFamily="18" charset="0"/>
              </a:rPr>
              <a:t>    A. not;</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smtClean="0">
                <a:latin typeface="Times New Roman" panose="02020603050405020304" pitchFamily="18" charset="0"/>
                <a:cs typeface="Times New Roman" panose="02020603050405020304" pitchFamily="18" charset="0"/>
              </a:rPr>
              <a:t>until                         B. weren’t;</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when</a:t>
            </a:r>
          </a:p>
          <a:p>
            <a:pPr>
              <a:lnSpc>
                <a:spcPts val="3600"/>
              </a:lnSpc>
            </a:pPr>
            <a:r>
              <a:rPr lang="en-US" altLang="zh-CN" sz="2200" b="1" dirty="0" smtClean="0">
                <a:latin typeface="Times New Roman" panose="02020603050405020304" pitchFamily="18" charset="0"/>
                <a:cs typeface="Times New Roman" panose="02020603050405020304" pitchFamily="18" charset="0"/>
              </a:rPr>
              <a:t>    C. will;</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as soon </a:t>
            </a:r>
            <a:r>
              <a:rPr lang="en-US" altLang="zh-CN" sz="2200" b="1" dirty="0" smtClean="0">
                <a:latin typeface="Times New Roman" panose="02020603050405020304" pitchFamily="18" charset="0"/>
                <a:cs typeface="Times New Roman" panose="02020603050405020304" pitchFamily="18" charset="0"/>
              </a:rPr>
              <a:t>as               D. didn’t;</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until</a:t>
            </a:r>
          </a:p>
          <a:p>
            <a:pPr>
              <a:lnSpc>
                <a:spcPts val="3600"/>
              </a:lnSpc>
            </a:pPr>
            <a:r>
              <a:rPr lang="en-US" altLang="zh-CN" sz="2200" b="1" dirty="0">
                <a:latin typeface="Times New Roman" panose="02020603050405020304" pitchFamily="18" charset="0"/>
                <a:cs typeface="Times New Roman" panose="02020603050405020304" pitchFamily="18" charset="0"/>
              </a:rPr>
              <a:t>4</a:t>
            </a:r>
            <a:r>
              <a:rPr lang="en-US" altLang="zh-CN" sz="2200" b="1" dirty="0" smtClean="0">
                <a:latin typeface="Times New Roman" panose="02020603050405020304" pitchFamily="18" charset="0"/>
                <a:cs typeface="Times New Roman" panose="02020603050405020304" pitchFamily="18" charset="0"/>
              </a:rPr>
              <a:t>. He ______ </a:t>
            </a:r>
            <a:r>
              <a:rPr lang="en-US" altLang="zh-CN" sz="2200" b="1" dirty="0">
                <a:latin typeface="Times New Roman" panose="02020603050405020304" pitchFamily="18" charset="0"/>
                <a:cs typeface="Times New Roman" panose="02020603050405020304" pitchFamily="18" charset="0"/>
              </a:rPr>
              <a:t>for a walk  the heavy rain stopped.</a:t>
            </a:r>
          </a:p>
          <a:p>
            <a:pPr>
              <a:lnSpc>
                <a:spcPts val="3600"/>
              </a:lnSpc>
            </a:pPr>
            <a:r>
              <a:rPr lang="en-US" altLang="zh-CN" sz="2200" b="1" dirty="0" smtClean="0">
                <a:latin typeface="Times New Roman" panose="02020603050405020304" pitchFamily="18" charset="0"/>
                <a:cs typeface="Times New Roman" panose="02020603050405020304" pitchFamily="18" charset="0"/>
              </a:rPr>
              <a:t>    A. didn’t go;</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smtClean="0">
                <a:latin typeface="Times New Roman" panose="02020603050405020304" pitchFamily="18" charset="0"/>
                <a:cs typeface="Times New Roman" panose="02020603050405020304" pitchFamily="18" charset="0"/>
              </a:rPr>
              <a:t>until               B. will go;</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as soon as</a:t>
            </a:r>
          </a:p>
          <a:p>
            <a:pPr>
              <a:lnSpc>
                <a:spcPts val="3600"/>
              </a:lnSpc>
            </a:pPr>
            <a:r>
              <a:rPr lang="en-US" altLang="zh-CN" sz="2200" b="1" dirty="0" smtClean="0">
                <a:latin typeface="Times New Roman" panose="02020603050405020304" pitchFamily="18" charset="0"/>
                <a:cs typeface="Times New Roman" panose="02020603050405020304" pitchFamily="18" charset="0"/>
              </a:rPr>
              <a:t>    C. will go;</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smtClean="0">
                <a:latin typeface="Times New Roman" panose="02020603050405020304" pitchFamily="18" charset="0"/>
                <a:cs typeface="Times New Roman" panose="02020603050405020304" pitchFamily="18" charset="0"/>
              </a:rPr>
              <a:t>while                  D. didn’t go;</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when</a:t>
            </a:r>
            <a:endParaRPr lang="en-US" altLang="zh-CN" sz="2200" b="1" dirty="0" smtClean="0">
              <a:latin typeface="Times New Roman" panose="02020603050405020304" pitchFamily="18" charset="0"/>
              <a:cs typeface="Times New Roman" panose="02020603050405020304" pitchFamily="18" charset="0"/>
            </a:endParaRPr>
          </a:p>
        </p:txBody>
      </p:sp>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5" name="文本框 4"/>
          <p:cNvSpPr txBox="1"/>
          <p:nvPr/>
        </p:nvSpPr>
        <p:spPr>
          <a:xfrm>
            <a:off x="1306706" y="2435621"/>
            <a:ext cx="452388"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D</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3" name="文本框 12"/>
          <p:cNvSpPr txBox="1"/>
          <p:nvPr/>
        </p:nvSpPr>
        <p:spPr>
          <a:xfrm>
            <a:off x="1306706" y="3812306"/>
            <a:ext cx="452388"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A</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2" name="动作按钮: 后退或前一项 11">
            <a:hlinkClick r:id="rId4" action="ppaction://hlinksldjump" highlightClick="1"/>
          </p:cNvPr>
          <p:cNvSpPr/>
          <p:nvPr/>
        </p:nvSpPr>
        <p:spPr>
          <a:xfrm>
            <a:off x="11408652" y="5818817"/>
            <a:ext cx="403619" cy="416729"/>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582781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3">
                                            <p:txEl>
                                              <p:pRg st="0" end="0"/>
                                            </p:txEl>
                                          </p:spTgt>
                                        </p:tgtEl>
                                        <p:attrNameLst>
                                          <p:attrName>style.visibility</p:attrName>
                                        </p:attrNameLst>
                                      </p:cBhvr>
                                      <p:to>
                                        <p:strVal val="visible"/>
                                      </p:to>
                                    </p:set>
                                    <p:animEffect transition="in" filter="fade">
                                      <p:cBhvr>
                                        <p:cTn id="14" dur="1000"/>
                                        <p:tgtEl>
                                          <p:spTgt spid="13">
                                            <p:txEl>
                                              <p:pRg st="0" end="0"/>
                                            </p:txEl>
                                          </p:spTgt>
                                        </p:tgtEl>
                                      </p:cBhvr>
                                    </p:animEffect>
                                    <p:anim calcmode="lin" valueType="num">
                                      <p:cBhvr>
                                        <p:cTn id="15" dur="1000" fill="hold"/>
                                        <p:tgtEl>
                                          <p:spTgt spid="1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1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7" name="文本框 6"/>
          <p:cNvSpPr txBox="1"/>
          <p:nvPr/>
        </p:nvSpPr>
        <p:spPr>
          <a:xfrm>
            <a:off x="778144" y="1634686"/>
            <a:ext cx="10387153" cy="4016484"/>
          </a:xfrm>
          <a:prstGeom prst="rect">
            <a:avLst/>
          </a:prstGeom>
          <a:noFill/>
        </p:spPr>
        <p:txBody>
          <a:bodyPr wrap="square" rtlCol="0">
            <a:spAutoFit/>
          </a:bodyPr>
          <a:lstStyle/>
          <a:p>
            <a:pPr algn="just">
              <a:lnSpc>
                <a:spcPts val="3400"/>
              </a:lnSpc>
            </a:pPr>
            <a:r>
              <a:rPr lang="zh-CN" altLang="en-US" sz="2200" b="1" dirty="0" smtClean="0">
                <a:solidFill>
                  <a:srgbClr val="2A85C3"/>
                </a:solidFill>
                <a:latin typeface="Times New Roman" panose="02020603050405020304" pitchFamily="18" charset="0"/>
                <a:cs typeface="Times New Roman" panose="02020603050405020304" pitchFamily="18" charset="0"/>
              </a:rPr>
              <a:t>        </a:t>
            </a:r>
            <a:r>
              <a:rPr lang="zh-CN" altLang="en-US" sz="2200" b="1" dirty="0" smtClean="0">
                <a:latin typeface="Times New Roman" panose="02020603050405020304" pitchFamily="18" charset="0"/>
                <a:ea typeface="楷体" panose="02010609060101010101" pitchFamily="49" charset="-122"/>
                <a:cs typeface="Times New Roman" panose="02020603050405020304" pitchFamily="18" charset="0"/>
              </a:rPr>
              <a:t>例题：（</a:t>
            </a:r>
            <a:r>
              <a:rPr lang="en-US" altLang="zh-CN" sz="2200" b="1" dirty="0">
                <a:latin typeface="Times New Roman" panose="02020603050405020304" pitchFamily="18" charset="0"/>
                <a:ea typeface="楷体" panose="02010609060101010101" pitchFamily="49" charset="-122"/>
                <a:cs typeface="Times New Roman" panose="02020603050405020304" pitchFamily="18" charset="0"/>
              </a:rPr>
              <a:t> 2020</a:t>
            </a:r>
            <a:r>
              <a:rPr lang="en-US" altLang="zh-CN" sz="2200" b="1" dirty="0">
                <a:latin typeface="+mn-ea"/>
                <a:cs typeface="Times New Roman" panose="02020603050405020304" pitchFamily="18" charset="0"/>
              </a:rPr>
              <a:t>·</a:t>
            </a:r>
            <a:r>
              <a:rPr lang="zh-CN" altLang="en-US" sz="2200" b="1" dirty="0">
                <a:latin typeface="Times New Roman" panose="02020603050405020304" pitchFamily="18" charset="0"/>
                <a:ea typeface="楷体" panose="02010609060101010101" pitchFamily="49" charset="-122"/>
                <a:cs typeface="Times New Roman" panose="02020603050405020304" pitchFamily="18" charset="0"/>
              </a:rPr>
              <a:t>贺州</a:t>
            </a:r>
            <a:r>
              <a:rPr lang="zh-CN" altLang="en-US" sz="2200" b="1" dirty="0" smtClean="0">
                <a:latin typeface="Times New Roman" panose="02020603050405020304" pitchFamily="18" charset="0"/>
                <a:ea typeface="楷体" panose="02010609060101010101" pitchFamily="49" charset="-122"/>
                <a:cs typeface="Times New Roman" panose="02020603050405020304" pitchFamily="18" charset="0"/>
              </a:rPr>
              <a:t>）作为</a:t>
            </a:r>
            <a:r>
              <a:rPr lang="zh-CN" altLang="en-US" sz="2200" b="1" dirty="0">
                <a:latin typeface="Times New Roman" panose="02020603050405020304" pitchFamily="18" charset="0"/>
                <a:ea typeface="楷体" panose="02010609060101010101" pitchFamily="49" charset="-122"/>
                <a:cs typeface="Times New Roman" panose="02020603050405020304" pitchFamily="18" charset="0"/>
              </a:rPr>
              <a:t>一名中学生，在平时的学习生活中，我们会遇到许多困难。当我们遇到困难的时候，我们应该如何面对？是知难而退，还是勇往直前？请你以“</a:t>
            </a:r>
            <a:r>
              <a:rPr lang="en-US" altLang="zh-CN" sz="2200" b="1" dirty="0">
                <a:latin typeface="Times New Roman" panose="02020603050405020304" pitchFamily="18" charset="0"/>
                <a:ea typeface="楷体" panose="02010609060101010101" pitchFamily="49" charset="-122"/>
                <a:cs typeface="Times New Roman" panose="02020603050405020304" pitchFamily="18" charset="0"/>
              </a:rPr>
              <a:t>How to Face Difficulties</a:t>
            </a:r>
            <a:r>
              <a:rPr lang="en-US" altLang="zh-CN" sz="2200" b="1" dirty="0">
                <a:latin typeface="楷体" panose="02010609060101010101" pitchFamily="49" charset="-122"/>
                <a:ea typeface="楷体" panose="02010609060101010101" pitchFamily="49" charset="-122"/>
                <a:cs typeface="Times New Roman" panose="02020603050405020304" pitchFamily="18" charset="0"/>
              </a:rPr>
              <a:t>”</a:t>
            </a:r>
            <a:r>
              <a:rPr lang="zh-CN" altLang="en-US" sz="2200" b="1" dirty="0">
                <a:latin typeface="Times New Roman" panose="02020603050405020304" pitchFamily="18" charset="0"/>
                <a:ea typeface="楷体" panose="02010609060101010101" pitchFamily="49" charset="-122"/>
                <a:cs typeface="Times New Roman" panose="02020603050405020304" pitchFamily="18" charset="0"/>
              </a:rPr>
              <a:t>为题，写一篇英语短文。</a:t>
            </a:r>
          </a:p>
          <a:p>
            <a:pPr algn="just">
              <a:lnSpc>
                <a:spcPts val="3400"/>
              </a:lnSpc>
            </a:pPr>
            <a:r>
              <a:rPr lang="zh-CN" altLang="en-US" sz="2200" b="1" dirty="0" smtClean="0">
                <a:latin typeface="Times New Roman" panose="02020603050405020304" pitchFamily="18" charset="0"/>
                <a:ea typeface="楷体" panose="02010609060101010101" pitchFamily="49" charset="-122"/>
                <a:cs typeface="Times New Roman" panose="02020603050405020304" pitchFamily="18" charset="0"/>
              </a:rPr>
              <a:t>        提示</a:t>
            </a:r>
            <a:r>
              <a:rPr lang="zh-CN" altLang="en-US" sz="22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b="1" dirty="0">
                <a:latin typeface="Times New Roman" panose="02020603050405020304" pitchFamily="18" charset="0"/>
                <a:ea typeface="楷体" panose="02010609060101010101" pitchFamily="49" charset="-122"/>
                <a:cs typeface="Times New Roman" panose="02020603050405020304" pitchFamily="18" charset="0"/>
              </a:rPr>
              <a:t>1</a:t>
            </a:r>
            <a:r>
              <a:rPr lang="en-US" altLang="zh-CN" sz="2200" b="1" dirty="0" smtClean="0">
                <a:latin typeface="Times New Roman" panose="02020603050405020304" pitchFamily="18" charset="0"/>
                <a:ea typeface="楷体" panose="02010609060101010101" pitchFamily="49" charset="-122"/>
                <a:cs typeface="Times New Roman" panose="02020603050405020304" pitchFamily="18" charset="0"/>
              </a:rPr>
              <a:t>. </a:t>
            </a:r>
            <a:r>
              <a:rPr lang="zh-CN" altLang="en-US" sz="2200" b="1" dirty="0" smtClean="0">
                <a:latin typeface="Times New Roman" panose="02020603050405020304" pitchFamily="18" charset="0"/>
                <a:ea typeface="楷体" panose="02010609060101010101" pitchFamily="49" charset="-122"/>
                <a:cs typeface="Times New Roman" panose="02020603050405020304" pitchFamily="18" charset="0"/>
              </a:rPr>
              <a:t>遇到</a:t>
            </a:r>
            <a:r>
              <a:rPr lang="zh-CN" altLang="en-US" sz="2200" b="1" dirty="0">
                <a:latin typeface="Times New Roman" panose="02020603050405020304" pitchFamily="18" charset="0"/>
                <a:ea typeface="楷体" panose="02010609060101010101" pitchFamily="49" charset="-122"/>
                <a:cs typeface="Times New Roman" panose="02020603050405020304" pitchFamily="18" charset="0"/>
              </a:rPr>
              <a:t>困难时，自我减压（如相信自己、参加课外活动、读书、听音乐等）；</a:t>
            </a:r>
            <a:r>
              <a:rPr lang="en-US" altLang="zh-CN" sz="2200" b="1" dirty="0">
                <a:latin typeface="Times New Roman" panose="02020603050405020304" pitchFamily="18" charset="0"/>
                <a:ea typeface="楷体" panose="02010609060101010101" pitchFamily="49" charset="-122"/>
                <a:cs typeface="Times New Roman" panose="02020603050405020304" pitchFamily="18" charset="0"/>
              </a:rPr>
              <a:t>2</a:t>
            </a:r>
            <a:r>
              <a:rPr lang="en-US" altLang="zh-CN" sz="2200" b="1" dirty="0" smtClean="0">
                <a:latin typeface="Times New Roman" panose="02020603050405020304" pitchFamily="18" charset="0"/>
                <a:ea typeface="楷体" panose="02010609060101010101" pitchFamily="49" charset="-122"/>
                <a:cs typeface="Times New Roman" panose="02020603050405020304" pitchFamily="18" charset="0"/>
              </a:rPr>
              <a:t>. </a:t>
            </a:r>
            <a:r>
              <a:rPr lang="zh-CN" altLang="en-US" sz="2200" b="1" dirty="0" smtClean="0">
                <a:latin typeface="Times New Roman" panose="02020603050405020304" pitchFamily="18" charset="0"/>
                <a:ea typeface="楷体" panose="02010609060101010101" pitchFamily="49" charset="-122"/>
                <a:cs typeface="Times New Roman" panose="02020603050405020304" pitchFamily="18" charset="0"/>
              </a:rPr>
              <a:t>寻求</a:t>
            </a:r>
            <a:r>
              <a:rPr lang="zh-CN" altLang="en-US" sz="2200" b="1" dirty="0">
                <a:latin typeface="Times New Roman" panose="02020603050405020304" pitchFamily="18" charset="0"/>
                <a:ea typeface="楷体" panose="02010609060101010101" pitchFamily="49" charset="-122"/>
                <a:cs typeface="Times New Roman" panose="02020603050405020304" pitchFamily="18" charset="0"/>
              </a:rPr>
              <a:t>他人（如父母、老师、朋友等）的帮助；</a:t>
            </a:r>
            <a:r>
              <a:rPr lang="en-US" altLang="zh-CN" sz="2200" b="1" dirty="0">
                <a:latin typeface="Times New Roman" panose="02020603050405020304" pitchFamily="18" charset="0"/>
                <a:ea typeface="楷体" panose="02010609060101010101" pitchFamily="49" charset="-122"/>
                <a:cs typeface="Times New Roman" panose="02020603050405020304" pitchFamily="18" charset="0"/>
              </a:rPr>
              <a:t>3.</a:t>
            </a:r>
            <a:r>
              <a:rPr lang="zh-CN" altLang="en-US" sz="2200" b="1" dirty="0">
                <a:latin typeface="Times New Roman" panose="02020603050405020304" pitchFamily="18" charset="0"/>
                <a:ea typeface="楷体" panose="02010609060101010101" pitchFamily="49" charset="-122"/>
                <a:cs typeface="Times New Roman" panose="02020603050405020304" pitchFamily="18" charset="0"/>
              </a:rPr>
              <a:t>你对困难的看法。</a:t>
            </a:r>
          </a:p>
          <a:p>
            <a:pPr algn="just">
              <a:lnSpc>
                <a:spcPts val="3400"/>
              </a:lnSpc>
            </a:pPr>
            <a:r>
              <a:rPr lang="zh-CN" altLang="en-US" sz="2200" b="1" dirty="0" smtClean="0">
                <a:latin typeface="Times New Roman" panose="02020603050405020304" pitchFamily="18" charset="0"/>
                <a:ea typeface="楷体" panose="02010609060101010101" pitchFamily="49" charset="-122"/>
                <a:cs typeface="Times New Roman" panose="02020603050405020304" pitchFamily="18" charset="0"/>
              </a:rPr>
              <a:t>        要求</a:t>
            </a:r>
            <a:r>
              <a:rPr lang="zh-CN" altLang="en-US" sz="22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b="1" dirty="0">
                <a:latin typeface="Times New Roman" panose="02020603050405020304" pitchFamily="18" charset="0"/>
                <a:ea typeface="楷体" panose="02010609060101010101" pitchFamily="49" charset="-122"/>
                <a:cs typeface="Times New Roman" panose="02020603050405020304" pitchFamily="18" charset="0"/>
              </a:rPr>
              <a:t>1</a:t>
            </a:r>
            <a:r>
              <a:rPr lang="en-US" altLang="zh-CN" sz="2200" b="1" dirty="0" smtClean="0">
                <a:latin typeface="Times New Roman" panose="02020603050405020304" pitchFamily="18" charset="0"/>
                <a:ea typeface="楷体" panose="02010609060101010101" pitchFamily="49" charset="-122"/>
                <a:cs typeface="Times New Roman" panose="02020603050405020304" pitchFamily="18" charset="0"/>
              </a:rPr>
              <a:t>. </a:t>
            </a:r>
            <a:r>
              <a:rPr lang="zh-CN" altLang="en-US" sz="2200" b="1" dirty="0" smtClean="0">
                <a:latin typeface="Times New Roman" panose="02020603050405020304" pitchFamily="18" charset="0"/>
                <a:ea typeface="楷体" panose="02010609060101010101" pitchFamily="49" charset="-122"/>
                <a:cs typeface="Times New Roman" panose="02020603050405020304" pitchFamily="18" charset="0"/>
              </a:rPr>
              <a:t>短文</a:t>
            </a:r>
            <a:r>
              <a:rPr lang="zh-CN" altLang="en-US" sz="2200" b="1" dirty="0">
                <a:latin typeface="Times New Roman" panose="02020603050405020304" pitchFamily="18" charset="0"/>
                <a:ea typeface="楷体" panose="02010609060101010101" pitchFamily="49" charset="-122"/>
                <a:cs typeface="Times New Roman" panose="02020603050405020304" pitchFamily="18" charset="0"/>
              </a:rPr>
              <a:t>须包括所给提示中的内容，可展开思路，适当发挥；</a:t>
            </a:r>
            <a:r>
              <a:rPr lang="en-US" altLang="zh-CN" sz="2200" b="1" dirty="0">
                <a:latin typeface="Times New Roman" panose="02020603050405020304" pitchFamily="18" charset="0"/>
                <a:ea typeface="楷体" panose="02010609060101010101" pitchFamily="49" charset="-122"/>
                <a:cs typeface="Times New Roman" panose="02020603050405020304" pitchFamily="18" charset="0"/>
              </a:rPr>
              <a:t>2</a:t>
            </a:r>
            <a:r>
              <a:rPr lang="en-US" altLang="zh-CN" sz="2200" b="1" dirty="0" smtClean="0">
                <a:latin typeface="Times New Roman" panose="02020603050405020304" pitchFamily="18" charset="0"/>
                <a:ea typeface="楷体" panose="02010609060101010101" pitchFamily="49" charset="-122"/>
                <a:cs typeface="Times New Roman" panose="02020603050405020304" pitchFamily="18" charset="0"/>
              </a:rPr>
              <a:t>. </a:t>
            </a:r>
            <a:r>
              <a:rPr lang="zh-CN" altLang="en-US" sz="2200" b="1" dirty="0" smtClean="0">
                <a:latin typeface="Times New Roman" panose="02020603050405020304" pitchFamily="18" charset="0"/>
                <a:ea typeface="楷体" panose="02010609060101010101" pitchFamily="49" charset="-122"/>
                <a:cs typeface="Times New Roman" panose="02020603050405020304" pitchFamily="18" charset="0"/>
              </a:rPr>
              <a:t>短文</a:t>
            </a:r>
            <a:r>
              <a:rPr lang="zh-CN" altLang="en-US" sz="2200" b="1" dirty="0">
                <a:latin typeface="Times New Roman" panose="02020603050405020304" pitchFamily="18" charset="0"/>
                <a:ea typeface="楷体" panose="02010609060101010101" pitchFamily="49" charset="-122"/>
                <a:cs typeface="Times New Roman" panose="02020603050405020304" pitchFamily="18" charset="0"/>
              </a:rPr>
              <a:t>中不能出现真实姓名、校名和其他真实信息；</a:t>
            </a:r>
            <a:r>
              <a:rPr lang="en-US" altLang="zh-CN" sz="2200" b="1" dirty="0">
                <a:latin typeface="Times New Roman" panose="02020603050405020304" pitchFamily="18" charset="0"/>
                <a:ea typeface="楷体" panose="02010609060101010101" pitchFamily="49" charset="-122"/>
                <a:cs typeface="Times New Roman" panose="02020603050405020304" pitchFamily="18" charset="0"/>
              </a:rPr>
              <a:t>3</a:t>
            </a:r>
            <a:r>
              <a:rPr lang="en-US" altLang="zh-CN" sz="2200" b="1" dirty="0" smtClean="0">
                <a:latin typeface="Times New Roman" panose="02020603050405020304" pitchFamily="18" charset="0"/>
                <a:ea typeface="楷体" panose="02010609060101010101" pitchFamily="49" charset="-122"/>
                <a:cs typeface="Times New Roman" panose="02020603050405020304" pitchFamily="18" charset="0"/>
              </a:rPr>
              <a:t>. 80</a:t>
            </a:r>
            <a:r>
              <a:rPr lang="zh-CN" altLang="en-US" sz="2200" b="1" dirty="0">
                <a:latin typeface="Times New Roman" panose="02020603050405020304" pitchFamily="18" charset="0"/>
                <a:ea typeface="楷体" panose="02010609060101010101" pitchFamily="49" charset="-122"/>
                <a:cs typeface="Times New Roman" panose="02020603050405020304" pitchFamily="18" charset="0"/>
              </a:rPr>
              <a:t>词左右，开头已给出，但不计入总词数。</a:t>
            </a:r>
          </a:p>
          <a:p>
            <a:pPr algn="just">
              <a:lnSpc>
                <a:spcPts val="3400"/>
              </a:lnSpc>
            </a:pPr>
            <a:r>
              <a:rPr lang="zh-CN" altLang="en-US" sz="2200" b="1" dirty="0" smtClean="0">
                <a:latin typeface="Times New Roman" panose="02020603050405020304" pitchFamily="18" charset="0"/>
                <a:ea typeface="楷体" panose="02010609060101010101" pitchFamily="49" charset="-122"/>
                <a:cs typeface="Times New Roman" panose="02020603050405020304" pitchFamily="18" charset="0"/>
              </a:rPr>
              <a:t>        参考</a:t>
            </a:r>
            <a:r>
              <a:rPr lang="zh-CN" altLang="en-US" sz="2200" b="1" dirty="0">
                <a:latin typeface="Times New Roman" panose="02020603050405020304" pitchFamily="18" charset="0"/>
                <a:ea typeface="楷体" panose="02010609060101010101" pitchFamily="49" charset="-122"/>
                <a:cs typeface="Times New Roman" panose="02020603050405020304" pitchFamily="18" charset="0"/>
              </a:rPr>
              <a:t>词汇：</a:t>
            </a:r>
            <a:r>
              <a:rPr lang="en-US" altLang="zh-CN" sz="2200" b="1" dirty="0">
                <a:latin typeface="Times New Roman" panose="02020603050405020304" pitchFamily="18" charset="0"/>
                <a:ea typeface="楷体" panose="02010609060101010101" pitchFamily="49" charset="-122"/>
                <a:cs typeface="Times New Roman" panose="02020603050405020304" pitchFamily="18" charset="0"/>
              </a:rPr>
              <a:t>overcome</a:t>
            </a:r>
            <a:r>
              <a:rPr lang="zh-CN" altLang="en-US" sz="2200" b="1" dirty="0">
                <a:latin typeface="Times New Roman" panose="02020603050405020304" pitchFamily="18" charset="0"/>
                <a:ea typeface="楷体" panose="02010609060101010101" pitchFamily="49" charset="-122"/>
                <a:cs typeface="Times New Roman" panose="02020603050405020304" pitchFamily="18" charset="0"/>
              </a:rPr>
              <a:t>克服；</a:t>
            </a:r>
            <a:r>
              <a:rPr lang="en-US" altLang="zh-CN" sz="2200" b="1" dirty="0">
                <a:latin typeface="Times New Roman" panose="02020603050405020304" pitchFamily="18" charset="0"/>
                <a:ea typeface="楷体" panose="02010609060101010101" pitchFamily="49" charset="-122"/>
                <a:cs typeface="Times New Roman" panose="02020603050405020304" pitchFamily="18" charset="0"/>
              </a:rPr>
              <a:t>bravely</a:t>
            </a:r>
            <a:r>
              <a:rPr lang="zh-CN" altLang="en-US" sz="2200" b="1" dirty="0">
                <a:latin typeface="Times New Roman" panose="02020603050405020304" pitchFamily="18" charset="0"/>
                <a:ea typeface="楷体" panose="02010609060101010101" pitchFamily="49" charset="-122"/>
                <a:cs typeface="Times New Roman" panose="02020603050405020304" pitchFamily="18" charset="0"/>
              </a:rPr>
              <a:t>勇敢地；</a:t>
            </a:r>
            <a:r>
              <a:rPr lang="en-US" altLang="zh-CN" sz="2200" b="1" dirty="0">
                <a:latin typeface="Times New Roman" panose="02020603050405020304" pitchFamily="18" charset="0"/>
                <a:ea typeface="楷体" panose="02010609060101010101" pitchFamily="49" charset="-122"/>
                <a:cs typeface="Times New Roman" panose="02020603050405020304" pitchFamily="18" charset="0"/>
              </a:rPr>
              <a:t>give in</a:t>
            </a:r>
            <a:r>
              <a:rPr lang="zh-CN" altLang="en-US" sz="2200" b="1" dirty="0">
                <a:latin typeface="Times New Roman" panose="02020603050405020304" pitchFamily="18" charset="0"/>
                <a:ea typeface="楷体" panose="02010609060101010101" pitchFamily="49" charset="-122"/>
                <a:cs typeface="Times New Roman" panose="02020603050405020304" pitchFamily="18" charset="0"/>
              </a:rPr>
              <a:t>屈服</a:t>
            </a:r>
            <a:endParaRPr lang="en-US" altLang="zh-CN" sz="2200" b="1" dirty="0" smtClean="0">
              <a:latin typeface="Times New Roman" panose="02020603050405020304" pitchFamily="18" charset="0"/>
              <a:ea typeface="楷体" panose="02010609060101010101" pitchFamily="49" charset="-122"/>
              <a:cs typeface="Times New Roman" panose="02020603050405020304" pitchFamily="18" charset="0"/>
            </a:endParaRPr>
          </a:p>
        </p:txBody>
      </p:sp>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Tree>
    <p:extLst>
      <p:ext uri="{BB962C8B-B14F-4D97-AF65-F5344CB8AC3E}">
        <p14:creationId xmlns:p14="http://schemas.microsoft.com/office/powerpoint/2010/main" val="131230433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7" name="文本框 6"/>
          <p:cNvSpPr txBox="1"/>
          <p:nvPr/>
        </p:nvSpPr>
        <p:spPr>
          <a:xfrm>
            <a:off x="758895" y="1461436"/>
            <a:ext cx="10387153" cy="1015663"/>
          </a:xfrm>
          <a:prstGeom prst="rect">
            <a:avLst/>
          </a:prstGeom>
          <a:noFill/>
        </p:spPr>
        <p:txBody>
          <a:bodyPr wrap="square" rtlCol="0">
            <a:spAutoFit/>
          </a:bodyPr>
          <a:lstStyle/>
          <a:p>
            <a:pPr algn="ctr">
              <a:lnSpc>
                <a:spcPts val="3600"/>
              </a:lnSpc>
            </a:pPr>
            <a:r>
              <a:rPr lang="en-US" altLang="zh-CN" sz="2200" b="1" dirty="0">
                <a:latin typeface="Times New Roman" panose="02020603050405020304" pitchFamily="18" charset="0"/>
                <a:ea typeface="楷体" panose="02010609060101010101" pitchFamily="49" charset="-122"/>
                <a:cs typeface="Times New Roman" panose="02020603050405020304" pitchFamily="18" charset="0"/>
              </a:rPr>
              <a:t>How to Face </a:t>
            </a:r>
            <a:r>
              <a:rPr lang="en-US" altLang="zh-CN" sz="2200" b="1" dirty="0" smtClean="0">
                <a:latin typeface="Times New Roman" panose="02020603050405020304" pitchFamily="18" charset="0"/>
                <a:ea typeface="楷体" panose="02010609060101010101" pitchFamily="49" charset="-122"/>
                <a:cs typeface="Times New Roman" panose="02020603050405020304" pitchFamily="18" charset="0"/>
              </a:rPr>
              <a:t>Difficulties</a:t>
            </a:r>
          </a:p>
          <a:p>
            <a:pPr algn="just">
              <a:lnSpc>
                <a:spcPts val="3600"/>
              </a:lnSpc>
            </a:pPr>
            <a:r>
              <a:rPr lang="en-US" altLang="zh-CN" sz="2200" b="1" dirty="0" smtClean="0">
                <a:latin typeface="Times New Roman" panose="02020603050405020304" pitchFamily="18" charset="0"/>
                <a:ea typeface="楷体" panose="02010609060101010101" pitchFamily="49" charset="-122"/>
                <a:cs typeface="Times New Roman" panose="02020603050405020304" pitchFamily="18" charset="0"/>
              </a:rPr>
              <a:t>        We </a:t>
            </a:r>
            <a:r>
              <a:rPr lang="en-US" altLang="zh-CN" sz="2200" b="1" dirty="0">
                <a:latin typeface="Times New Roman" panose="02020603050405020304" pitchFamily="18" charset="0"/>
                <a:ea typeface="楷体" panose="02010609060101010101" pitchFamily="49" charset="-122"/>
                <a:cs typeface="Times New Roman" panose="02020603050405020304" pitchFamily="18" charset="0"/>
              </a:rPr>
              <a:t>often face difficulties</a:t>
            </a:r>
            <a:r>
              <a:rPr lang="en-US" altLang="zh-CN" sz="2200" b="1" dirty="0" smtClean="0">
                <a:latin typeface="Times New Roman" panose="02020603050405020304" pitchFamily="18" charset="0"/>
                <a:ea typeface="楷体" panose="02010609060101010101" pitchFamily="49" charset="-122"/>
                <a:cs typeface="Times New Roman" panose="02020603050405020304" pitchFamily="18" charset="0"/>
              </a:rPr>
              <a:t>. They’re </a:t>
            </a:r>
            <a:r>
              <a:rPr lang="en-US" altLang="zh-CN" sz="2200" b="1" dirty="0">
                <a:latin typeface="Times New Roman" panose="02020603050405020304" pitchFamily="18" charset="0"/>
                <a:ea typeface="楷体" panose="02010609060101010101" pitchFamily="49" charset="-122"/>
                <a:cs typeface="Times New Roman" panose="02020603050405020304" pitchFamily="18" charset="0"/>
              </a:rPr>
              <a:t>a part of our lives</a:t>
            </a:r>
            <a:r>
              <a:rPr lang="en-US" altLang="zh-CN" sz="2200" b="1" dirty="0" smtClean="0">
                <a:latin typeface="Times New Roman" panose="02020603050405020304" pitchFamily="18" charset="0"/>
                <a:ea typeface="楷体" panose="02010609060101010101" pitchFamily="49" charset="-122"/>
                <a:cs typeface="Times New Roman" panose="02020603050405020304" pitchFamily="18" charset="0"/>
              </a:rPr>
              <a:t>.</a:t>
            </a:r>
          </a:p>
        </p:txBody>
      </p:sp>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9" name="动作按钮: 后退或前一项 8">
            <a:hlinkClick r:id="rId4" action="ppaction://hlinksldjump" highlightClick="1"/>
          </p:cNvPr>
          <p:cNvSpPr/>
          <p:nvPr/>
        </p:nvSpPr>
        <p:spPr>
          <a:xfrm>
            <a:off x="11408652" y="5818817"/>
            <a:ext cx="403619" cy="416729"/>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758895" y="2370513"/>
            <a:ext cx="10183528" cy="3749231"/>
          </a:xfrm>
          <a:prstGeom prst="rect">
            <a:avLst/>
          </a:prstGeom>
          <a:noFill/>
        </p:spPr>
        <p:txBody>
          <a:bodyPr wrap="square" rtlCol="0">
            <a:spAutoFit/>
          </a:bodyPr>
          <a:lstStyle/>
          <a:p>
            <a:pPr algn="just">
              <a:lnSpc>
                <a:spcPts val="3200"/>
              </a:lnSpc>
            </a:pPr>
            <a:r>
              <a:rPr lang="en-US" altLang="zh-CN" sz="2200" b="1" dirty="0" smtClean="0">
                <a:latin typeface="Times New Roman" panose="02020603050405020304" pitchFamily="18" charset="0"/>
                <a:cs typeface="Times New Roman" panose="02020603050405020304" pitchFamily="18" charset="0"/>
              </a:rPr>
              <a:t>        </a:t>
            </a:r>
            <a:r>
              <a:rPr lang="en-US" altLang="zh-CN" sz="2200" b="1" dirty="0" smtClean="0">
                <a:solidFill>
                  <a:srgbClr val="FF0000"/>
                </a:solidFill>
                <a:latin typeface="Times New Roman" panose="02020603050405020304" pitchFamily="18" charset="0"/>
                <a:cs typeface="Times New Roman" panose="02020603050405020304" pitchFamily="18" charset="0"/>
              </a:rPr>
              <a:t>As </a:t>
            </a:r>
            <a:r>
              <a:rPr lang="en-US" altLang="zh-CN" sz="2200" b="1" dirty="0">
                <a:solidFill>
                  <a:srgbClr val="FF0000"/>
                </a:solidFill>
                <a:latin typeface="Times New Roman" panose="02020603050405020304" pitchFamily="18" charset="0"/>
                <a:cs typeface="Times New Roman" panose="02020603050405020304" pitchFamily="18" charset="0"/>
              </a:rPr>
              <a:t>a </a:t>
            </a:r>
            <a:r>
              <a:rPr lang="en-US" altLang="zh-CN" sz="2200" b="1" dirty="0" smtClean="0">
                <a:solidFill>
                  <a:srgbClr val="FF0000"/>
                </a:solidFill>
                <a:latin typeface="Times New Roman" panose="02020603050405020304" pitchFamily="18" charset="0"/>
                <a:cs typeface="Times New Roman" panose="02020603050405020304" pitchFamily="18" charset="0"/>
              </a:rPr>
              <a:t>student, when </a:t>
            </a:r>
            <a:r>
              <a:rPr lang="en-US" altLang="zh-CN" sz="2200" b="1" dirty="0">
                <a:solidFill>
                  <a:srgbClr val="FF0000"/>
                </a:solidFill>
                <a:latin typeface="Times New Roman" panose="02020603050405020304" pitchFamily="18" charset="0"/>
                <a:cs typeface="Times New Roman" panose="02020603050405020304" pitchFamily="18" charset="0"/>
              </a:rPr>
              <a:t>I meet </a:t>
            </a:r>
            <a:r>
              <a:rPr lang="en-US" altLang="zh-CN" sz="2200" b="1" dirty="0" smtClean="0">
                <a:solidFill>
                  <a:srgbClr val="FF0000"/>
                </a:solidFill>
                <a:latin typeface="Times New Roman" panose="02020603050405020304" pitchFamily="18" charset="0"/>
                <a:cs typeface="Times New Roman" panose="02020603050405020304" pitchFamily="18" charset="0"/>
              </a:rPr>
              <a:t>difficulties, I </a:t>
            </a:r>
            <a:r>
              <a:rPr lang="en-US" altLang="zh-CN" sz="2200" b="1" dirty="0">
                <a:solidFill>
                  <a:srgbClr val="FF0000"/>
                </a:solidFill>
                <a:latin typeface="Times New Roman" panose="02020603050405020304" pitchFamily="18" charset="0"/>
                <a:cs typeface="Times New Roman" panose="02020603050405020304" pitchFamily="18" charset="0"/>
              </a:rPr>
              <a:t>often keep calm and try my best to overcome them bravely</a:t>
            </a:r>
            <a:r>
              <a:rPr lang="en-US" altLang="zh-CN" sz="2200" b="1" dirty="0" smtClean="0">
                <a:solidFill>
                  <a:srgbClr val="FF0000"/>
                </a:solidFill>
                <a:latin typeface="Times New Roman" panose="02020603050405020304" pitchFamily="18" charset="0"/>
                <a:cs typeface="Times New Roman" panose="02020603050405020304" pitchFamily="18" charset="0"/>
              </a:rPr>
              <a:t>. When </a:t>
            </a:r>
            <a:r>
              <a:rPr lang="en-US" altLang="zh-CN" sz="2200" b="1" dirty="0">
                <a:solidFill>
                  <a:srgbClr val="FF0000"/>
                </a:solidFill>
                <a:latin typeface="Times New Roman" panose="02020603050405020304" pitchFamily="18" charset="0"/>
                <a:cs typeface="Times New Roman" panose="02020603050405020304" pitchFamily="18" charset="0"/>
              </a:rPr>
              <a:t>some difficulties make me stressed </a:t>
            </a:r>
            <a:r>
              <a:rPr lang="en-US" altLang="zh-CN" sz="2200" b="1" dirty="0" smtClean="0">
                <a:solidFill>
                  <a:srgbClr val="FF0000"/>
                </a:solidFill>
                <a:latin typeface="Times New Roman" panose="02020603050405020304" pitchFamily="18" charset="0"/>
                <a:cs typeface="Times New Roman" panose="02020603050405020304" pitchFamily="18" charset="0"/>
              </a:rPr>
              <a:t>out, I </a:t>
            </a:r>
            <a:r>
              <a:rPr lang="en-US" altLang="zh-CN" sz="2200" b="1" dirty="0">
                <a:solidFill>
                  <a:srgbClr val="FF0000"/>
                </a:solidFill>
                <a:latin typeface="Times New Roman" panose="02020603050405020304" pitchFamily="18" charset="0"/>
                <a:cs typeface="Times New Roman" panose="02020603050405020304" pitchFamily="18" charset="0"/>
              </a:rPr>
              <a:t>often relax myself by taking an active part in all kinds of activities after school</a:t>
            </a:r>
            <a:r>
              <a:rPr lang="en-US" altLang="zh-CN" sz="2200" b="1" dirty="0" smtClean="0">
                <a:solidFill>
                  <a:srgbClr val="FF0000"/>
                </a:solidFill>
                <a:latin typeface="Times New Roman" panose="02020603050405020304" pitchFamily="18" charset="0"/>
                <a:cs typeface="Times New Roman" panose="02020603050405020304" pitchFamily="18" charset="0"/>
              </a:rPr>
              <a:t>. Besides, it’s </a:t>
            </a:r>
            <a:r>
              <a:rPr lang="en-US" altLang="zh-CN" sz="2200" b="1" dirty="0">
                <a:solidFill>
                  <a:srgbClr val="FF0000"/>
                </a:solidFill>
                <a:latin typeface="Times New Roman" panose="02020603050405020304" pitchFamily="18" charset="0"/>
                <a:cs typeface="Times New Roman" panose="02020603050405020304" pitchFamily="18" charset="0"/>
              </a:rPr>
              <a:t>important for me to enjoy some light music</a:t>
            </a:r>
            <a:r>
              <a:rPr lang="en-US" altLang="zh-CN" sz="2200" b="1" dirty="0" smtClean="0">
                <a:solidFill>
                  <a:srgbClr val="FF0000"/>
                </a:solidFill>
                <a:latin typeface="Times New Roman" panose="02020603050405020304" pitchFamily="18" charset="0"/>
                <a:cs typeface="Times New Roman" panose="02020603050405020304" pitchFamily="18" charset="0"/>
              </a:rPr>
              <a:t>. It </a:t>
            </a:r>
            <a:r>
              <a:rPr lang="en-US" altLang="zh-CN" sz="2200" b="1" dirty="0">
                <a:solidFill>
                  <a:srgbClr val="FF0000"/>
                </a:solidFill>
                <a:latin typeface="Times New Roman" panose="02020603050405020304" pitchFamily="18" charset="0"/>
                <a:cs typeface="Times New Roman" panose="02020603050405020304" pitchFamily="18" charset="0"/>
              </a:rPr>
              <a:t>can make me face difficulties happily</a:t>
            </a:r>
            <a:r>
              <a:rPr lang="en-US" altLang="zh-CN" sz="2200" b="1" dirty="0" smtClean="0">
                <a:solidFill>
                  <a:srgbClr val="FF0000"/>
                </a:solidFill>
                <a:latin typeface="Times New Roman" panose="02020603050405020304" pitchFamily="18" charset="0"/>
                <a:cs typeface="Times New Roman" panose="02020603050405020304" pitchFamily="18" charset="0"/>
              </a:rPr>
              <a:t>. What’s more, I </a:t>
            </a:r>
            <a:r>
              <a:rPr lang="en-US" altLang="zh-CN" sz="2200" b="1" dirty="0">
                <a:solidFill>
                  <a:srgbClr val="FF0000"/>
                </a:solidFill>
                <a:latin typeface="Times New Roman" panose="02020603050405020304" pitchFamily="18" charset="0"/>
                <a:cs typeface="Times New Roman" panose="02020603050405020304" pitchFamily="18" charset="0"/>
              </a:rPr>
              <a:t>can find out some good ways to deal with difficulties from books.</a:t>
            </a:r>
          </a:p>
          <a:p>
            <a:pPr algn="just">
              <a:lnSpc>
                <a:spcPts val="3200"/>
              </a:lnSpc>
            </a:pPr>
            <a:r>
              <a:rPr lang="en-US" altLang="zh-CN" sz="2200" b="1" dirty="0" smtClean="0">
                <a:solidFill>
                  <a:srgbClr val="FF0000"/>
                </a:solidFill>
                <a:latin typeface="Times New Roman" panose="02020603050405020304" pitchFamily="18" charset="0"/>
                <a:cs typeface="Times New Roman" panose="02020603050405020304" pitchFamily="18" charset="0"/>
              </a:rPr>
              <a:t>        When </a:t>
            </a:r>
            <a:r>
              <a:rPr lang="en-US" altLang="zh-CN" sz="2200" b="1" dirty="0">
                <a:solidFill>
                  <a:srgbClr val="FF0000"/>
                </a:solidFill>
                <a:latin typeface="Times New Roman" panose="02020603050405020304" pitchFamily="18" charset="0"/>
                <a:cs typeface="Times New Roman" panose="02020603050405020304" pitchFamily="18" charset="0"/>
              </a:rPr>
              <a:t>I can’t solve some </a:t>
            </a:r>
            <a:r>
              <a:rPr lang="en-US" altLang="zh-CN" sz="2200" b="1" dirty="0" smtClean="0">
                <a:solidFill>
                  <a:srgbClr val="FF0000"/>
                </a:solidFill>
                <a:latin typeface="Times New Roman" panose="02020603050405020304" pitchFamily="18" charset="0"/>
                <a:cs typeface="Times New Roman" panose="02020603050405020304" pitchFamily="18" charset="0"/>
              </a:rPr>
              <a:t>difficulties, I </a:t>
            </a:r>
            <a:r>
              <a:rPr lang="en-US" altLang="zh-CN" sz="2200" b="1" dirty="0">
                <a:solidFill>
                  <a:srgbClr val="FF0000"/>
                </a:solidFill>
                <a:latin typeface="Times New Roman" panose="02020603050405020304" pitchFamily="18" charset="0"/>
                <a:cs typeface="Times New Roman" panose="02020603050405020304" pitchFamily="18" charset="0"/>
              </a:rPr>
              <a:t>often ask my parents or teachers for help</a:t>
            </a:r>
            <a:r>
              <a:rPr lang="en-US" altLang="zh-CN" sz="2200" b="1" dirty="0" smtClean="0">
                <a:solidFill>
                  <a:srgbClr val="FF0000"/>
                </a:solidFill>
                <a:latin typeface="Times New Roman" panose="02020603050405020304" pitchFamily="18" charset="0"/>
                <a:cs typeface="Times New Roman" panose="02020603050405020304" pitchFamily="18" charset="0"/>
              </a:rPr>
              <a:t>. They </a:t>
            </a:r>
            <a:r>
              <a:rPr lang="en-US" altLang="zh-CN" sz="2200" b="1" dirty="0">
                <a:solidFill>
                  <a:srgbClr val="FF0000"/>
                </a:solidFill>
                <a:latin typeface="Times New Roman" panose="02020603050405020304" pitchFamily="18" charset="0"/>
                <a:cs typeface="Times New Roman" panose="02020603050405020304" pitchFamily="18" charset="0"/>
              </a:rPr>
              <a:t>can give me some useful advice</a:t>
            </a:r>
            <a:r>
              <a:rPr lang="en-US" altLang="zh-CN" sz="2200" b="1" dirty="0" smtClean="0">
                <a:solidFill>
                  <a:srgbClr val="FF0000"/>
                </a:solidFill>
                <a:latin typeface="Times New Roman" panose="02020603050405020304" pitchFamily="18" charset="0"/>
                <a:cs typeface="Times New Roman" panose="02020603050405020304" pitchFamily="18" charset="0"/>
              </a:rPr>
              <a:t>. So </a:t>
            </a:r>
            <a:r>
              <a:rPr lang="en-US" altLang="zh-CN" sz="2200" b="1" dirty="0">
                <a:solidFill>
                  <a:srgbClr val="FF0000"/>
                </a:solidFill>
                <a:latin typeface="Times New Roman" panose="02020603050405020304" pitchFamily="18" charset="0"/>
                <a:cs typeface="Times New Roman" panose="02020603050405020304" pitchFamily="18" charset="0"/>
              </a:rPr>
              <a:t>I can solve them more easily.</a:t>
            </a:r>
          </a:p>
          <a:p>
            <a:pPr algn="just">
              <a:lnSpc>
                <a:spcPts val="3200"/>
              </a:lnSpc>
            </a:pPr>
            <a:r>
              <a:rPr lang="en-US" altLang="zh-CN" sz="2200" b="1" dirty="0" smtClean="0">
                <a:solidFill>
                  <a:srgbClr val="FF0000"/>
                </a:solidFill>
                <a:latin typeface="Times New Roman" panose="02020603050405020304" pitchFamily="18" charset="0"/>
                <a:cs typeface="Times New Roman" panose="02020603050405020304" pitchFamily="18" charset="0"/>
              </a:rPr>
              <a:t>        In </a:t>
            </a:r>
            <a:r>
              <a:rPr lang="en-US" altLang="zh-CN" sz="2200" b="1" dirty="0">
                <a:solidFill>
                  <a:srgbClr val="FF0000"/>
                </a:solidFill>
                <a:latin typeface="Times New Roman" panose="02020603050405020304" pitchFamily="18" charset="0"/>
                <a:cs typeface="Times New Roman" panose="02020603050405020304" pitchFamily="18" charset="0"/>
              </a:rPr>
              <a:t>a </a:t>
            </a:r>
            <a:r>
              <a:rPr lang="en-US" altLang="zh-CN" sz="2200" b="1" dirty="0" smtClean="0">
                <a:solidFill>
                  <a:srgbClr val="FF0000"/>
                </a:solidFill>
                <a:latin typeface="Times New Roman" panose="02020603050405020304" pitchFamily="18" charset="0"/>
                <a:cs typeface="Times New Roman" panose="02020603050405020304" pitchFamily="18" charset="0"/>
              </a:rPr>
              <a:t>word, difficulties </a:t>
            </a:r>
            <a:r>
              <a:rPr lang="en-US" altLang="zh-CN" sz="2200" b="1" dirty="0">
                <a:solidFill>
                  <a:srgbClr val="FF0000"/>
                </a:solidFill>
                <a:latin typeface="Times New Roman" panose="02020603050405020304" pitchFamily="18" charset="0"/>
                <a:cs typeface="Times New Roman" panose="02020603050405020304" pitchFamily="18" charset="0"/>
              </a:rPr>
              <a:t>are not so terrible</a:t>
            </a:r>
            <a:r>
              <a:rPr lang="en-US" altLang="zh-CN" sz="2200" b="1" dirty="0" smtClean="0">
                <a:solidFill>
                  <a:srgbClr val="FF0000"/>
                </a:solidFill>
                <a:latin typeface="Times New Roman" panose="02020603050405020304" pitchFamily="18" charset="0"/>
                <a:cs typeface="Times New Roman" panose="02020603050405020304" pitchFamily="18" charset="0"/>
              </a:rPr>
              <a:t>. We </a:t>
            </a:r>
            <a:r>
              <a:rPr lang="en-US" altLang="zh-CN" sz="2200" b="1" dirty="0">
                <a:solidFill>
                  <a:srgbClr val="FF0000"/>
                </a:solidFill>
                <a:latin typeface="Times New Roman" panose="02020603050405020304" pitchFamily="18" charset="0"/>
                <a:cs typeface="Times New Roman" panose="02020603050405020304" pitchFamily="18" charset="0"/>
              </a:rPr>
              <a:t>should believe ourselves and face difficulties bravely instead of giving in.</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32363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anim calcmode="lin" valueType="num">
                                      <p:cBhvr>
                                        <p:cTn id="8"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1000"/>
                                        <p:tgtEl>
                                          <p:spTgt spid="6">
                                            <p:txEl>
                                              <p:pRg st="1" end="1"/>
                                            </p:txEl>
                                          </p:spTgt>
                                        </p:tgtEl>
                                      </p:cBhvr>
                                    </p:animEffect>
                                    <p:anim calcmode="lin" valueType="num">
                                      <p:cBhvr>
                                        <p:cTn id="13"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6">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fade">
                                      <p:cBhvr>
                                        <p:cTn id="17" dur="1000"/>
                                        <p:tgtEl>
                                          <p:spTgt spid="6">
                                            <p:txEl>
                                              <p:pRg st="2" end="2"/>
                                            </p:txEl>
                                          </p:spTgt>
                                        </p:tgtEl>
                                      </p:cBhvr>
                                    </p:animEffect>
                                    <p:anim calcmode="lin" valueType="num">
                                      <p:cBhvr>
                                        <p:cTn id="18"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10" name="文本框 9"/>
          <p:cNvSpPr txBox="1"/>
          <p:nvPr/>
        </p:nvSpPr>
        <p:spPr>
          <a:xfrm>
            <a:off x="462784" y="1539188"/>
            <a:ext cx="5331623" cy="4708981"/>
          </a:xfrm>
          <a:prstGeom prst="rect">
            <a:avLst/>
          </a:prstGeom>
          <a:noFill/>
        </p:spPr>
        <p:txBody>
          <a:bodyPr wrap="square" rtlCol="0">
            <a:spAutoFit/>
          </a:bodyPr>
          <a:lstStyle/>
          <a:p>
            <a:pPr>
              <a:lnSpc>
                <a:spcPts val="3600"/>
              </a:lnSpc>
            </a:pPr>
            <a:r>
              <a:rPr lang="en-US" altLang="zh-CN" sz="2200" b="1" dirty="0">
                <a:latin typeface="Times New Roman" panose="02020603050405020304" pitchFamily="18" charset="0"/>
                <a:cs typeface="Times New Roman" panose="02020603050405020304" pitchFamily="18" charset="0"/>
              </a:rPr>
              <a:t>Unit 4</a:t>
            </a:r>
          </a:p>
          <a:p>
            <a:pPr>
              <a:lnSpc>
                <a:spcPts val="3600"/>
              </a:lnSpc>
            </a:pPr>
            <a:r>
              <a:rPr lang="en-US" altLang="zh-CN" sz="2200" b="1" dirty="0">
                <a:latin typeface="Times New Roman" panose="02020603050405020304" pitchFamily="18" charset="0"/>
                <a:cs typeface="Times New Roman" panose="02020603050405020304" pitchFamily="18" charset="0"/>
              </a:rPr>
              <a:t>1</a:t>
            </a:r>
            <a:r>
              <a:rPr lang="en-US" altLang="zh-CN" sz="2200" b="1" dirty="0" smtClean="0">
                <a:latin typeface="Times New Roman" panose="02020603050405020304" pitchFamily="18" charset="0"/>
                <a:cs typeface="Times New Roman" panose="02020603050405020304" pitchFamily="18" charset="0"/>
              </a:rPr>
              <a:t>. leader—__________</a:t>
            </a:r>
            <a:r>
              <a:rPr lang="zh-CN" altLang="en-US" sz="2200" b="1" dirty="0" smtClean="0">
                <a:latin typeface="Times New Roman" panose="02020603050405020304" pitchFamily="18" charset="0"/>
                <a:cs typeface="Times New Roman" panose="02020603050405020304" pitchFamily="18" charset="0"/>
              </a:rPr>
              <a:t>（</a:t>
            </a:r>
            <a:r>
              <a:rPr lang="zh-CN" altLang="en-US" sz="2200" b="1" dirty="0">
                <a:latin typeface="Times New Roman" panose="02020603050405020304" pitchFamily="18" charset="0"/>
                <a:cs typeface="Times New Roman" panose="02020603050405020304" pitchFamily="18" charset="0"/>
              </a:rPr>
              <a:t>动词）</a:t>
            </a:r>
          </a:p>
          <a:p>
            <a:pPr>
              <a:lnSpc>
                <a:spcPts val="3600"/>
              </a:lnSpc>
            </a:pPr>
            <a:r>
              <a:rPr lang="en-US" altLang="zh-CN"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__________</a:t>
            </a:r>
            <a:r>
              <a:rPr lang="zh-CN" altLang="en-US" sz="2200" b="1" dirty="0" smtClean="0">
                <a:latin typeface="Times New Roman" panose="02020603050405020304" pitchFamily="18" charset="0"/>
                <a:cs typeface="Times New Roman" panose="02020603050405020304" pitchFamily="18" charset="0"/>
              </a:rPr>
              <a:t>（</a:t>
            </a:r>
            <a:r>
              <a:rPr lang="zh-CN" altLang="en-US" sz="2200" b="1" dirty="0">
                <a:latin typeface="Times New Roman" panose="02020603050405020304" pitchFamily="18" charset="0"/>
                <a:cs typeface="Times New Roman" panose="02020603050405020304" pitchFamily="18" charset="0"/>
              </a:rPr>
              <a:t>过去式</a:t>
            </a:r>
            <a:r>
              <a:rPr lang="en-US" altLang="zh-CN" sz="2200" b="1" dirty="0" smtClean="0">
                <a:latin typeface="Times New Roman" panose="02020603050405020304" pitchFamily="18" charset="0"/>
                <a:cs typeface="Times New Roman" panose="02020603050405020304" pitchFamily="18" charset="0"/>
              </a:rPr>
              <a:t>/ </a:t>
            </a:r>
            <a:r>
              <a:rPr lang="zh-CN" altLang="en-US" sz="2200" b="1" dirty="0" smtClean="0">
                <a:latin typeface="Times New Roman" panose="02020603050405020304" pitchFamily="18" charset="0"/>
                <a:cs typeface="Times New Roman" panose="02020603050405020304" pitchFamily="18" charset="0"/>
              </a:rPr>
              <a:t>过去</a:t>
            </a:r>
            <a:r>
              <a:rPr lang="zh-CN" altLang="en-US" sz="2200" b="1" dirty="0">
                <a:latin typeface="Times New Roman" panose="02020603050405020304" pitchFamily="18" charset="0"/>
                <a:cs typeface="Times New Roman" panose="02020603050405020304" pitchFamily="18" charset="0"/>
              </a:rPr>
              <a:t>分词）</a:t>
            </a:r>
          </a:p>
          <a:p>
            <a:pPr>
              <a:lnSpc>
                <a:spcPts val="3600"/>
              </a:lnSpc>
            </a:pPr>
            <a:r>
              <a:rPr lang="en-US" altLang="zh-CN" sz="2200" b="1" dirty="0">
                <a:latin typeface="Times New Roman" panose="02020603050405020304" pitchFamily="18" charset="0"/>
                <a:cs typeface="Times New Roman" panose="02020603050405020304" pitchFamily="18" charset="0"/>
              </a:rPr>
              <a:t>2</a:t>
            </a:r>
            <a:r>
              <a:rPr lang="en-US" altLang="zh-CN" sz="2200" b="1" dirty="0" smtClean="0">
                <a:latin typeface="Times New Roman" panose="02020603050405020304" pitchFamily="18" charset="0"/>
                <a:cs typeface="Times New Roman" panose="02020603050405020304" pitchFamily="18" charset="0"/>
              </a:rPr>
              <a:t>. successfully—</a:t>
            </a:r>
            <a:r>
              <a:rPr lang="en-US" altLang="zh-CN" sz="2200" b="1" dirty="0">
                <a:latin typeface="Times New Roman" panose="02020603050405020304" pitchFamily="18" charset="0"/>
                <a:cs typeface="Times New Roman" panose="02020603050405020304" pitchFamily="18" charset="0"/>
              </a:rPr>
              <a:t>__________</a:t>
            </a:r>
            <a:r>
              <a:rPr lang="zh-CN" altLang="en-US" sz="2200" b="1" dirty="0" smtClean="0">
                <a:latin typeface="Times New Roman" panose="02020603050405020304" pitchFamily="18" charset="0"/>
                <a:cs typeface="Times New Roman" panose="02020603050405020304" pitchFamily="18" charset="0"/>
              </a:rPr>
              <a:t>（</a:t>
            </a:r>
            <a:r>
              <a:rPr lang="zh-CN" altLang="en-US" sz="2200" b="1" dirty="0">
                <a:latin typeface="Times New Roman" panose="02020603050405020304" pitchFamily="18" charset="0"/>
                <a:cs typeface="Times New Roman" panose="02020603050405020304" pitchFamily="18" charset="0"/>
              </a:rPr>
              <a:t>名词）</a:t>
            </a:r>
          </a:p>
          <a:p>
            <a:pPr>
              <a:lnSpc>
                <a:spcPts val="3600"/>
              </a:lnSpc>
            </a:pPr>
            <a:r>
              <a:rPr lang="en-US" altLang="zh-CN"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__________</a:t>
            </a:r>
            <a:r>
              <a:rPr lang="zh-CN" altLang="en-US" sz="2200" b="1" dirty="0" smtClean="0">
                <a:latin typeface="Times New Roman" panose="02020603050405020304" pitchFamily="18" charset="0"/>
                <a:cs typeface="Times New Roman" panose="02020603050405020304" pitchFamily="18" charset="0"/>
              </a:rPr>
              <a:t>（</a:t>
            </a:r>
            <a:r>
              <a:rPr lang="zh-CN" altLang="en-US" sz="2200" b="1" dirty="0">
                <a:latin typeface="Times New Roman" panose="02020603050405020304" pitchFamily="18" charset="0"/>
                <a:cs typeface="Times New Roman" panose="02020603050405020304" pitchFamily="18" charset="0"/>
              </a:rPr>
              <a:t>形容词）</a:t>
            </a:r>
          </a:p>
          <a:p>
            <a:pPr>
              <a:lnSpc>
                <a:spcPts val="3600"/>
              </a:lnSpc>
            </a:pPr>
            <a:r>
              <a:rPr lang="en-US" altLang="zh-CN" sz="2200" b="1" dirty="0">
                <a:latin typeface="Times New Roman" panose="02020603050405020304" pitchFamily="18" charset="0"/>
                <a:cs typeface="Times New Roman" panose="02020603050405020304" pitchFamily="18" charset="0"/>
              </a:rPr>
              <a:t>3</a:t>
            </a:r>
            <a:r>
              <a:rPr lang="en-US" altLang="zh-CN" sz="2200" b="1" dirty="0" smtClean="0">
                <a:latin typeface="Times New Roman" panose="02020603050405020304" pitchFamily="18" charset="0"/>
                <a:cs typeface="Times New Roman" panose="02020603050405020304" pitchFamily="18" charset="0"/>
              </a:rPr>
              <a:t>. achievement—___________</a:t>
            </a:r>
            <a:r>
              <a:rPr lang="zh-CN" altLang="en-US" sz="2200" b="1" dirty="0" smtClean="0">
                <a:latin typeface="Times New Roman" panose="02020603050405020304" pitchFamily="18" charset="0"/>
                <a:cs typeface="Times New Roman" panose="02020603050405020304" pitchFamily="18" charset="0"/>
              </a:rPr>
              <a:t>（</a:t>
            </a:r>
            <a:r>
              <a:rPr lang="zh-CN" altLang="en-US" sz="2200" b="1" dirty="0">
                <a:latin typeface="Times New Roman" panose="02020603050405020304" pitchFamily="18" charset="0"/>
                <a:cs typeface="Times New Roman" panose="02020603050405020304" pitchFamily="18" charset="0"/>
              </a:rPr>
              <a:t>动词）</a:t>
            </a:r>
          </a:p>
          <a:p>
            <a:pPr>
              <a:lnSpc>
                <a:spcPts val="3600"/>
              </a:lnSpc>
            </a:pPr>
            <a:r>
              <a:rPr lang="en-US" altLang="zh-CN" sz="2200" b="1" dirty="0">
                <a:latin typeface="Times New Roman" panose="02020603050405020304" pitchFamily="18" charset="0"/>
                <a:cs typeface="Times New Roman" panose="02020603050405020304" pitchFamily="18" charset="0"/>
              </a:rPr>
              <a:t>4</a:t>
            </a:r>
            <a:r>
              <a:rPr lang="en-US" altLang="zh-CN" sz="2200" b="1" dirty="0" smtClean="0">
                <a:latin typeface="Times New Roman" panose="02020603050405020304" pitchFamily="18" charset="0"/>
                <a:cs typeface="Times New Roman" panose="02020603050405020304" pitchFamily="18" charset="0"/>
              </a:rPr>
              <a:t>. courage—</a:t>
            </a:r>
            <a:r>
              <a:rPr lang="en-US" altLang="zh-CN" sz="2200" b="1" dirty="0">
                <a:latin typeface="Times New Roman" panose="02020603050405020304" pitchFamily="18" charset="0"/>
                <a:cs typeface="Times New Roman" panose="02020603050405020304" pitchFamily="18" charset="0"/>
              </a:rPr>
              <a:t>__________</a:t>
            </a:r>
            <a:r>
              <a:rPr lang="zh-CN" altLang="en-US" sz="2200" b="1" dirty="0" smtClean="0">
                <a:latin typeface="Times New Roman" panose="02020603050405020304" pitchFamily="18" charset="0"/>
                <a:cs typeface="Times New Roman" panose="02020603050405020304" pitchFamily="18" charset="0"/>
              </a:rPr>
              <a:t>（</a:t>
            </a:r>
            <a:r>
              <a:rPr lang="zh-CN" altLang="en-US" sz="2200" b="1" dirty="0">
                <a:latin typeface="Times New Roman" panose="02020603050405020304" pitchFamily="18" charset="0"/>
                <a:cs typeface="Times New Roman" panose="02020603050405020304" pitchFamily="18" charset="0"/>
              </a:rPr>
              <a:t>动词</a:t>
            </a:r>
            <a:r>
              <a:rPr lang="zh-CN" altLang="en-US" sz="2200" b="1" dirty="0" smtClean="0">
                <a:latin typeface="Times New Roman" panose="02020603050405020304" pitchFamily="18" charset="0"/>
                <a:cs typeface="Times New Roman" panose="02020603050405020304" pitchFamily="18" charset="0"/>
              </a:rPr>
              <a:t>）</a:t>
            </a:r>
            <a:endParaRPr lang="en-US" altLang="zh-CN" sz="2200" b="1" dirty="0" smtClean="0">
              <a:latin typeface="Times New Roman" panose="02020603050405020304" pitchFamily="18" charset="0"/>
              <a:cs typeface="Times New Roman" panose="02020603050405020304" pitchFamily="18" charset="0"/>
            </a:endParaRPr>
          </a:p>
          <a:p>
            <a:pPr>
              <a:lnSpc>
                <a:spcPts val="3600"/>
              </a:lnSpc>
            </a:pPr>
            <a:r>
              <a:rPr lang="en-US" altLang="zh-CN" sz="2200" b="1" dirty="0">
                <a:latin typeface="Times New Roman" panose="02020603050405020304" pitchFamily="18" charset="0"/>
                <a:cs typeface="Times New Roman" panose="02020603050405020304" pitchFamily="18" charset="0"/>
              </a:rPr>
              <a:t>5. thought—___________</a:t>
            </a:r>
            <a:r>
              <a:rPr lang="zh-CN" altLang="en-US" sz="2200" b="1" dirty="0">
                <a:latin typeface="Times New Roman" panose="02020603050405020304" pitchFamily="18" charset="0"/>
                <a:cs typeface="Times New Roman" panose="02020603050405020304" pitchFamily="18" charset="0"/>
              </a:rPr>
              <a:t>（动词）</a:t>
            </a:r>
          </a:p>
          <a:p>
            <a:pPr>
              <a:lnSpc>
                <a:spcPts val="3600"/>
              </a:lnSpc>
            </a:pPr>
            <a:r>
              <a:rPr lang="en-US" altLang="zh-CN" sz="2200" b="1" dirty="0">
                <a:latin typeface="Times New Roman" panose="02020603050405020304" pitchFamily="18" charset="0"/>
                <a:cs typeface="Times New Roman" panose="02020603050405020304" pitchFamily="18" charset="0"/>
              </a:rPr>
              <a:t>                 —___________</a:t>
            </a:r>
            <a:r>
              <a:rPr lang="zh-CN" altLang="en-US" sz="2200" b="1" dirty="0">
                <a:latin typeface="Times New Roman" panose="02020603050405020304" pitchFamily="18" charset="0"/>
                <a:cs typeface="Times New Roman" panose="02020603050405020304" pitchFamily="18" charset="0"/>
              </a:rPr>
              <a:t>（过去式</a:t>
            </a:r>
            <a:r>
              <a:rPr lang="en-US" altLang="zh-CN" sz="2200" b="1" dirty="0">
                <a:latin typeface="Times New Roman" panose="02020603050405020304" pitchFamily="18" charset="0"/>
                <a:cs typeface="Times New Roman" panose="02020603050405020304" pitchFamily="18" charset="0"/>
              </a:rPr>
              <a:t>/</a:t>
            </a:r>
            <a:r>
              <a:rPr lang="zh-CN" altLang="en-US" sz="2200" b="1" dirty="0">
                <a:latin typeface="Times New Roman" panose="02020603050405020304" pitchFamily="18" charset="0"/>
                <a:cs typeface="Times New Roman" panose="02020603050405020304" pitchFamily="18" charset="0"/>
              </a:rPr>
              <a:t>过去</a:t>
            </a:r>
            <a:endParaRPr lang="en-US" altLang="zh-CN" sz="2200" b="1" dirty="0">
              <a:latin typeface="Times New Roman" panose="02020603050405020304" pitchFamily="18" charset="0"/>
              <a:cs typeface="Times New Roman" panose="02020603050405020304" pitchFamily="18" charset="0"/>
            </a:endParaRPr>
          </a:p>
          <a:p>
            <a:pPr>
              <a:lnSpc>
                <a:spcPts val="3600"/>
              </a:lnSpc>
            </a:pPr>
            <a:r>
              <a:rPr lang="en-US" altLang="zh-CN" sz="2200" b="1" dirty="0">
                <a:latin typeface="Times New Roman" panose="02020603050405020304" pitchFamily="18" charset="0"/>
                <a:cs typeface="Times New Roman" panose="02020603050405020304" pitchFamily="18" charset="0"/>
              </a:rPr>
              <a:t>                                             </a:t>
            </a:r>
            <a:r>
              <a:rPr lang="zh-CN" altLang="en-US" sz="2200" b="1" dirty="0">
                <a:latin typeface="Times New Roman" panose="02020603050405020304" pitchFamily="18" charset="0"/>
                <a:cs typeface="Times New Roman" panose="02020603050405020304" pitchFamily="18" charset="0"/>
              </a:rPr>
              <a:t>分词</a:t>
            </a:r>
            <a:r>
              <a:rPr lang="zh-CN" altLang="en-US" sz="2200" b="1" dirty="0" smtClean="0">
                <a:latin typeface="Times New Roman" panose="02020603050405020304" pitchFamily="18" charset="0"/>
                <a:cs typeface="Times New Roman" panose="02020603050405020304" pitchFamily="18" charset="0"/>
              </a:rPr>
              <a:t>）</a:t>
            </a:r>
            <a:endParaRPr lang="zh-CN" altLang="en-US" sz="2200" b="1" dirty="0">
              <a:latin typeface="Times New Roman" panose="02020603050405020304" pitchFamily="18" charset="0"/>
              <a:cs typeface="Times New Roman" panose="02020603050405020304" pitchFamily="18" charset="0"/>
            </a:endParaRPr>
          </a:p>
        </p:txBody>
      </p:sp>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19" name="文本框 18"/>
          <p:cNvSpPr txBox="1"/>
          <p:nvPr/>
        </p:nvSpPr>
        <p:spPr>
          <a:xfrm>
            <a:off x="11244315" y="6457890"/>
            <a:ext cx="770639" cy="400110"/>
          </a:xfrm>
          <a:prstGeom prst="rect">
            <a:avLst/>
          </a:prstGeom>
          <a:noFill/>
        </p:spPr>
        <p:txBody>
          <a:bodyPr wrap="square" rtlCol="0">
            <a:spAutoFit/>
          </a:bodyPr>
          <a:lstStyle/>
          <a:p>
            <a:r>
              <a:rPr lang="en-US" altLang="zh-CN" sz="2000" b="1" dirty="0" smtClean="0">
                <a:latin typeface="Times New Roman" panose="02020603050405020304" pitchFamily="18" charset="0"/>
                <a:cs typeface="Times New Roman" panose="02020603050405020304" pitchFamily="18" charset="0"/>
              </a:rPr>
              <a:t>· 4 </a:t>
            </a:r>
            <a:r>
              <a:rPr lang="en-US" altLang="zh-CN" sz="2000" b="1" dirty="0">
                <a:latin typeface="Times New Roman" panose="02020603050405020304" pitchFamily="18" charset="0"/>
                <a:cs typeface="Times New Roman" panose="02020603050405020304" pitchFamily="18" charset="0"/>
              </a:rPr>
              <a:t>·</a:t>
            </a:r>
            <a:endParaRPr lang="zh-CN" altLang="en-US" sz="2000" b="1" dirty="0">
              <a:latin typeface="Times New Roman" panose="02020603050405020304" pitchFamily="18" charset="0"/>
              <a:cs typeface="Times New Roman" panose="02020603050405020304" pitchFamily="18" charset="0"/>
            </a:endParaRPr>
          </a:p>
        </p:txBody>
      </p:sp>
      <p:sp>
        <p:nvSpPr>
          <p:cNvPr id="11" name="文本框 10"/>
          <p:cNvSpPr txBox="1"/>
          <p:nvPr/>
        </p:nvSpPr>
        <p:spPr>
          <a:xfrm>
            <a:off x="6298011" y="1972318"/>
            <a:ext cx="5331623" cy="2862322"/>
          </a:xfrm>
          <a:prstGeom prst="rect">
            <a:avLst/>
          </a:prstGeom>
          <a:noFill/>
        </p:spPr>
        <p:txBody>
          <a:bodyPr wrap="square" rtlCol="0">
            <a:spAutoFit/>
          </a:bodyPr>
          <a:lstStyle/>
          <a:p>
            <a:pPr>
              <a:lnSpc>
                <a:spcPts val="3600"/>
              </a:lnSpc>
            </a:pPr>
            <a:r>
              <a:rPr lang="en-US" altLang="zh-CN" sz="2200" b="1" dirty="0" smtClean="0">
                <a:latin typeface="Times New Roman" panose="02020603050405020304" pitchFamily="18" charset="0"/>
                <a:cs typeface="Times New Roman" panose="02020603050405020304" pitchFamily="18" charset="0"/>
              </a:rPr>
              <a:t>6. surprise—</a:t>
            </a:r>
            <a:r>
              <a:rPr lang="en-US" altLang="zh-CN" sz="2200" b="1" dirty="0">
                <a:latin typeface="Times New Roman" panose="02020603050405020304" pitchFamily="18" charset="0"/>
                <a:cs typeface="Times New Roman" panose="02020603050405020304" pitchFamily="18" charset="0"/>
              </a:rPr>
              <a:t>___________</a:t>
            </a:r>
            <a:r>
              <a:rPr lang="zh-CN" altLang="en-US" sz="2200" b="1" dirty="0" smtClean="0">
                <a:latin typeface="Times New Roman" panose="02020603050405020304" pitchFamily="18" charset="0"/>
                <a:cs typeface="Times New Roman" panose="02020603050405020304" pitchFamily="18" charset="0"/>
              </a:rPr>
              <a:t>（</a:t>
            </a:r>
            <a:r>
              <a:rPr lang="zh-CN" altLang="en-US" sz="2200" b="1" dirty="0">
                <a:latin typeface="Times New Roman" panose="02020603050405020304" pitchFamily="18" charset="0"/>
                <a:cs typeface="Times New Roman" panose="02020603050405020304" pitchFamily="18" charset="0"/>
              </a:rPr>
              <a:t>形容词，</a:t>
            </a:r>
            <a:r>
              <a:rPr lang="zh-CN" altLang="en-US" sz="2200" b="1" dirty="0" smtClean="0">
                <a:latin typeface="Times New Roman" panose="02020603050405020304" pitchFamily="18" charset="0"/>
                <a:cs typeface="Times New Roman" panose="02020603050405020304" pitchFamily="18" charset="0"/>
              </a:rPr>
              <a:t>表示</a:t>
            </a:r>
            <a:endParaRPr lang="en-US" altLang="zh-CN" sz="2200" b="1" dirty="0" smtClean="0">
              <a:latin typeface="Times New Roman" panose="02020603050405020304" pitchFamily="18" charset="0"/>
              <a:cs typeface="Times New Roman" panose="02020603050405020304" pitchFamily="18" charset="0"/>
            </a:endParaRPr>
          </a:p>
          <a:p>
            <a:pPr>
              <a:lnSpc>
                <a:spcPts val="3600"/>
              </a:lnSpc>
            </a:pPr>
            <a:r>
              <a:rPr lang="en-US" altLang="zh-CN" sz="2200" b="1" dirty="0">
                <a:latin typeface="Times New Roman" panose="02020603050405020304" pitchFamily="18" charset="0"/>
                <a:cs typeface="Times New Roman" panose="02020603050405020304" pitchFamily="18" charset="0"/>
              </a:rPr>
              <a:t> </a:t>
            </a:r>
            <a:r>
              <a:rPr lang="en-US" altLang="zh-CN" sz="2200" b="1" dirty="0" smtClean="0">
                <a:latin typeface="Times New Roman" panose="02020603050405020304" pitchFamily="18" charset="0"/>
                <a:cs typeface="Times New Roman" panose="02020603050405020304" pitchFamily="18" charset="0"/>
              </a:rPr>
              <a:t>                                           </a:t>
            </a:r>
            <a:r>
              <a:rPr lang="zh-CN" altLang="en-US" sz="2200" b="1" dirty="0" smtClean="0">
                <a:latin typeface="Times New Roman" panose="02020603050405020304" pitchFamily="18" charset="0"/>
                <a:cs typeface="Times New Roman" panose="02020603050405020304" pitchFamily="18" charset="0"/>
              </a:rPr>
              <a:t>“感到惊讶的”</a:t>
            </a:r>
            <a:r>
              <a:rPr lang="zh-CN" altLang="en-US" sz="2200" b="1" dirty="0">
                <a:latin typeface="Times New Roman" panose="02020603050405020304" pitchFamily="18" charset="0"/>
                <a:cs typeface="Times New Roman" panose="02020603050405020304" pitchFamily="18" charset="0"/>
              </a:rPr>
              <a:t>）</a:t>
            </a:r>
          </a:p>
          <a:p>
            <a:pPr>
              <a:lnSpc>
                <a:spcPts val="3600"/>
              </a:lnSpc>
            </a:pPr>
            <a:r>
              <a:rPr lang="en-US" altLang="zh-CN"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___________</a:t>
            </a:r>
            <a:r>
              <a:rPr lang="zh-CN" altLang="en-US" sz="2200" b="1" dirty="0" smtClean="0">
                <a:latin typeface="Times New Roman" panose="02020603050405020304" pitchFamily="18" charset="0"/>
                <a:cs typeface="Times New Roman" panose="02020603050405020304" pitchFamily="18" charset="0"/>
              </a:rPr>
              <a:t>（</a:t>
            </a:r>
            <a:r>
              <a:rPr lang="zh-CN" altLang="en-US" sz="2200" b="1" dirty="0">
                <a:latin typeface="Times New Roman" panose="02020603050405020304" pitchFamily="18" charset="0"/>
                <a:cs typeface="Times New Roman" panose="02020603050405020304" pitchFamily="18" charset="0"/>
              </a:rPr>
              <a:t>形容词，</a:t>
            </a:r>
            <a:r>
              <a:rPr lang="zh-CN" altLang="en-US" sz="2200" b="1" dirty="0" smtClean="0">
                <a:latin typeface="Times New Roman" panose="02020603050405020304" pitchFamily="18" charset="0"/>
                <a:cs typeface="Times New Roman" panose="02020603050405020304" pitchFamily="18" charset="0"/>
              </a:rPr>
              <a:t>表示</a:t>
            </a:r>
            <a:endParaRPr lang="en-US" altLang="zh-CN" sz="2200" b="1" dirty="0" smtClean="0">
              <a:latin typeface="Times New Roman" panose="02020603050405020304" pitchFamily="18" charset="0"/>
              <a:cs typeface="Times New Roman" panose="02020603050405020304" pitchFamily="18" charset="0"/>
            </a:endParaRPr>
          </a:p>
          <a:p>
            <a:pPr>
              <a:lnSpc>
                <a:spcPts val="3600"/>
              </a:lnSpc>
            </a:pPr>
            <a:r>
              <a:rPr lang="en-US" altLang="zh-CN" sz="2200" b="1" dirty="0">
                <a:latin typeface="Times New Roman" panose="02020603050405020304" pitchFamily="18" charset="0"/>
                <a:cs typeface="Times New Roman" panose="02020603050405020304" pitchFamily="18" charset="0"/>
              </a:rPr>
              <a:t> </a:t>
            </a:r>
            <a:r>
              <a:rPr lang="en-US" altLang="zh-CN" sz="2200" b="1" dirty="0" smtClean="0">
                <a:latin typeface="Times New Roman" panose="02020603050405020304" pitchFamily="18" charset="0"/>
                <a:cs typeface="Times New Roman" panose="02020603050405020304" pitchFamily="18" charset="0"/>
              </a:rPr>
              <a:t>                                           </a:t>
            </a:r>
            <a:r>
              <a:rPr lang="zh-CN" altLang="en-US" sz="2200" b="1" dirty="0" smtClean="0">
                <a:latin typeface="Times New Roman" panose="02020603050405020304" pitchFamily="18" charset="0"/>
                <a:cs typeface="Times New Roman" panose="02020603050405020304" pitchFamily="18" charset="0"/>
              </a:rPr>
              <a:t>“令人惊讶的”</a:t>
            </a:r>
            <a:r>
              <a:rPr lang="zh-CN" altLang="en-US" sz="2200" b="1" dirty="0">
                <a:latin typeface="Times New Roman" panose="02020603050405020304" pitchFamily="18" charset="0"/>
                <a:cs typeface="Times New Roman" panose="02020603050405020304" pitchFamily="18" charset="0"/>
              </a:rPr>
              <a:t>）</a:t>
            </a:r>
          </a:p>
          <a:p>
            <a:pPr>
              <a:lnSpc>
                <a:spcPts val="3600"/>
              </a:lnSpc>
            </a:pPr>
            <a:r>
              <a:rPr lang="en-US" altLang="zh-CN" sz="2200" b="1" dirty="0">
                <a:latin typeface="Times New Roman" panose="02020603050405020304" pitchFamily="18" charset="0"/>
                <a:cs typeface="Times New Roman" panose="02020603050405020304" pitchFamily="18" charset="0"/>
              </a:rPr>
              <a:t>7</a:t>
            </a:r>
            <a:r>
              <a:rPr lang="en-US" altLang="zh-CN" sz="2200" b="1" dirty="0" smtClean="0">
                <a:latin typeface="Times New Roman" panose="02020603050405020304" pitchFamily="18" charset="0"/>
                <a:cs typeface="Times New Roman" panose="02020603050405020304" pitchFamily="18" charset="0"/>
              </a:rPr>
              <a:t>. death—</a:t>
            </a:r>
            <a:r>
              <a:rPr lang="en-US" altLang="zh-CN" sz="2200" b="1" dirty="0">
                <a:latin typeface="Times New Roman" panose="02020603050405020304" pitchFamily="18" charset="0"/>
                <a:cs typeface="Times New Roman" panose="02020603050405020304" pitchFamily="18" charset="0"/>
              </a:rPr>
              <a:t>___________</a:t>
            </a:r>
            <a:r>
              <a:rPr lang="zh-CN" altLang="en-US" sz="2200" b="1" dirty="0" smtClean="0">
                <a:latin typeface="Times New Roman" panose="02020603050405020304" pitchFamily="18" charset="0"/>
                <a:cs typeface="Times New Roman" panose="02020603050405020304" pitchFamily="18" charset="0"/>
              </a:rPr>
              <a:t>（</a:t>
            </a:r>
            <a:r>
              <a:rPr lang="zh-CN" altLang="en-US" sz="2200" b="1" dirty="0">
                <a:latin typeface="Times New Roman" panose="02020603050405020304" pitchFamily="18" charset="0"/>
                <a:cs typeface="Times New Roman" panose="02020603050405020304" pitchFamily="18" charset="0"/>
              </a:rPr>
              <a:t>动词）</a:t>
            </a:r>
          </a:p>
          <a:p>
            <a:pPr>
              <a:lnSpc>
                <a:spcPts val="3600"/>
              </a:lnSpc>
            </a:pPr>
            <a:r>
              <a:rPr lang="en-US" altLang="zh-CN"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___________</a:t>
            </a:r>
            <a:r>
              <a:rPr lang="zh-CN" altLang="en-US" sz="2200" b="1" dirty="0" smtClean="0">
                <a:latin typeface="Times New Roman" panose="02020603050405020304" pitchFamily="18" charset="0"/>
                <a:cs typeface="Times New Roman" panose="02020603050405020304" pitchFamily="18" charset="0"/>
              </a:rPr>
              <a:t>（</a:t>
            </a:r>
            <a:r>
              <a:rPr lang="zh-CN" altLang="en-US" sz="2200" b="1" dirty="0">
                <a:latin typeface="Times New Roman" panose="02020603050405020304" pitchFamily="18" charset="0"/>
                <a:cs typeface="Times New Roman" panose="02020603050405020304" pitchFamily="18" charset="0"/>
              </a:rPr>
              <a:t>形容词）</a:t>
            </a:r>
            <a:endParaRPr lang="en-US" altLang="zh-CN" sz="2200" b="1" dirty="0" smtClean="0">
              <a:latin typeface="Times New Roman" panose="02020603050405020304" pitchFamily="18" charset="0"/>
              <a:cs typeface="Times New Roman" panose="02020603050405020304" pitchFamily="18" charset="0"/>
            </a:endParaRPr>
          </a:p>
        </p:txBody>
      </p:sp>
      <p:sp>
        <p:nvSpPr>
          <p:cNvPr id="2" name="文本框 1"/>
          <p:cNvSpPr txBox="1"/>
          <p:nvPr/>
        </p:nvSpPr>
        <p:spPr>
          <a:xfrm>
            <a:off x="2214582" y="2059808"/>
            <a:ext cx="1163886"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lead</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2" name="文本框 11"/>
          <p:cNvSpPr txBox="1"/>
          <p:nvPr/>
        </p:nvSpPr>
        <p:spPr>
          <a:xfrm>
            <a:off x="2214582" y="2519570"/>
            <a:ext cx="1163886"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led</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3" name="文本框 12"/>
          <p:cNvSpPr txBox="1"/>
          <p:nvPr/>
        </p:nvSpPr>
        <p:spPr>
          <a:xfrm>
            <a:off x="2718186" y="2966373"/>
            <a:ext cx="1163886"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success</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4" name="文本框 13"/>
          <p:cNvSpPr txBox="1"/>
          <p:nvPr/>
        </p:nvSpPr>
        <p:spPr>
          <a:xfrm>
            <a:off x="2534118" y="3425248"/>
            <a:ext cx="1474271"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successful</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5" name="文本框 14"/>
          <p:cNvSpPr txBox="1"/>
          <p:nvPr/>
        </p:nvSpPr>
        <p:spPr>
          <a:xfrm>
            <a:off x="2796525" y="3881676"/>
            <a:ext cx="1163886"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achieve</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6" name="文本框 15"/>
          <p:cNvSpPr txBox="1"/>
          <p:nvPr/>
        </p:nvSpPr>
        <p:spPr>
          <a:xfrm>
            <a:off x="2059389" y="4331951"/>
            <a:ext cx="1474271"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encourage</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7" name="文本框 16"/>
          <p:cNvSpPr txBox="1"/>
          <p:nvPr/>
        </p:nvSpPr>
        <p:spPr>
          <a:xfrm>
            <a:off x="2360059" y="4792649"/>
            <a:ext cx="1474271"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think</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20" name="文本框 19"/>
          <p:cNvSpPr txBox="1"/>
          <p:nvPr/>
        </p:nvSpPr>
        <p:spPr>
          <a:xfrm>
            <a:off x="2214582" y="5252411"/>
            <a:ext cx="1474271"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thought</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21" name="文本框 20"/>
          <p:cNvSpPr txBox="1"/>
          <p:nvPr/>
        </p:nvSpPr>
        <p:spPr>
          <a:xfrm>
            <a:off x="8017013" y="2020972"/>
            <a:ext cx="1474271"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surprised</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22" name="文本框 21"/>
          <p:cNvSpPr txBox="1"/>
          <p:nvPr/>
        </p:nvSpPr>
        <p:spPr>
          <a:xfrm>
            <a:off x="7997762" y="2936077"/>
            <a:ext cx="1474271"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surprising</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23" name="文本框 22"/>
          <p:cNvSpPr txBox="1"/>
          <p:nvPr/>
        </p:nvSpPr>
        <p:spPr>
          <a:xfrm>
            <a:off x="8128148" y="3851182"/>
            <a:ext cx="1474271"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die</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24" name="文本框 23"/>
          <p:cNvSpPr txBox="1"/>
          <p:nvPr/>
        </p:nvSpPr>
        <p:spPr>
          <a:xfrm>
            <a:off x="8017013" y="4311473"/>
            <a:ext cx="1474271"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dead</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53331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000"/>
                                        <p:tgtEl>
                                          <p:spTgt spid="13"/>
                                        </p:tgtEl>
                                      </p:cBhvr>
                                    </p:animEffect>
                                    <p:anim calcmode="lin" valueType="num">
                                      <p:cBhvr>
                                        <p:cTn id="20" dur="1000" fill="hold"/>
                                        <p:tgtEl>
                                          <p:spTgt spid="13"/>
                                        </p:tgtEl>
                                        <p:attrNameLst>
                                          <p:attrName>ppt_x</p:attrName>
                                        </p:attrNameLst>
                                      </p:cBhvr>
                                      <p:tavLst>
                                        <p:tav tm="0">
                                          <p:val>
                                            <p:strVal val="#ppt_x"/>
                                          </p:val>
                                        </p:tav>
                                        <p:tav tm="100000">
                                          <p:val>
                                            <p:strVal val="#ppt_x"/>
                                          </p:val>
                                        </p:tav>
                                      </p:tavLst>
                                    </p:anim>
                                    <p:anim calcmode="lin" valueType="num">
                                      <p:cBhvr>
                                        <p:cTn id="21" dur="1000" fill="hold"/>
                                        <p:tgtEl>
                                          <p:spTgt spid="13"/>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1000"/>
                                        <p:tgtEl>
                                          <p:spTgt spid="14"/>
                                        </p:tgtEl>
                                      </p:cBhvr>
                                    </p:animEffect>
                                    <p:anim calcmode="lin" valueType="num">
                                      <p:cBhvr>
                                        <p:cTn id="25" dur="1000" fill="hold"/>
                                        <p:tgtEl>
                                          <p:spTgt spid="14"/>
                                        </p:tgtEl>
                                        <p:attrNameLst>
                                          <p:attrName>ppt_x</p:attrName>
                                        </p:attrNameLst>
                                      </p:cBhvr>
                                      <p:tavLst>
                                        <p:tav tm="0">
                                          <p:val>
                                            <p:strVal val="#ppt_x"/>
                                          </p:val>
                                        </p:tav>
                                        <p:tav tm="100000">
                                          <p:val>
                                            <p:strVal val="#ppt_x"/>
                                          </p:val>
                                        </p:tav>
                                      </p:tavLst>
                                    </p:anim>
                                    <p:anim calcmode="lin" valueType="num">
                                      <p:cBhvr>
                                        <p:cTn id="2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1000"/>
                                        <p:tgtEl>
                                          <p:spTgt spid="15"/>
                                        </p:tgtEl>
                                      </p:cBhvr>
                                    </p:animEffect>
                                    <p:anim calcmode="lin" valueType="num">
                                      <p:cBhvr>
                                        <p:cTn id="32" dur="1000" fill="hold"/>
                                        <p:tgtEl>
                                          <p:spTgt spid="15"/>
                                        </p:tgtEl>
                                        <p:attrNameLst>
                                          <p:attrName>ppt_x</p:attrName>
                                        </p:attrNameLst>
                                      </p:cBhvr>
                                      <p:tavLst>
                                        <p:tav tm="0">
                                          <p:val>
                                            <p:strVal val="#ppt_x"/>
                                          </p:val>
                                        </p:tav>
                                        <p:tav tm="100000">
                                          <p:val>
                                            <p:strVal val="#ppt_x"/>
                                          </p:val>
                                        </p:tav>
                                      </p:tavLst>
                                    </p:anim>
                                    <p:anim calcmode="lin" valueType="num">
                                      <p:cBhvr>
                                        <p:cTn id="3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16">
                                            <p:txEl>
                                              <p:pRg st="0" end="0"/>
                                            </p:txEl>
                                          </p:spTgt>
                                        </p:tgtEl>
                                        <p:attrNameLst>
                                          <p:attrName>style.visibility</p:attrName>
                                        </p:attrNameLst>
                                      </p:cBhvr>
                                      <p:to>
                                        <p:strVal val="visible"/>
                                      </p:to>
                                    </p:set>
                                    <p:animEffect transition="in" filter="fade">
                                      <p:cBhvr>
                                        <p:cTn id="38" dur="1000"/>
                                        <p:tgtEl>
                                          <p:spTgt spid="16">
                                            <p:txEl>
                                              <p:pRg st="0" end="0"/>
                                            </p:txEl>
                                          </p:spTgt>
                                        </p:tgtEl>
                                      </p:cBhvr>
                                    </p:animEffect>
                                    <p:anim calcmode="lin" valueType="num">
                                      <p:cBhvr>
                                        <p:cTn id="39" dur="1000" fill="hold"/>
                                        <p:tgtEl>
                                          <p:spTgt spid="16">
                                            <p:txEl>
                                              <p:pRg st="0" end="0"/>
                                            </p:txEl>
                                          </p:spTgt>
                                        </p:tgtEl>
                                        <p:attrNameLst>
                                          <p:attrName>ppt_x</p:attrName>
                                        </p:attrNameLst>
                                      </p:cBhvr>
                                      <p:tavLst>
                                        <p:tav tm="0">
                                          <p:val>
                                            <p:strVal val="#ppt_x"/>
                                          </p:val>
                                        </p:tav>
                                        <p:tav tm="100000">
                                          <p:val>
                                            <p:strVal val="#ppt_x"/>
                                          </p:val>
                                        </p:tav>
                                      </p:tavLst>
                                    </p:anim>
                                    <p:anim calcmode="lin" valueType="num">
                                      <p:cBhvr>
                                        <p:cTn id="40" dur="1000" fill="hold"/>
                                        <p:tgtEl>
                                          <p:spTgt spid="1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fade">
                                      <p:cBhvr>
                                        <p:cTn id="45" dur="1000"/>
                                        <p:tgtEl>
                                          <p:spTgt spid="17"/>
                                        </p:tgtEl>
                                      </p:cBhvr>
                                    </p:animEffect>
                                    <p:anim calcmode="lin" valueType="num">
                                      <p:cBhvr>
                                        <p:cTn id="46" dur="1000" fill="hold"/>
                                        <p:tgtEl>
                                          <p:spTgt spid="17"/>
                                        </p:tgtEl>
                                        <p:attrNameLst>
                                          <p:attrName>ppt_x</p:attrName>
                                        </p:attrNameLst>
                                      </p:cBhvr>
                                      <p:tavLst>
                                        <p:tav tm="0">
                                          <p:val>
                                            <p:strVal val="#ppt_x"/>
                                          </p:val>
                                        </p:tav>
                                        <p:tav tm="100000">
                                          <p:val>
                                            <p:strVal val="#ppt_x"/>
                                          </p:val>
                                        </p:tav>
                                      </p:tavLst>
                                    </p:anim>
                                    <p:anim calcmode="lin" valueType="num">
                                      <p:cBhvr>
                                        <p:cTn id="47" dur="1000" fill="hold"/>
                                        <p:tgtEl>
                                          <p:spTgt spid="17"/>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fade">
                                      <p:cBhvr>
                                        <p:cTn id="50" dur="1000"/>
                                        <p:tgtEl>
                                          <p:spTgt spid="20"/>
                                        </p:tgtEl>
                                      </p:cBhvr>
                                    </p:animEffect>
                                    <p:anim calcmode="lin" valueType="num">
                                      <p:cBhvr>
                                        <p:cTn id="51" dur="1000" fill="hold"/>
                                        <p:tgtEl>
                                          <p:spTgt spid="20"/>
                                        </p:tgtEl>
                                        <p:attrNameLst>
                                          <p:attrName>ppt_x</p:attrName>
                                        </p:attrNameLst>
                                      </p:cBhvr>
                                      <p:tavLst>
                                        <p:tav tm="0">
                                          <p:val>
                                            <p:strVal val="#ppt_x"/>
                                          </p:val>
                                        </p:tav>
                                        <p:tav tm="100000">
                                          <p:val>
                                            <p:strVal val="#ppt_x"/>
                                          </p:val>
                                        </p:tav>
                                      </p:tavLst>
                                    </p:anim>
                                    <p:anim calcmode="lin" valueType="num">
                                      <p:cBhvr>
                                        <p:cTn id="52"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grpId="0" nodeType="click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fade">
                                      <p:cBhvr>
                                        <p:cTn id="57" dur="1000"/>
                                        <p:tgtEl>
                                          <p:spTgt spid="21"/>
                                        </p:tgtEl>
                                      </p:cBhvr>
                                    </p:animEffect>
                                    <p:anim calcmode="lin" valueType="num">
                                      <p:cBhvr>
                                        <p:cTn id="58" dur="1000" fill="hold"/>
                                        <p:tgtEl>
                                          <p:spTgt spid="21"/>
                                        </p:tgtEl>
                                        <p:attrNameLst>
                                          <p:attrName>ppt_x</p:attrName>
                                        </p:attrNameLst>
                                      </p:cBhvr>
                                      <p:tavLst>
                                        <p:tav tm="0">
                                          <p:val>
                                            <p:strVal val="#ppt_x"/>
                                          </p:val>
                                        </p:tav>
                                        <p:tav tm="100000">
                                          <p:val>
                                            <p:strVal val="#ppt_x"/>
                                          </p:val>
                                        </p:tav>
                                      </p:tavLst>
                                    </p:anim>
                                    <p:anim calcmode="lin" valueType="num">
                                      <p:cBhvr>
                                        <p:cTn id="59" dur="1000" fill="hold"/>
                                        <p:tgtEl>
                                          <p:spTgt spid="21"/>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fade">
                                      <p:cBhvr>
                                        <p:cTn id="62" dur="1000"/>
                                        <p:tgtEl>
                                          <p:spTgt spid="22"/>
                                        </p:tgtEl>
                                      </p:cBhvr>
                                    </p:animEffect>
                                    <p:anim calcmode="lin" valueType="num">
                                      <p:cBhvr>
                                        <p:cTn id="63" dur="1000" fill="hold"/>
                                        <p:tgtEl>
                                          <p:spTgt spid="22"/>
                                        </p:tgtEl>
                                        <p:attrNameLst>
                                          <p:attrName>ppt_x</p:attrName>
                                        </p:attrNameLst>
                                      </p:cBhvr>
                                      <p:tavLst>
                                        <p:tav tm="0">
                                          <p:val>
                                            <p:strVal val="#ppt_x"/>
                                          </p:val>
                                        </p:tav>
                                        <p:tav tm="100000">
                                          <p:val>
                                            <p:strVal val="#ppt_x"/>
                                          </p:val>
                                        </p:tav>
                                      </p:tavLst>
                                    </p:anim>
                                    <p:anim calcmode="lin" valueType="num">
                                      <p:cBhvr>
                                        <p:cTn id="64"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42" presetClass="entr" presetSubtype="0" fill="hold" grpId="0" nodeType="clickEffect">
                                  <p:stCondLst>
                                    <p:cond delay="0"/>
                                  </p:stCondLst>
                                  <p:childTnLst>
                                    <p:set>
                                      <p:cBhvr>
                                        <p:cTn id="68" dur="1" fill="hold">
                                          <p:stCondLst>
                                            <p:cond delay="0"/>
                                          </p:stCondLst>
                                        </p:cTn>
                                        <p:tgtEl>
                                          <p:spTgt spid="23"/>
                                        </p:tgtEl>
                                        <p:attrNameLst>
                                          <p:attrName>style.visibility</p:attrName>
                                        </p:attrNameLst>
                                      </p:cBhvr>
                                      <p:to>
                                        <p:strVal val="visible"/>
                                      </p:to>
                                    </p:set>
                                    <p:animEffect transition="in" filter="fade">
                                      <p:cBhvr>
                                        <p:cTn id="69" dur="1000"/>
                                        <p:tgtEl>
                                          <p:spTgt spid="23"/>
                                        </p:tgtEl>
                                      </p:cBhvr>
                                    </p:animEffect>
                                    <p:anim calcmode="lin" valueType="num">
                                      <p:cBhvr>
                                        <p:cTn id="70" dur="1000" fill="hold"/>
                                        <p:tgtEl>
                                          <p:spTgt spid="23"/>
                                        </p:tgtEl>
                                        <p:attrNameLst>
                                          <p:attrName>ppt_x</p:attrName>
                                        </p:attrNameLst>
                                      </p:cBhvr>
                                      <p:tavLst>
                                        <p:tav tm="0">
                                          <p:val>
                                            <p:strVal val="#ppt_x"/>
                                          </p:val>
                                        </p:tav>
                                        <p:tav tm="100000">
                                          <p:val>
                                            <p:strVal val="#ppt_x"/>
                                          </p:val>
                                        </p:tav>
                                      </p:tavLst>
                                    </p:anim>
                                    <p:anim calcmode="lin" valueType="num">
                                      <p:cBhvr>
                                        <p:cTn id="71" dur="1000" fill="hold"/>
                                        <p:tgtEl>
                                          <p:spTgt spid="23"/>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24"/>
                                        </p:tgtEl>
                                        <p:attrNameLst>
                                          <p:attrName>style.visibility</p:attrName>
                                        </p:attrNameLst>
                                      </p:cBhvr>
                                      <p:to>
                                        <p:strVal val="visible"/>
                                      </p:to>
                                    </p:set>
                                    <p:animEffect transition="in" filter="fade">
                                      <p:cBhvr>
                                        <p:cTn id="74" dur="1000"/>
                                        <p:tgtEl>
                                          <p:spTgt spid="24"/>
                                        </p:tgtEl>
                                      </p:cBhvr>
                                    </p:animEffect>
                                    <p:anim calcmode="lin" valueType="num">
                                      <p:cBhvr>
                                        <p:cTn id="75" dur="1000" fill="hold"/>
                                        <p:tgtEl>
                                          <p:spTgt spid="24"/>
                                        </p:tgtEl>
                                        <p:attrNameLst>
                                          <p:attrName>ppt_x</p:attrName>
                                        </p:attrNameLst>
                                      </p:cBhvr>
                                      <p:tavLst>
                                        <p:tav tm="0">
                                          <p:val>
                                            <p:strVal val="#ppt_x"/>
                                          </p:val>
                                        </p:tav>
                                        <p:tav tm="100000">
                                          <p:val>
                                            <p:strVal val="#ppt_x"/>
                                          </p:val>
                                        </p:tav>
                                      </p:tavLst>
                                    </p:anim>
                                    <p:anim calcmode="lin" valueType="num">
                                      <p:cBhvr>
                                        <p:cTn id="76"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p:bldP spid="13" grpId="0"/>
      <p:bldP spid="14" grpId="0"/>
      <p:bldP spid="15" grpId="0"/>
      <p:bldP spid="17" grpId="0"/>
      <p:bldP spid="20" grpId="0"/>
      <p:bldP spid="21" grpId="0"/>
      <p:bldP spid="22" grpId="0"/>
      <p:bldP spid="23" grpId="0"/>
      <p:bldP spid="24"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7" name="文本框 6"/>
          <p:cNvSpPr txBox="1"/>
          <p:nvPr/>
        </p:nvSpPr>
        <p:spPr>
          <a:xfrm>
            <a:off x="625642" y="1816335"/>
            <a:ext cx="10618673" cy="1015663"/>
          </a:xfrm>
          <a:prstGeom prst="rect">
            <a:avLst/>
          </a:prstGeom>
          <a:noFill/>
        </p:spPr>
        <p:txBody>
          <a:bodyPr wrap="square" rtlCol="0">
            <a:spAutoFit/>
          </a:bodyPr>
          <a:lstStyle/>
          <a:p>
            <a:pPr>
              <a:lnSpc>
                <a:spcPts val="3600"/>
              </a:lnSpc>
            </a:pPr>
            <a:r>
              <a:rPr lang="zh-CN" altLang="en-US" sz="2200" b="1" dirty="0">
                <a:latin typeface="Times New Roman" panose="02020603050405020304" pitchFamily="18" charset="0"/>
                <a:ea typeface="楷体" panose="02010609060101010101" pitchFamily="49" charset="-122"/>
                <a:cs typeface="Times New Roman" panose="02020603050405020304" pitchFamily="18" charset="0"/>
              </a:rPr>
              <a:t>知识拓展</a:t>
            </a:r>
          </a:p>
          <a:p>
            <a:pPr>
              <a:lnSpc>
                <a:spcPts val="3600"/>
              </a:lnSpc>
            </a:pPr>
            <a:r>
              <a:rPr lang="zh-CN" altLang="en-US" sz="2200" b="1" dirty="0" smtClean="0">
                <a:latin typeface="Times New Roman" panose="02020603050405020304" pitchFamily="18" charset="0"/>
                <a:ea typeface="楷体" panose="02010609060101010101" pitchFamily="49" charset="-122"/>
                <a:cs typeface="Times New Roman" panose="02020603050405020304" pitchFamily="18" charset="0"/>
              </a:rPr>
              <a:t>        表示</a:t>
            </a:r>
            <a:r>
              <a:rPr lang="zh-CN" altLang="en-US" sz="2200" b="1" dirty="0">
                <a:latin typeface="Times New Roman" panose="02020603050405020304" pitchFamily="18" charset="0"/>
                <a:ea typeface="楷体" panose="02010609060101010101" pitchFamily="49" charset="-122"/>
                <a:cs typeface="Times New Roman" panose="02020603050405020304" pitchFamily="18" charset="0"/>
              </a:rPr>
              <a:t>否定意义的副词</a:t>
            </a:r>
            <a:r>
              <a:rPr lang="zh-CN" altLang="en-US" sz="2200" b="1" dirty="0" smtClean="0">
                <a:latin typeface="Times New Roman" panose="02020603050405020304" pitchFamily="18" charset="0"/>
                <a:ea typeface="楷体" panose="02010609060101010101" pitchFamily="49" charset="-122"/>
                <a:cs typeface="Times New Roman" panose="02020603050405020304" pitchFamily="18" charset="0"/>
              </a:rPr>
              <a:t>还有 </a:t>
            </a:r>
            <a:r>
              <a:rPr lang="en-US" altLang="zh-CN" sz="2200" b="1" dirty="0" smtClean="0">
                <a:latin typeface="Times New Roman" panose="02020603050405020304" pitchFamily="18" charset="0"/>
                <a:ea typeface="楷体" panose="02010609060101010101" pitchFamily="49" charset="-122"/>
                <a:cs typeface="Times New Roman" panose="02020603050405020304" pitchFamily="18" charset="0"/>
              </a:rPr>
              <a:t>little</a:t>
            </a:r>
            <a:r>
              <a:rPr lang="en-US" altLang="zh-CN" sz="2200" b="1" dirty="0">
                <a:latin typeface="+mn-ea"/>
                <a:cs typeface="Times New Roman" panose="02020603050405020304" pitchFamily="18" charset="0"/>
              </a:rPr>
              <a:t>“</a:t>
            </a:r>
            <a:r>
              <a:rPr lang="zh-CN" altLang="en-US" sz="2200" b="1" dirty="0">
                <a:latin typeface="楷体" panose="02010609060101010101" pitchFamily="49" charset="-122"/>
                <a:ea typeface="楷体" panose="02010609060101010101" pitchFamily="49" charset="-122"/>
                <a:cs typeface="Times New Roman" panose="02020603050405020304" pitchFamily="18" charset="0"/>
              </a:rPr>
              <a:t>很少</a:t>
            </a:r>
            <a:r>
              <a:rPr lang="zh-CN" altLang="en-US" sz="2200" b="1" dirty="0">
                <a:latin typeface="+mn-ea"/>
                <a:cs typeface="Times New Roman" panose="02020603050405020304" pitchFamily="18" charset="0"/>
              </a:rPr>
              <a:t>”</a:t>
            </a:r>
            <a:r>
              <a:rPr lang="zh-CN" altLang="en-US" sz="22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b="1" dirty="0">
                <a:latin typeface="Times New Roman" panose="02020603050405020304" pitchFamily="18" charset="0"/>
                <a:ea typeface="楷体" panose="02010609060101010101" pitchFamily="49" charset="-122"/>
                <a:cs typeface="Times New Roman" panose="02020603050405020304" pitchFamily="18" charset="0"/>
              </a:rPr>
              <a:t>seldom</a:t>
            </a:r>
            <a:r>
              <a:rPr lang="en-US" altLang="zh-CN" sz="2200" b="1" dirty="0">
                <a:latin typeface="+mn-ea"/>
                <a:cs typeface="Times New Roman" panose="02020603050405020304" pitchFamily="18" charset="0"/>
              </a:rPr>
              <a:t>“</a:t>
            </a:r>
            <a:r>
              <a:rPr lang="zh-CN" altLang="en-US" sz="2200" b="1" dirty="0">
                <a:latin typeface="楷体" panose="02010609060101010101" pitchFamily="49" charset="-122"/>
                <a:ea typeface="楷体" panose="02010609060101010101" pitchFamily="49" charset="-122"/>
                <a:cs typeface="Times New Roman" panose="02020603050405020304" pitchFamily="18" charset="0"/>
              </a:rPr>
              <a:t>很少</a:t>
            </a:r>
            <a:r>
              <a:rPr lang="zh-CN" altLang="en-US" sz="2200" b="1" dirty="0">
                <a:latin typeface="+mn-ea"/>
                <a:cs typeface="Times New Roman" panose="02020603050405020304" pitchFamily="18" charset="0"/>
              </a:rPr>
              <a:t>”</a:t>
            </a:r>
            <a:r>
              <a:rPr lang="zh-CN" altLang="en-US" sz="2200" b="1" dirty="0">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b="1" dirty="0">
              <a:solidFill>
                <a:srgbClr val="2A85C3"/>
              </a:solidFill>
              <a:latin typeface="Times New Roman" panose="02020603050405020304" pitchFamily="18" charset="0"/>
              <a:ea typeface="楷体" panose="02010609060101010101" pitchFamily="49" charset="-122"/>
              <a:cs typeface="Times New Roman" panose="02020603050405020304" pitchFamily="18" charset="0"/>
            </a:endParaRPr>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11" name="动作按钮: 后退或前一项 10">
            <a:hlinkClick r:id="rId4" action="ppaction://hlinksldjump" highlightClick="1"/>
          </p:cNvPr>
          <p:cNvSpPr/>
          <p:nvPr/>
        </p:nvSpPr>
        <p:spPr>
          <a:xfrm>
            <a:off x="11408652" y="5818817"/>
            <a:ext cx="403619" cy="416729"/>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56139808"/>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7" name="文本框 6"/>
          <p:cNvSpPr txBox="1"/>
          <p:nvPr/>
        </p:nvSpPr>
        <p:spPr>
          <a:xfrm>
            <a:off x="625642" y="1816335"/>
            <a:ext cx="10618673" cy="2400657"/>
          </a:xfrm>
          <a:prstGeom prst="rect">
            <a:avLst/>
          </a:prstGeom>
          <a:noFill/>
        </p:spPr>
        <p:txBody>
          <a:bodyPr wrap="square" rtlCol="0">
            <a:spAutoFit/>
          </a:bodyPr>
          <a:lstStyle/>
          <a:p>
            <a:pPr>
              <a:lnSpc>
                <a:spcPts val="3600"/>
              </a:lnSpc>
            </a:pPr>
            <a:r>
              <a:rPr lang="zh-CN" altLang="en-US" sz="2200" b="1" dirty="0">
                <a:latin typeface="Times New Roman" panose="02020603050405020304" pitchFamily="18" charset="0"/>
                <a:ea typeface="楷体" panose="02010609060101010101" pitchFamily="49" charset="-122"/>
                <a:cs typeface="Times New Roman" panose="02020603050405020304" pitchFamily="18" charset="0"/>
              </a:rPr>
              <a:t>知识拓展</a:t>
            </a:r>
          </a:p>
          <a:p>
            <a:pPr>
              <a:lnSpc>
                <a:spcPts val="3600"/>
              </a:lnSpc>
            </a:pPr>
            <a:r>
              <a:rPr lang="en-US" altLang="zh-CN" sz="2200" b="1" dirty="0" smtClean="0">
                <a:latin typeface="Times New Roman" panose="02020603050405020304" pitchFamily="18" charset="0"/>
                <a:ea typeface="楷体" panose="02010609060101010101" pitchFamily="49" charset="-122"/>
                <a:cs typeface="Times New Roman" panose="02020603050405020304" pitchFamily="18" charset="0"/>
              </a:rPr>
              <a:t>        a </a:t>
            </a:r>
            <a:r>
              <a:rPr lang="en-US" altLang="zh-CN" sz="2200" b="1" dirty="0">
                <a:latin typeface="Times New Roman" panose="02020603050405020304" pitchFamily="18" charset="0"/>
                <a:ea typeface="楷体" panose="02010609060101010101" pitchFamily="49" charset="-122"/>
                <a:cs typeface="Times New Roman" panose="02020603050405020304" pitchFamily="18" charset="0"/>
              </a:rPr>
              <a:t>number of</a:t>
            </a:r>
            <a:r>
              <a:rPr lang="zh-CN" altLang="en-US" sz="22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b="1" dirty="0">
                <a:latin typeface="Times New Roman" panose="02020603050405020304" pitchFamily="18" charset="0"/>
                <a:ea typeface="楷体" panose="02010609060101010101" pitchFamily="49" charset="-122"/>
                <a:cs typeface="Times New Roman" panose="02020603050405020304" pitchFamily="18" charset="0"/>
              </a:rPr>
              <a:t>a great</a:t>
            </a:r>
            <a:r>
              <a:rPr lang="en-US" altLang="zh-CN" sz="2200" b="1" dirty="0" smtClean="0">
                <a:latin typeface="Times New Roman" panose="02020603050405020304" pitchFamily="18" charset="0"/>
                <a:ea typeface="楷体" panose="02010609060101010101" pitchFamily="49" charset="-122"/>
                <a:cs typeface="Times New Roman" panose="02020603050405020304" pitchFamily="18" charset="0"/>
              </a:rPr>
              <a:t>/ large </a:t>
            </a:r>
            <a:r>
              <a:rPr lang="en-US" altLang="zh-CN" sz="2200" b="1" dirty="0">
                <a:latin typeface="Times New Roman" panose="02020603050405020304" pitchFamily="18" charset="0"/>
                <a:ea typeface="楷体" panose="02010609060101010101" pitchFamily="49" charset="-122"/>
                <a:cs typeface="Times New Roman" panose="02020603050405020304" pitchFamily="18" charset="0"/>
              </a:rPr>
              <a:t>number </a:t>
            </a:r>
            <a:r>
              <a:rPr lang="en-US" altLang="zh-CN" sz="2200" b="1" dirty="0" smtClean="0">
                <a:latin typeface="Times New Roman" panose="02020603050405020304" pitchFamily="18" charset="0"/>
                <a:ea typeface="楷体" panose="02010609060101010101" pitchFamily="49" charset="-122"/>
                <a:cs typeface="Times New Roman" panose="02020603050405020304" pitchFamily="18" charset="0"/>
              </a:rPr>
              <a:t>of </a:t>
            </a:r>
            <a:r>
              <a:rPr lang="zh-CN" altLang="en-US" sz="2200" b="1" dirty="0" smtClean="0">
                <a:latin typeface="Times New Roman" panose="02020603050405020304" pitchFamily="18" charset="0"/>
                <a:ea typeface="楷体" panose="02010609060101010101" pitchFamily="49" charset="-122"/>
                <a:cs typeface="Times New Roman" panose="02020603050405020304" pitchFamily="18" charset="0"/>
              </a:rPr>
              <a:t>用法与 </a:t>
            </a:r>
            <a:r>
              <a:rPr lang="en-US" altLang="zh-CN" sz="2200" b="1" dirty="0" smtClean="0">
                <a:latin typeface="Times New Roman" panose="02020603050405020304" pitchFamily="18" charset="0"/>
                <a:ea typeface="楷体" panose="02010609060101010101" pitchFamily="49" charset="-122"/>
                <a:cs typeface="Times New Roman" panose="02020603050405020304" pitchFamily="18" charset="0"/>
              </a:rPr>
              <a:t>many </a:t>
            </a:r>
            <a:r>
              <a:rPr lang="zh-CN" altLang="en-US" sz="2200" b="1" dirty="0" smtClean="0">
                <a:latin typeface="Times New Roman" panose="02020603050405020304" pitchFamily="18" charset="0"/>
                <a:ea typeface="楷体" panose="02010609060101010101" pitchFamily="49" charset="-122"/>
                <a:cs typeface="Times New Roman" panose="02020603050405020304" pitchFamily="18" charset="0"/>
              </a:rPr>
              <a:t>相同</a:t>
            </a:r>
            <a:r>
              <a:rPr lang="zh-CN" altLang="en-US" sz="2200" b="1" dirty="0">
                <a:latin typeface="Times New Roman" panose="02020603050405020304" pitchFamily="18" charset="0"/>
                <a:ea typeface="楷体" panose="02010609060101010101" pitchFamily="49" charset="-122"/>
                <a:cs typeface="Times New Roman" panose="02020603050405020304" pitchFamily="18" charset="0"/>
              </a:rPr>
              <a:t>，意为“大量，许多”，修饰可数名词复数。</a:t>
            </a:r>
          </a:p>
          <a:p>
            <a:pPr>
              <a:lnSpc>
                <a:spcPts val="3600"/>
              </a:lnSpc>
            </a:pPr>
            <a:r>
              <a:rPr lang="en-US" altLang="zh-CN" sz="2200" b="1" dirty="0" smtClean="0">
                <a:latin typeface="Times New Roman" panose="02020603050405020304" pitchFamily="18" charset="0"/>
                <a:ea typeface="楷体" panose="02010609060101010101" pitchFamily="49" charset="-122"/>
                <a:cs typeface="Times New Roman" panose="02020603050405020304" pitchFamily="18" charset="0"/>
              </a:rPr>
              <a:t>        a </a:t>
            </a:r>
            <a:r>
              <a:rPr lang="en-US" altLang="zh-CN" sz="2200" b="1" dirty="0">
                <a:latin typeface="Times New Roman" panose="02020603050405020304" pitchFamily="18" charset="0"/>
                <a:ea typeface="楷体" panose="02010609060101010101" pitchFamily="49" charset="-122"/>
                <a:cs typeface="Times New Roman" panose="02020603050405020304" pitchFamily="18" charset="0"/>
              </a:rPr>
              <a:t>lot of</a:t>
            </a:r>
            <a:r>
              <a:rPr lang="zh-CN" altLang="en-US" sz="22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b="1" dirty="0">
                <a:latin typeface="Times New Roman" panose="02020603050405020304" pitchFamily="18" charset="0"/>
                <a:ea typeface="楷体" panose="02010609060101010101" pitchFamily="49" charset="-122"/>
                <a:cs typeface="Times New Roman" panose="02020603050405020304" pitchFamily="18" charset="0"/>
              </a:rPr>
              <a:t>lots of</a:t>
            </a:r>
            <a:r>
              <a:rPr lang="zh-CN" altLang="en-US" sz="22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b="1" dirty="0">
                <a:latin typeface="Times New Roman" panose="02020603050405020304" pitchFamily="18" charset="0"/>
                <a:ea typeface="楷体" panose="02010609060101010101" pitchFamily="49" charset="-122"/>
                <a:cs typeface="Times New Roman" panose="02020603050405020304" pitchFamily="18" charset="0"/>
              </a:rPr>
              <a:t>plenty </a:t>
            </a:r>
            <a:r>
              <a:rPr lang="en-US" altLang="zh-CN" sz="2200" b="1" dirty="0" smtClean="0">
                <a:latin typeface="Times New Roman" panose="02020603050405020304" pitchFamily="18" charset="0"/>
                <a:ea typeface="楷体" panose="02010609060101010101" pitchFamily="49" charset="-122"/>
                <a:cs typeface="Times New Roman" panose="02020603050405020304" pitchFamily="18" charset="0"/>
              </a:rPr>
              <a:t>of </a:t>
            </a:r>
            <a:r>
              <a:rPr lang="zh-CN" altLang="en-US" sz="2200" b="1" dirty="0" smtClean="0">
                <a:latin typeface="Times New Roman" panose="02020603050405020304" pitchFamily="18" charset="0"/>
                <a:ea typeface="楷体" panose="02010609060101010101" pitchFamily="49" charset="-122"/>
                <a:cs typeface="Times New Roman" panose="02020603050405020304" pitchFamily="18" charset="0"/>
              </a:rPr>
              <a:t>意</a:t>
            </a:r>
            <a:r>
              <a:rPr lang="zh-CN" altLang="en-US" sz="2200" b="1" dirty="0">
                <a:latin typeface="Times New Roman" panose="02020603050405020304" pitchFamily="18" charset="0"/>
                <a:ea typeface="楷体" panose="02010609060101010101" pitchFamily="49" charset="-122"/>
                <a:cs typeface="Times New Roman" panose="02020603050405020304" pitchFamily="18" charset="0"/>
              </a:rPr>
              <a:t>为“大量，许多”，修饰可数名词复数，也修饰不可数名词。</a:t>
            </a:r>
            <a:endParaRPr lang="en-US" altLang="zh-CN" sz="2200" b="1" dirty="0">
              <a:solidFill>
                <a:srgbClr val="2A85C3"/>
              </a:solidFill>
              <a:latin typeface="Times New Roman" panose="02020603050405020304" pitchFamily="18" charset="0"/>
              <a:ea typeface="楷体" panose="02010609060101010101" pitchFamily="49" charset="-122"/>
              <a:cs typeface="Times New Roman" panose="02020603050405020304" pitchFamily="18" charset="0"/>
            </a:endParaRPr>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11" name="动作按钮: 后退或前一项 10">
            <a:hlinkClick r:id="rId4" action="ppaction://hlinksldjump" highlightClick="1"/>
          </p:cNvPr>
          <p:cNvSpPr/>
          <p:nvPr/>
        </p:nvSpPr>
        <p:spPr>
          <a:xfrm>
            <a:off x="11408652" y="5818817"/>
            <a:ext cx="403619" cy="416729"/>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0161202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7" name="文本框 6"/>
          <p:cNvSpPr txBox="1"/>
          <p:nvPr/>
        </p:nvSpPr>
        <p:spPr>
          <a:xfrm>
            <a:off x="495699" y="1703676"/>
            <a:ext cx="5353923" cy="2862322"/>
          </a:xfrm>
          <a:prstGeom prst="rect">
            <a:avLst/>
          </a:prstGeom>
          <a:noFill/>
        </p:spPr>
        <p:txBody>
          <a:bodyPr wrap="square" rtlCol="0">
            <a:spAutoFit/>
          </a:bodyPr>
          <a:lstStyle/>
          <a:p>
            <a:pPr>
              <a:lnSpc>
                <a:spcPts val="3600"/>
              </a:lnSpc>
            </a:pPr>
            <a:r>
              <a:rPr lang="zh-CN" altLang="en-US" sz="2200" b="1" dirty="0">
                <a:latin typeface="华文中宋" panose="02010600040101010101" pitchFamily="2" charset="-122"/>
                <a:ea typeface="华文中宋" panose="02010600040101010101" pitchFamily="2" charset="-122"/>
                <a:cs typeface="Times New Roman" panose="02020603050405020304" pitchFamily="18" charset="0"/>
              </a:rPr>
              <a:t>二</a:t>
            </a:r>
            <a:r>
              <a:rPr lang="zh-CN" altLang="en-US" sz="2200" b="1" dirty="0" smtClean="0">
                <a:latin typeface="华文中宋" panose="02010600040101010101" pitchFamily="2" charset="-122"/>
                <a:ea typeface="华文中宋" panose="02010600040101010101" pitchFamily="2" charset="-122"/>
                <a:cs typeface="Times New Roman" panose="02020603050405020304" pitchFamily="18" charset="0"/>
              </a:rPr>
              <a:t>、重点短语</a:t>
            </a:r>
            <a:endParaRPr lang="en-US" altLang="zh-CN" sz="2200" b="1" dirty="0" smtClean="0">
              <a:latin typeface="华文中宋" panose="02010600040101010101" pitchFamily="2" charset="-122"/>
              <a:ea typeface="华文中宋" panose="02010600040101010101" pitchFamily="2" charset="-122"/>
              <a:cs typeface="Times New Roman" panose="02020603050405020304" pitchFamily="18" charset="0"/>
            </a:endParaRPr>
          </a:p>
          <a:p>
            <a:pPr>
              <a:lnSpc>
                <a:spcPts val="3600"/>
              </a:lnSpc>
            </a:pPr>
            <a:r>
              <a:rPr lang="en-US" altLang="zh-CN" sz="2200" b="1" dirty="0">
                <a:latin typeface="Times New Roman" panose="02020603050405020304" pitchFamily="18" charset="0"/>
                <a:cs typeface="Times New Roman" panose="02020603050405020304" pitchFamily="18" charset="0"/>
              </a:rPr>
              <a:t>Unit 3</a:t>
            </a:r>
          </a:p>
          <a:p>
            <a:pPr>
              <a:lnSpc>
                <a:spcPts val="3600"/>
              </a:lnSpc>
            </a:pPr>
            <a:r>
              <a:rPr lang="en-US" altLang="zh-CN" sz="2200" b="1" dirty="0">
                <a:latin typeface="Times New Roman" panose="02020603050405020304" pitchFamily="18" charset="0"/>
                <a:cs typeface="Times New Roman" panose="02020603050405020304" pitchFamily="18" charset="0"/>
              </a:rPr>
              <a:t>1</a:t>
            </a:r>
            <a:r>
              <a:rPr lang="en-US" altLang="zh-CN" sz="2200" b="1" dirty="0" smtClean="0">
                <a:latin typeface="Times New Roman" panose="02020603050405020304" pitchFamily="18" charset="0"/>
                <a:cs typeface="Times New Roman" panose="02020603050405020304" pitchFamily="18" charset="0"/>
              </a:rPr>
              <a:t>. deal ________  </a:t>
            </a:r>
            <a:r>
              <a:rPr lang="zh-CN" altLang="en-US" sz="2200" b="1" dirty="0">
                <a:latin typeface="Times New Roman" panose="02020603050405020304" pitchFamily="18" charset="0"/>
                <a:cs typeface="Times New Roman" panose="02020603050405020304" pitchFamily="18" charset="0"/>
              </a:rPr>
              <a:t>处理</a:t>
            </a:r>
          </a:p>
          <a:p>
            <a:pPr>
              <a:lnSpc>
                <a:spcPts val="3600"/>
              </a:lnSpc>
            </a:pPr>
            <a:r>
              <a:rPr lang="en-US" altLang="zh-CN" sz="2200" b="1" dirty="0">
                <a:latin typeface="Times New Roman" panose="02020603050405020304" pitchFamily="18" charset="0"/>
                <a:cs typeface="Times New Roman" panose="02020603050405020304" pitchFamily="18" charset="0"/>
              </a:rPr>
              <a:t>2</a:t>
            </a:r>
            <a:r>
              <a:rPr lang="en-US" altLang="zh-CN" sz="2200" b="1" dirty="0" smtClean="0">
                <a:latin typeface="Times New Roman" panose="02020603050405020304" pitchFamily="18" charset="0"/>
                <a:cs typeface="Times New Roman" panose="02020603050405020304" pitchFamily="18" charset="0"/>
              </a:rPr>
              <a:t>. stay ________  </a:t>
            </a:r>
            <a:r>
              <a:rPr lang="zh-CN" altLang="en-US" sz="2200" b="1" dirty="0">
                <a:latin typeface="Times New Roman" panose="02020603050405020304" pitchFamily="18" charset="0"/>
                <a:cs typeface="Times New Roman" panose="02020603050405020304" pitchFamily="18" charset="0"/>
              </a:rPr>
              <a:t>熬夜</a:t>
            </a:r>
          </a:p>
          <a:p>
            <a:pPr>
              <a:lnSpc>
                <a:spcPts val="3600"/>
              </a:lnSpc>
            </a:pPr>
            <a:r>
              <a:rPr lang="en-US" altLang="zh-CN" sz="2200" b="1" dirty="0">
                <a:latin typeface="Times New Roman" panose="02020603050405020304" pitchFamily="18" charset="0"/>
                <a:cs typeface="Times New Roman" panose="02020603050405020304" pitchFamily="18" charset="0"/>
              </a:rPr>
              <a:t>3</a:t>
            </a:r>
            <a:r>
              <a:rPr lang="en-US" altLang="zh-CN" sz="2200" b="1" dirty="0" smtClean="0">
                <a:latin typeface="Times New Roman" panose="02020603050405020304" pitchFamily="18" charset="0"/>
                <a:cs typeface="Times New Roman" panose="02020603050405020304" pitchFamily="18" charset="0"/>
              </a:rPr>
              <a:t>. be </a:t>
            </a:r>
            <a:r>
              <a:rPr lang="en-US" altLang="zh-CN" sz="2200" b="1" dirty="0">
                <a:latin typeface="Times New Roman" panose="02020603050405020304" pitchFamily="18" charset="0"/>
                <a:cs typeface="Times New Roman" panose="02020603050405020304" pitchFamily="18" charset="0"/>
              </a:rPr>
              <a:t>strict </a:t>
            </a:r>
            <a:r>
              <a:rPr lang="en-US" altLang="zh-CN" sz="2200" b="1" dirty="0" smtClean="0">
                <a:latin typeface="Times New Roman" panose="02020603050405020304" pitchFamily="18" charset="0"/>
                <a:cs typeface="Times New Roman" panose="02020603050405020304" pitchFamily="18" charset="0"/>
              </a:rPr>
              <a:t>________  </a:t>
            </a:r>
            <a:r>
              <a:rPr lang="zh-CN" altLang="en-US" sz="2200" b="1" dirty="0">
                <a:latin typeface="+mn-ea"/>
                <a:cs typeface="Times New Roman" panose="02020603050405020304" pitchFamily="18" charset="0"/>
              </a:rPr>
              <a:t>对</a:t>
            </a:r>
            <a:r>
              <a:rPr lang="en-US" altLang="zh-CN" sz="2200" b="1" dirty="0">
                <a:latin typeface="+mn-ea"/>
                <a:cs typeface="Times New Roman" panose="02020603050405020304" pitchFamily="18" charset="0"/>
              </a:rPr>
              <a:t>……</a:t>
            </a:r>
            <a:r>
              <a:rPr lang="zh-CN" altLang="en-US" sz="2200" b="1" dirty="0">
                <a:latin typeface="+mn-ea"/>
                <a:cs typeface="Times New Roman" panose="02020603050405020304" pitchFamily="18" charset="0"/>
              </a:rPr>
              <a:t>严格</a:t>
            </a:r>
          </a:p>
          <a:p>
            <a:pPr>
              <a:lnSpc>
                <a:spcPts val="3600"/>
              </a:lnSpc>
            </a:pPr>
            <a:r>
              <a:rPr lang="en-US" altLang="zh-CN" sz="2200" b="1" dirty="0">
                <a:latin typeface="Times New Roman" panose="02020603050405020304" pitchFamily="18" charset="0"/>
                <a:cs typeface="Times New Roman" panose="02020603050405020304" pitchFamily="18" charset="0"/>
              </a:rPr>
              <a:t>4</a:t>
            </a:r>
            <a:r>
              <a:rPr lang="en-US" altLang="zh-CN" sz="2200" b="1" dirty="0" smtClean="0">
                <a:latin typeface="Times New Roman" panose="02020603050405020304" pitchFamily="18" charset="0"/>
                <a:cs typeface="Times New Roman" panose="02020603050405020304" pitchFamily="18" charset="0"/>
              </a:rPr>
              <a:t>. work ________  </a:t>
            </a:r>
            <a:r>
              <a:rPr lang="zh-CN" altLang="en-US" sz="2200" b="1" dirty="0">
                <a:latin typeface="Times New Roman" panose="02020603050405020304" pitchFamily="18" charset="0"/>
                <a:cs typeface="Times New Roman" panose="02020603050405020304" pitchFamily="18" charset="0"/>
              </a:rPr>
              <a:t>解决</a:t>
            </a:r>
            <a:endParaRPr lang="zh-CN" altLang="en-US" sz="2200" b="1" dirty="0">
              <a:latin typeface="+mn-ea"/>
              <a:cs typeface="Times New Roman" panose="02020603050405020304" pitchFamily="18" charset="0"/>
            </a:endParaRPr>
          </a:p>
        </p:txBody>
      </p:sp>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11" name="文本框 10"/>
          <p:cNvSpPr txBox="1"/>
          <p:nvPr/>
        </p:nvSpPr>
        <p:spPr>
          <a:xfrm>
            <a:off x="11244315" y="6457890"/>
            <a:ext cx="770639" cy="400110"/>
          </a:xfrm>
          <a:prstGeom prst="rect">
            <a:avLst/>
          </a:prstGeom>
          <a:noFill/>
        </p:spPr>
        <p:txBody>
          <a:bodyPr wrap="square" rtlCol="0">
            <a:spAutoFit/>
          </a:bodyPr>
          <a:lstStyle/>
          <a:p>
            <a:r>
              <a:rPr lang="en-US" altLang="zh-CN" sz="2000" b="1" dirty="0" smtClean="0">
                <a:latin typeface="Times New Roman" panose="02020603050405020304" pitchFamily="18" charset="0"/>
                <a:cs typeface="Times New Roman" panose="02020603050405020304" pitchFamily="18" charset="0"/>
              </a:rPr>
              <a:t>· 5 </a:t>
            </a:r>
            <a:r>
              <a:rPr lang="en-US" altLang="zh-CN" sz="2000" b="1" dirty="0">
                <a:latin typeface="Times New Roman" panose="02020603050405020304" pitchFamily="18" charset="0"/>
                <a:cs typeface="Times New Roman" panose="02020603050405020304" pitchFamily="18" charset="0"/>
              </a:rPr>
              <a:t>·</a:t>
            </a:r>
            <a:endParaRPr lang="zh-CN" altLang="en-US" sz="2000" b="1"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5961246" y="2610863"/>
            <a:ext cx="5617946" cy="1938992"/>
          </a:xfrm>
          <a:prstGeom prst="rect">
            <a:avLst/>
          </a:prstGeom>
          <a:noFill/>
        </p:spPr>
        <p:txBody>
          <a:bodyPr wrap="square" rtlCol="0">
            <a:spAutoFit/>
          </a:bodyPr>
          <a:lstStyle/>
          <a:p>
            <a:pPr>
              <a:lnSpc>
                <a:spcPts val="3600"/>
              </a:lnSpc>
            </a:pPr>
            <a:r>
              <a:rPr lang="en-US" altLang="zh-CN" sz="2200" b="1" dirty="0">
                <a:latin typeface="Times New Roman" panose="02020603050405020304" pitchFamily="18" charset="0"/>
                <a:cs typeface="Times New Roman" panose="02020603050405020304" pitchFamily="18" charset="0"/>
              </a:rPr>
              <a:t>5</a:t>
            </a:r>
            <a:r>
              <a:rPr lang="en-US" altLang="zh-CN" sz="2200" b="1" dirty="0" smtClean="0">
                <a:latin typeface="Times New Roman" panose="02020603050405020304" pitchFamily="18" charset="0"/>
                <a:cs typeface="Times New Roman" panose="02020603050405020304" pitchFamily="18" charset="0"/>
              </a:rPr>
              <a:t>. according ________  </a:t>
            </a:r>
            <a:r>
              <a:rPr lang="zh-CN" altLang="en-US" sz="2200" b="1" dirty="0">
                <a:latin typeface="Times New Roman" panose="02020603050405020304" pitchFamily="18" charset="0"/>
                <a:cs typeface="Times New Roman" panose="02020603050405020304" pitchFamily="18" charset="0"/>
              </a:rPr>
              <a:t>根据</a:t>
            </a:r>
          </a:p>
          <a:p>
            <a:pPr>
              <a:lnSpc>
                <a:spcPts val="3600"/>
              </a:lnSpc>
            </a:pPr>
            <a:r>
              <a:rPr lang="en-US" altLang="zh-CN" sz="2200" b="1" dirty="0">
                <a:latin typeface="Times New Roman" panose="02020603050405020304" pitchFamily="18" charset="0"/>
                <a:cs typeface="Times New Roman" panose="02020603050405020304" pitchFamily="18" charset="0"/>
              </a:rPr>
              <a:t>6</a:t>
            </a:r>
            <a:r>
              <a:rPr lang="en-US" altLang="zh-CN" sz="2200" b="1" dirty="0" smtClean="0">
                <a:latin typeface="Times New Roman" panose="02020603050405020304" pitchFamily="18" charset="0"/>
                <a:cs typeface="Times New Roman" panose="02020603050405020304" pitchFamily="18" charset="0"/>
              </a:rPr>
              <a:t>. laugh ________  </a:t>
            </a:r>
            <a:r>
              <a:rPr lang="zh-CN" altLang="en-US" sz="2200" b="1" dirty="0">
                <a:latin typeface="Times New Roman" panose="02020603050405020304" pitchFamily="18" charset="0"/>
                <a:cs typeface="Times New Roman" panose="02020603050405020304" pitchFamily="18" charset="0"/>
              </a:rPr>
              <a:t>嘲笑</a:t>
            </a:r>
          </a:p>
          <a:p>
            <a:pPr>
              <a:lnSpc>
                <a:spcPts val="3600"/>
              </a:lnSpc>
            </a:pPr>
            <a:r>
              <a:rPr lang="en-US" altLang="zh-CN" sz="2200" b="1" dirty="0">
                <a:latin typeface="Times New Roman" panose="02020603050405020304" pitchFamily="18" charset="0"/>
                <a:cs typeface="Times New Roman" panose="02020603050405020304" pitchFamily="18" charset="0"/>
              </a:rPr>
              <a:t>7</a:t>
            </a:r>
            <a:r>
              <a:rPr lang="en-US" altLang="zh-CN" sz="2200" b="1" dirty="0" smtClean="0">
                <a:latin typeface="Times New Roman" panose="02020603050405020304" pitchFamily="18" charset="0"/>
                <a:cs typeface="Times New Roman" panose="02020603050405020304" pitchFamily="18" charset="0"/>
              </a:rPr>
              <a:t>. go ________  </a:t>
            </a:r>
            <a:r>
              <a:rPr lang="zh-CN" altLang="en-US" sz="2200" b="1" dirty="0">
                <a:latin typeface="Times New Roman" panose="02020603050405020304" pitchFamily="18" charset="0"/>
                <a:cs typeface="Times New Roman" panose="02020603050405020304" pitchFamily="18" charset="0"/>
              </a:rPr>
              <a:t>复习；回顾</a:t>
            </a:r>
          </a:p>
          <a:p>
            <a:pPr>
              <a:lnSpc>
                <a:spcPts val="3600"/>
              </a:lnSpc>
            </a:pPr>
            <a:r>
              <a:rPr lang="en-US" altLang="zh-CN" sz="2200" b="1" dirty="0">
                <a:latin typeface="Times New Roman" panose="02020603050405020304" pitchFamily="18" charset="0"/>
                <a:cs typeface="Times New Roman" panose="02020603050405020304" pitchFamily="18" charset="0"/>
              </a:rPr>
              <a:t>8</a:t>
            </a:r>
            <a:r>
              <a:rPr lang="en-US" altLang="zh-CN" sz="2200" b="1" dirty="0" smtClean="0">
                <a:latin typeface="Times New Roman" panose="02020603050405020304" pitchFamily="18" charset="0"/>
                <a:cs typeface="Times New Roman" panose="02020603050405020304" pitchFamily="18" charset="0"/>
              </a:rPr>
              <a:t>. be </a:t>
            </a:r>
            <a:r>
              <a:rPr lang="en-US" altLang="zh-CN" sz="2200" b="1" dirty="0">
                <a:latin typeface="Times New Roman" panose="02020603050405020304" pitchFamily="18" charset="0"/>
                <a:cs typeface="Times New Roman" panose="02020603050405020304" pitchFamily="18" charset="0"/>
              </a:rPr>
              <a:t>________</a:t>
            </a:r>
            <a:r>
              <a:rPr lang="en-US" altLang="zh-CN"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one’s age </a:t>
            </a:r>
            <a:r>
              <a:rPr lang="en-US" altLang="zh-CN" sz="2200" b="1" dirty="0" smtClean="0">
                <a:latin typeface="Times New Roman" panose="02020603050405020304" pitchFamily="18" charset="0"/>
                <a:cs typeface="Times New Roman" panose="02020603050405020304" pitchFamily="18" charset="0"/>
              </a:rPr>
              <a:t> </a:t>
            </a:r>
            <a:r>
              <a:rPr lang="zh-CN" altLang="en-US" sz="2200" b="1" dirty="0" smtClean="0">
                <a:latin typeface="+mn-ea"/>
                <a:cs typeface="Times New Roman" panose="02020603050405020304" pitchFamily="18" charset="0"/>
              </a:rPr>
              <a:t>与</a:t>
            </a:r>
            <a:r>
              <a:rPr lang="en-US" altLang="zh-CN" sz="2200" b="1" dirty="0">
                <a:latin typeface="+mn-ea"/>
                <a:cs typeface="Times New Roman" panose="02020603050405020304" pitchFamily="18" charset="0"/>
              </a:rPr>
              <a:t>……</a:t>
            </a:r>
            <a:r>
              <a:rPr lang="zh-CN" altLang="en-US" sz="2200" b="1" dirty="0">
                <a:latin typeface="+mn-ea"/>
                <a:cs typeface="Times New Roman" panose="02020603050405020304" pitchFamily="18" charset="0"/>
              </a:rPr>
              <a:t>同龄的</a:t>
            </a:r>
          </a:p>
        </p:txBody>
      </p:sp>
      <p:sp>
        <p:nvSpPr>
          <p:cNvPr id="2" name="文本框 1"/>
          <p:cNvSpPr txBox="1"/>
          <p:nvPr/>
        </p:nvSpPr>
        <p:spPr>
          <a:xfrm>
            <a:off x="1636295" y="2668613"/>
            <a:ext cx="952901"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with</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21" name="文本框 20"/>
          <p:cNvSpPr txBox="1"/>
          <p:nvPr/>
        </p:nvSpPr>
        <p:spPr>
          <a:xfrm>
            <a:off x="1747919" y="3118750"/>
            <a:ext cx="952901"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up</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22" name="文本框 21"/>
          <p:cNvSpPr txBox="1"/>
          <p:nvPr/>
        </p:nvSpPr>
        <p:spPr>
          <a:xfrm>
            <a:off x="2093495" y="3588430"/>
            <a:ext cx="952901"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with</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23" name="文本框 22"/>
          <p:cNvSpPr txBox="1"/>
          <p:nvPr/>
        </p:nvSpPr>
        <p:spPr>
          <a:xfrm>
            <a:off x="1803134" y="4058110"/>
            <a:ext cx="952901"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out</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24" name="文本框 23"/>
          <p:cNvSpPr txBox="1"/>
          <p:nvPr/>
        </p:nvSpPr>
        <p:spPr>
          <a:xfrm>
            <a:off x="7934425" y="2664341"/>
            <a:ext cx="952901"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to</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25" name="文本框 24"/>
          <p:cNvSpPr txBox="1"/>
          <p:nvPr/>
        </p:nvSpPr>
        <p:spPr>
          <a:xfrm>
            <a:off x="7430702" y="3118749"/>
            <a:ext cx="952901"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at</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26" name="文本框 25"/>
          <p:cNvSpPr txBox="1"/>
          <p:nvPr/>
        </p:nvSpPr>
        <p:spPr>
          <a:xfrm>
            <a:off x="6826118" y="3594238"/>
            <a:ext cx="952901"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over</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27" name="文本框 26"/>
          <p:cNvSpPr txBox="1"/>
          <p:nvPr/>
        </p:nvSpPr>
        <p:spPr>
          <a:xfrm>
            <a:off x="6981524" y="4031227"/>
            <a:ext cx="952901"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of</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566591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1">
                                            <p:txEl>
                                              <p:pRg st="0" end="0"/>
                                            </p:txEl>
                                          </p:spTgt>
                                        </p:tgtEl>
                                        <p:attrNameLst>
                                          <p:attrName>style.visibility</p:attrName>
                                        </p:attrNameLst>
                                      </p:cBhvr>
                                      <p:to>
                                        <p:strVal val="visible"/>
                                      </p:to>
                                    </p:set>
                                    <p:animEffect transition="in" filter="fade">
                                      <p:cBhvr>
                                        <p:cTn id="14" dur="1000"/>
                                        <p:tgtEl>
                                          <p:spTgt spid="21">
                                            <p:txEl>
                                              <p:pRg st="0" end="0"/>
                                            </p:txEl>
                                          </p:spTgt>
                                        </p:tgtEl>
                                      </p:cBhvr>
                                    </p:animEffect>
                                    <p:anim calcmode="lin" valueType="num">
                                      <p:cBhvr>
                                        <p:cTn id="15" dur="1000" fill="hold"/>
                                        <p:tgtEl>
                                          <p:spTgt spid="21">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2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2">
                                            <p:txEl>
                                              <p:pRg st="0" end="0"/>
                                            </p:txEl>
                                          </p:spTgt>
                                        </p:tgtEl>
                                        <p:attrNameLst>
                                          <p:attrName>style.visibility</p:attrName>
                                        </p:attrNameLst>
                                      </p:cBhvr>
                                      <p:to>
                                        <p:strVal val="visible"/>
                                      </p:to>
                                    </p:set>
                                    <p:animEffect transition="in" filter="fade">
                                      <p:cBhvr>
                                        <p:cTn id="21" dur="1000"/>
                                        <p:tgtEl>
                                          <p:spTgt spid="22">
                                            <p:txEl>
                                              <p:pRg st="0" end="0"/>
                                            </p:txEl>
                                          </p:spTgt>
                                        </p:tgtEl>
                                      </p:cBhvr>
                                    </p:animEffect>
                                    <p:anim calcmode="lin" valueType="num">
                                      <p:cBhvr>
                                        <p:cTn id="22" dur="1000" fill="hold"/>
                                        <p:tgtEl>
                                          <p:spTgt spid="22">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2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3">
                                            <p:txEl>
                                              <p:pRg st="0" end="0"/>
                                            </p:txEl>
                                          </p:spTgt>
                                        </p:tgtEl>
                                        <p:attrNameLst>
                                          <p:attrName>style.visibility</p:attrName>
                                        </p:attrNameLst>
                                      </p:cBhvr>
                                      <p:to>
                                        <p:strVal val="visible"/>
                                      </p:to>
                                    </p:set>
                                    <p:animEffect transition="in" filter="fade">
                                      <p:cBhvr>
                                        <p:cTn id="28" dur="1000"/>
                                        <p:tgtEl>
                                          <p:spTgt spid="23">
                                            <p:txEl>
                                              <p:pRg st="0" end="0"/>
                                            </p:txEl>
                                          </p:spTgt>
                                        </p:tgtEl>
                                      </p:cBhvr>
                                    </p:animEffect>
                                    <p:anim calcmode="lin" valueType="num">
                                      <p:cBhvr>
                                        <p:cTn id="29" dur="1000" fill="hold"/>
                                        <p:tgtEl>
                                          <p:spTgt spid="23">
                                            <p:txEl>
                                              <p:pRg st="0" end="0"/>
                                            </p:txEl>
                                          </p:spTgt>
                                        </p:tgtEl>
                                        <p:attrNameLst>
                                          <p:attrName>ppt_x</p:attrName>
                                        </p:attrNameLst>
                                      </p:cBhvr>
                                      <p:tavLst>
                                        <p:tav tm="0">
                                          <p:val>
                                            <p:strVal val="#ppt_x"/>
                                          </p:val>
                                        </p:tav>
                                        <p:tav tm="100000">
                                          <p:val>
                                            <p:strVal val="#ppt_x"/>
                                          </p:val>
                                        </p:tav>
                                      </p:tavLst>
                                    </p:anim>
                                    <p:anim calcmode="lin" valueType="num">
                                      <p:cBhvr>
                                        <p:cTn id="30" dur="1000" fill="hold"/>
                                        <p:tgtEl>
                                          <p:spTgt spid="2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24">
                                            <p:txEl>
                                              <p:pRg st="0" end="0"/>
                                            </p:txEl>
                                          </p:spTgt>
                                        </p:tgtEl>
                                        <p:attrNameLst>
                                          <p:attrName>style.visibility</p:attrName>
                                        </p:attrNameLst>
                                      </p:cBhvr>
                                      <p:to>
                                        <p:strVal val="visible"/>
                                      </p:to>
                                    </p:set>
                                    <p:animEffect transition="in" filter="fade">
                                      <p:cBhvr>
                                        <p:cTn id="35" dur="1000"/>
                                        <p:tgtEl>
                                          <p:spTgt spid="24">
                                            <p:txEl>
                                              <p:pRg st="0" end="0"/>
                                            </p:txEl>
                                          </p:spTgt>
                                        </p:tgtEl>
                                      </p:cBhvr>
                                    </p:animEffect>
                                    <p:anim calcmode="lin" valueType="num">
                                      <p:cBhvr>
                                        <p:cTn id="36" dur="1000" fill="hold"/>
                                        <p:tgtEl>
                                          <p:spTgt spid="24">
                                            <p:txEl>
                                              <p:pRg st="0" end="0"/>
                                            </p:txEl>
                                          </p:spTgt>
                                        </p:tgtEl>
                                        <p:attrNameLst>
                                          <p:attrName>ppt_x</p:attrName>
                                        </p:attrNameLst>
                                      </p:cBhvr>
                                      <p:tavLst>
                                        <p:tav tm="0">
                                          <p:val>
                                            <p:strVal val="#ppt_x"/>
                                          </p:val>
                                        </p:tav>
                                        <p:tav tm="100000">
                                          <p:val>
                                            <p:strVal val="#ppt_x"/>
                                          </p:val>
                                        </p:tav>
                                      </p:tavLst>
                                    </p:anim>
                                    <p:anim calcmode="lin" valueType="num">
                                      <p:cBhvr>
                                        <p:cTn id="37" dur="1000" fill="hold"/>
                                        <p:tgtEl>
                                          <p:spTgt spid="2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25">
                                            <p:txEl>
                                              <p:pRg st="0" end="0"/>
                                            </p:txEl>
                                          </p:spTgt>
                                        </p:tgtEl>
                                        <p:attrNameLst>
                                          <p:attrName>style.visibility</p:attrName>
                                        </p:attrNameLst>
                                      </p:cBhvr>
                                      <p:to>
                                        <p:strVal val="visible"/>
                                      </p:to>
                                    </p:set>
                                    <p:animEffect transition="in" filter="fade">
                                      <p:cBhvr>
                                        <p:cTn id="42" dur="1000"/>
                                        <p:tgtEl>
                                          <p:spTgt spid="25">
                                            <p:txEl>
                                              <p:pRg st="0" end="0"/>
                                            </p:txEl>
                                          </p:spTgt>
                                        </p:tgtEl>
                                      </p:cBhvr>
                                    </p:animEffect>
                                    <p:anim calcmode="lin" valueType="num">
                                      <p:cBhvr>
                                        <p:cTn id="43" dur="1000" fill="hold"/>
                                        <p:tgtEl>
                                          <p:spTgt spid="25">
                                            <p:txEl>
                                              <p:pRg st="0" end="0"/>
                                            </p:txEl>
                                          </p:spTgt>
                                        </p:tgtEl>
                                        <p:attrNameLst>
                                          <p:attrName>ppt_x</p:attrName>
                                        </p:attrNameLst>
                                      </p:cBhvr>
                                      <p:tavLst>
                                        <p:tav tm="0">
                                          <p:val>
                                            <p:strVal val="#ppt_x"/>
                                          </p:val>
                                        </p:tav>
                                        <p:tav tm="100000">
                                          <p:val>
                                            <p:strVal val="#ppt_x"/>
                                          </p:val>
                                        </p:tav>
                                      </p:tavLst>
                                    </p:anim>
                                    <p:anim calcmode="lin" valueType="num">
                                      <p:cBhvr>
                                        <p:cTn id="44" dur="1000" fill="hold"/>
                                        <p:tgtEl>
                                          <p:spTgt spid="2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26">
                                            <p:txEl>
                                              <p:pRg st="0" end="0"/>
                                            </p:txEl>
                                          </p:spTgt>
                                        </p:tgtEl>
                                        <p:attrNameLst>
                                          <p:attrName>style.visibility</p:attrName>
                                        </p:attrNameLst>
                                      </p:cBhvr>
                                      <p:to>
                                        <p:strVal val="visible"/>
                                      </p:to>
                                    </p:set>
                                    <p:animEffect transition="in" filter="fade">
                                      <p:cBhvr>
                                        <p:cTn id="49" dur="1000"/>
                                        <p:tgtEl>
                                          <p:spTgt spid="26">
                                            <p:txEl>
                                              <p:pRg st="0" end="0"/>
                                            </p:txEl>
                                          </p:spTgt>
                                        </p:tgtEl>
                                      </p:cBhvr>
                                    </p:animEffect>
                                    <p:anim calcmode="lin" valueType="num">
                                      <p:cBhvr>
                                        <p:cTn id="50" dur="1000" fill="hold"/>
                                        <p:tgtEl>
                                          <p:spTgt spid="26">
                                            <p:txEl>
                                              <p:pRg st="0" end="0"/>
                                            </p:txEl>
                                          </p:spTgt>
                                        </p:tgtEl>
                                        <p:attrNameLst>
                                          <p:attrName>ppt_x</p:attrName>
                                        </p:attrNameLst>
                                      </p:cBhvr>
                                      <p:tavLst>
                                        <p:tav tm="0">
                                          <p:val>
                                            <p:strVal val="#ppt_x"/>
                                          </p:val>
                                        </p:tav>
                                        <p:tav tm="100000">
                                          <p:val>
                                            <p:strVal val="#ppt_x"/>
                                          </p:val>
                                        </p:tav>
                                      </p:tavLst>
                                    </p:anim>
                                    <p:anim calcmode="lin" valueType="num">
                                      <p:cBhvr>
                                        <p:cTn id="51" dur="1000" fill="hold"/>
                                        <p:tgtEl>
                                          <p:spTgt spid="2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fade">
                                      <p:cBhvr>
                                        <p:cTn id="56" dur="1000"/>
                                        <p:tgtEl>
                                          <p:spTgt spid="27"/>
                                        </p:tgtEl>
                                      </p:cBhvr>
                                    </p:animEffect>
                                    <p:anim calcmode="lin" valueType="num">
                                      <p:cBhvr>
                                        <p:cTn id="57" dur="1000" fill="hold"/>
                                        <p:tgtEl>
                                          <p:spTgt spid="27"/>
                                        </p:tgtEl>
                                        <p:attrNameLst>
                                          <p:attrName>ppt_x</p:attrName>
                                        </p:attrNameLst>
                                      </p:cBhvr>
                                      <p:tavLst>
                                        <p:tav tm="0">
                                          <p:val>
                                            <p:strVal val="#ppt_x"/>
                                          </p:val>
                                        </p:tav>
                                        <p:tav tm="100000">
                                          <p:val>
                                            <p:strVal val="#ppt_x"/>
                                          </p:val>
                                        </p:tav>
                                      </p:tavLst>
                                    </p:anim>
                                    <p:anim calcmode="lin" valueType="num">
                                      <p:cBhvr>
                                        <p:cTn id="58"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7" name="文本框 6"/>
          <p:cNvSpPr txBox="1"/>
          <p:nvPr/>
        </p:nvSpPr>
        <p:spPr>
          <a:xfrm>
            <a:off x="495699" y="1790310"/>
            <a:ext cx="5353923" cy="2400657"/>
          </a:xfrm>
          <a:prstGeom prst="rect">
            <a:avLst/>
          </a:prstGeom>
          <a:noFill/>
        </p:spPr>
        <p:txBody>
          <a:bodyPr wrap="square" rtlCol="0">
            <a:spAutoFit/>
          </a:bodyPr>
          <a:lstStyle/>
          <a:p>
            <a:pPr>
              <a:lnSpc>
                <a:spcPts val="3600"/>
              </a:lnSpc>
            </a:pPr>
            <a:r>
              <a:rPr lang="en-US" altLang="zh-CN" sz="2200" b="1" dirty="0">
                <a:latin typeface="Times New Roman" panose="02020603050405020304" pitchFamily="18" charset="0"/>
                <a:cs typeface="Times New Roman" panose="02020603050405020304" pitchFamily="18" charset="0"/>
              </a:rPr>
              <a:t>Unit 4</a:t>
            </a:r>
          </a:p>
          <a:p>
            <a:pPr>
              <a:lnSpc>
                <a:spcPts val="3600"/>
              </a:lnSpc>
            </a:pPr>
            <a:r>
              <a:rPr lang="en-US" altLang="zh-CN" sz="2200" b="1" dirty="0">
                <a:latin typeface="Times New Roman" panose="02020603050405020304" pitchFamily="18" charset="0"/>
                <a:cs typeface="Times New Roman" panose="02020603050405020304" pitchFamily="18" charset="0"/>
              </a:rPr>
              <a:t>1. </a:t>
            </a:r>
            <a:r>
              <a:rPr lang="en-US" altLang="zh-CN" sz="2200" b="1" dirty="0" smtClean="0">
                <a:latin typeface="Times New Roman" panose="02020603050405020304" pitchFamily="18" charset="0"/>
                <a:cs typeface="Times New Roman" panose="02020603050405020304" pitchFamily="18" charset="0"/>
              </a:rPr>
              <a:t>________ one’s </a:t>
            </a:r>
            <a:r>
              <a:rPr lang="en-US" altLang="zh-CN" sz="2200" b="1" dirty="0">
                <a:latin typeface="Times New Roman" panose="02020603050405020304" pitchFamily="18" charset="0"/>
                <a:cs typeface="Times New Roman" panose="02020603050405020304" pitchFamily="18" charset="0"/>
              </a:rPr>
              <a:t>mind </a:t>
            </a:r>
            <a:r>
              <a:rPr lang="en-US" altLang="zh-CN" sz="2200" b="1" dirty="0" smtClean="0">
                <a:latin typeface="Times New Roman" panose="02020603050405020304" pitchFamily="18" charset="0"/>
                <a:cs typeface="Times New Roman" panose="02020603050405020304" pitchFamily="18" charset="0"/>
              </a:rPr>
              <a:t> </a:t>
            </a:r>
            <a:r>
              <a:rPr lang="zh-CN" altLang="en-US" sz="2200" b="1" dirty="0" smtClean="0">
                <a:latin typeface="Times New Roman" panose="02020603050405020304" pitchFamily="18" charset="0"/>
                <a:cs typeface="Times New Roman" panose="02020603050405020304" pitchFamily="18" charset="0"/>
              </a:rPr>
              <a:t>挂</a:t>
            </a:r>
            <a:r>
              <a:rPr lang="zh-CN" altLang="en-US" sz="2200" b="1" dirty="0">
                <a:latin typeface="Times New Roman" panose="02020603050405020304" pitchFamily="18" charset="0"/>
                <a:cs typeface="Times New Roman" panose="02020603050405020304" pitchFamily="18" charset="0"/>
              </a:rPr>
              <a:t>在心上</a:t>
            </a:r>
          </a:p>
          <a:p>
            <a:pPr>
              <a:lnSpc>
                <a:spcPts val="3600"/>
              </a:lnSpc>
            </a:pPr>
            <a:r>
              <a:rPr lang="en-US" altLang="zh-CN" sz="2200" b="1" dirty="0">
                <a:latin typeface="Times New Roman" panose="02020603050405020304" pitchFamily="18" charset="0"/>
                <a:cs typeface="Times New Roman" panose="02020603050405020304" pitchFamily="18" charset="0"/>
              </a:rPr>
              <a:t>2</a:t>
            </a:r>
            <a:r>
              <a:rPr lang="en-US" altLang="zh-CN" sz="2200" b="1" dirty="0" smtClean="0">
                <a:latin typeface="Times New Roman" panose="02020603050405020304" pitchFamily="18" charset="0"/>
                <a:cs typeface="Times New Roman" panose="02020603050405020304" pitchFamily="18" charset="0"/>
              </a:rPr>
              <a:t>. try </a:t>
            </a:r>
            <a:r>
              <a:rPr lang="en-US" altLang="zh-CN" sz="2200" b="1" dirty="0">
                <a:latin typeface="Times New Roman" panose="02020603050405020304" pitchFamily="18" charset="0"/>
                <a:cs typeface="Times New Roman" panose="02020603050405020304" pitchFamily="18" charset="0"/>
              </a:rPr>
              <a:t>________</a:t>
            </a:r>
            <a:r>
              <a:rPr lang="en-US" altLang="zh-CN"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for </a:t>
            </a:r>
            <a:r>
              <a:rPr lang="en-US" altLang="zh-CN" sz="2200" b="1" dirty="0" smtClean="0">
                <a:latin typeface="Times New Roman" panose="02020603050405020304" pitchFamily="18" charset="0"/>
                <a:cs typeface="Times New Roman" panose="02020603050405020304" pitchFamily="18" charset="0"/>
              </a:rPr>
              <a:t> </a:t>
            </a:r>
            <a:r>
              <a:rPr lang="zh-CN" altLang="en-US" sz="2200" b="1" dirty="0" smtClean="0">
                <a:latin typeface="+mn-ea"/>
                <a:cs typeface="Times New Roman" panose="02020603050405020304" pitchFamily="18" charset="0"/>
              </a:rPr>
              <a:t>参加</a:t>
            </a:r>
            <a:r>
              <a:rPr lang="en-US" altLang="zh-CN" sz="2200" b="1" dirty="0">
                <a:latin typeface="+mn-ea"/>
                <a:cs typeface="Times New Roman" panose="02020603050405020304" pitchFamily="18" charset="0"/>
              </a:rPr>
              <a:t>……</a:t>
            </a:r>
            <a:r>
              <a:rPr lang="zh-CN" altLang="en-US" sz="2200" b="1" dirty="0">
                <a:latin typeface="+mn-ea"/>
                <a:cs typeface="Times New Roman" panose="02020603050405020304" pitchFamily="18" charset="0"/>
              </a:rPr>
              <a:t>选拔</a:t>
            </a:r>
          </a:p>
          <a:p>
            <a:pPr>
              <a:lnSpc>
                <a:spcPts val="3600"/>
              </a:lnSpc>
            </a:pPr>
            <a:r>
              <a:rPr lang="en-US" altLang="zh-CN" sz="2200" b="1" dirty="0">
                <a:latin typeface="Times New Roman" panose="02020603050405020304" pitchFamily="18" charset="0"/>
                <a:cs typeface="Times New Roman" panose="02020603050405020304" pitchFamily="18" charset="0"/>
              </a:rPr>
              <a:t>3</a:t>
            </a:r>
            <a:r>
              <a:rPr lang="en-US" altLang="zh-CN" sz="2200" b="1" dirty="0" smtClean="0">
                <a:latin typeface="Times New Roman" panose="02020603050405020304" pitchFamily="18" charset="0"/>
                <a:cs typeface="Times New Roman" panose="02020603050405020304" pitchFamily="18" charset="0"/>
              </a:rPr>
              <a:t>. succeed </a:t>
            </a:r>
            <a:r>
              <a:rPr lang="en-US" altLang="zh-CN" sz="2200" b="1" dirty="0">
                <a:latin typeface="Times New Roman" panose="02020603050405020304" pitchFamily="18" charset="0"/>
                <a:cs typeface="Times New Roman" panose="02020603050405020304" pitchFamily="18" charset="0"/>
              </a:rPr>
              <a:t>________</a:t>
            </a:r>
            <a:r>
              <a:rPr lang="en-US" altLang="zh-CN"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doing </a:t>
            </a:r>
            <a:r>
              <a:rPr lang="en-US" altLang="zh-CN" sz="2200" b="1" dirty="0" err="1">
                <a:latin typeface="Times New Roman" panose="02020603050405020304" pitchFamily="18" charset="0"/>
                <a:cs typeface="Times New Roman" panose="02020603050405020304" pitchFamily="18" charset="0"/>
              </a:rPr>
              <a:t>sth</a:t>
            </a:r>
            <a:r>
              <a:rPr lang="en-US" altLang="zh-CN" sz="2200" b="1" dirty="0" smtClean="0">
                <a:latin typeface="Times New Roman" panose="02020603050405020304" pitchFamily="18" charset="0"/>
                <a:cs typeface="Times New Roman" panose="02020603050405020304" pitchFamily="18" charset="0"/>
              </a:rPr>
              <a:t>.  </a:t>
            </a:r>
            <a:r>
              <a:rPr lang="zh-CN" altLang="en-US" sz="2200" b="1" dirty="0" smtClean="0">
                <a:latin typeface="Times New Roman" panose="02020603050405020304" pitchFamily="18" charset="0"/>
                <a:cs typeface="Times New Roman" panose="02020603050405020304" pitchFamily="18" charset="0"/>
              </a:rPr>
              <a:t>成功</a:t>
            </a:r>
            <a:r>
              <a:rPr lang="zh-CN" altLang="en-US" sz="2200" b="1" dirty="0">
                <a:latin typeface="Times New Roman" panose="02020603050405020304" pitchFamily="18" charset="0"/>
                <a:cs typeface="Times New Roman" panose="02020603050405020304" pitchFamily="18" charset="0"/>
              </a:rPr>
              <a:t>做某事</a:t>
            </a:r>
          </a:p>
          <a:p>
            <a:pPr>
              <a:lnSpc>
                <a:spcPts val="3600"/>
              </a:lnSpc>
            </a:pPr>
            <a:r>
              <a:rPr lang="en-US" altLang="zh-CN" sz="2200" b="1" dirty="0">
                <a:latin typeface="Times New Roman" panose="02020603050405020304" pitchFamily="18" charset="0"/>
                <a:cs typeface="Times New Roman" panose="02020603050405020304" pitchFamily="18" charset="0"/>
              </a:rPr>
              <a:t>4. ________ </a:t>
            </a:r>
            <a:r>
              <a:rPr lang="en-US" altLang="zh-CN" sz="2200" b="1" dirty="0" smtClean="0">
                <a:latin typeface="Times New Roman" panose="02020603050405020304" pitchFamily="18" charset="0"/>
                <a:cs typeface="Times New Roman" panose="02020603050405020304" pitchFamily="18" charset="0"/>
              </a:rPr>
              <a:t>notice </a:t>
            </a:r>
            <a:r>
              <a:rPr lang="en-US" altLang="zh-CN" sz="2200" b="1" dirty="0">
                <a:latin typeface="Times New Roman" panose="02020603050405020304" pitchFamily="18" charset="0"/>
                <a:cs typeface="Times New Roman" panose="02020603050405020304" pitchFamily="18" charset="0"/>
              </a:rPr>
              <a:t>of </a:t>
            </a:r>
            <a:r>
              <a:rPr lang="en-US" altLang="zh-CN" sz="2200" b="1" dirty="0" smtClean="0">
                <a:latin typeface="Times New Roman" panose="02020603050405020304" pitchFamily="18" charset="0"/>
                <a:cs typeface="Times New Roman" panose="02020603050405020304" pitchFamily="18" charset="0"/>
              </a:rPr>
              <a:t>  </a:t>
            </a:r>
            <a:r>
              <a:rPr lang="zh-CN" altLang="en-US" sz="2200" b="1" dirty="0" smtClean="0">
                <a:latin typeface="Times New Roman" panose="02020603050405020304" pitchFamily="18" charset="0"/>
                <a:cs typeface="Times New Roman" panose="02020603050405020304" pitchFamily="18" charset="0"/>
              </a:rPr>
              <a:t>注意，察觉</a:t>
            </a:r>
            <a:endParaRPr lang="zh-CN" altLang="en-US" sz="2200" b="1" dirty="0">
              <a:latin typeface="Times New Roman" panose="02020603050405020304" pitchFamily="18" charset="0"/>
              <a:cs typeface="Times New Roman" panose="02020603050405020304" pitchFamily="18" charset="0"/>
            </a:endParaRPr>
          </a:p>
        </p:txBody>
      </p:sp>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11" name="文本框 10"/>
          <p:cNvSpPr txBox="1"/>
          <p:nvPr/>
        </p:nvSpPr>
        <p:spPr>
          <a:xfrm>
            <a:off x="11244315" y="6457890"/>
            <a:ext cx="770639" cy="400110"/>
          </a:xfrm>
          <a:prstGeom prst="rect">
            <a:avLst/>
          </a:prstGeom>
          <a:noFill/>
        </p:spPr>
        <p:txBody>
          <a:bodyPr wrap="square" rtlCol="0">
            <a:spAutoFit/>
          </a:bodyPr>
          <a:lstStyle/>
          <a:p>
            <a:r>
              <a:rPr lang="en-US" altLang="zh-CN" sz="2000" b="1" dirty="0" smtClean="0">
                <a:latin typeface="Times New Roman" panose="02020603050405020304" pitchFamily="18" charset="0"/>
                <a:cs typeface="Times New Roman" panose="02020603050405020304" pitchFamily="18" charset="0"/>
              </a:rPr>
              <a:t>· 6 </a:t>
            </a:r>
            <a:r>
              <a:rPr lang="en-US" altLang="zh-CN" sz="2000" b="1" dirty="0">
                <a:latin typeface="Times New Roman" panose="02020603050405020304" pitchFamily="18" charset="0"/>
                <a:cs typeface="Times New Roman" panose="02020603050405020304" pitchFamily="18" charset="0"/>
              </a:rPr>
              <a:t>·</a:t>
            </a:r>
            <a:endParaRPr lang="zh-CN" altLang="en-US" sz="2000" b="1"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5961246" y="2235484"/>
            <a:ext cx="5617946" cy="1477328"/>
          </a:xfrm>
          <a:prstGeom prst="rect">
            <a:avLst/>
          </a:prstGeom>
          <a:noFill/>
        </p:spPr>
        <p:txBody>
          <a:bodyPr wrap="square" rtlCol="0">
            <a:spAutoFit/>
          </a:bodyPr>
          <a:lstStyle/>
          <a:p>
            <a:pPr>
              <a:lnSpc>
                <a:spcPts val="3600"/>
              </a:lnSpc>
            </a:pPr>
            <a:r>
              <a:rPr lang="en-US" altLang="zh-CN" sz="2200" b="1" dirty="0">
                <a:latin typeface="Times New Roman" panose="02020603050405020304" pitchFamily="18" charset="0"/>
                <a:cs typeface="Times New Roman" panose="02020603050405020304" pitchFamily="18" charset="0"/>
              </a:rPr>
              <a:t>5</a:t>
            </a:r>
            <a:r>
              <a:rPr lang="en-US" altLang="zh-CN" sz="2200" b="1" dirty="0" smtClean="0">
                <a:latin typeface="Times New Roman" panose="02020603050405020304" pitchFamily="18" charset="0"/>
                <a:cs typeface="Times New Roman" panose="02020603050405020304" pitchFamily="18" charset="0"/>
              </a:rPr>
              <a:t>. break  ________ </a:t>
            </a:r>
            <a:r>
              <a:rPr lang="zh-CN" altLang="en-US" sz="2200" b="1" dirty="0">
                <a:latin typeface="Times New Roman" panose="02020603050405020304" pitchFamily="18" charset="0"/>
                <a:cs typeface="Times New Roman" panose="02020603050405020304" pitchFamily="18" charset="0"/>
              </a:rPr>
              <a:t>爆发</a:t>
            </a:r>
          </a:p>
          <a:p>
            <a:pPr>
              <a:lnSpc>
                <a:spcPts val="3600"/>
              </a:lnSpc>
            </a:pPr>
            <a:r>
              <a:rPr lang="en-US" altLang="zh-CN" sz="2200" b="1" dirty="0">
                <a:latin typeface="Times New Roman" panose="02020603050405020304" pitchFamily="18" charset="0"/>
                <a:cs typeface="Times New Roman" panose="02020603050405020304" pitchFamily="18" charset="0"/>
              </a:rPr>
              <a:t>6</a:t>
            </a:r>
            <a:r>
              <a:rPr lang="en-US" altLang="zh-CN" sz="2200" b="1" dirty="0" smtClean="0">
                <a:latin typeface="Times New Roman" panose="02020603050405020304" pitchFamily="18" charset="0"/>
                <a:cs typeface="Times New Roman" panose="02020603050405020304" pitchFamily="18" charset="0"/>
              </a:rPr>
              <a:t>. die __________ </a:t>
            </a:r>
            <a:r>
              <a:rPr lang="zh-CN" altLang="en-US" sz="2200" b="1" dirty="0">
                <a:latin typeface="Times New Roman" panose="02020603050405020304" pitchFamily="18" charset="0"/>
                <a:cs typeface="Times New Roman" panose="02020603050405020304" pitchFamily="18" charset="0"/>
              </a:rPr>
              <a:t>死于</a:t>
            </a:r>
          </a:p>
          <a:p>
            <a:pPr>
              <a:lnSpc>
                <a:spcPts val="3600"/>
              </a:lnSpc>
            </a:pPr>
            <a:r>
              <a:rPr lang="en-US" altLang="zh-CN" sz="2200" b="1" dirty="0">
                <a:latin typeface="Times New Roman" panose="02020603050405020304" pitchFamily="18" charset="0"/>
                <a:cs typeface="Times New Roman" panose="02020603050405020304" pitchFamily="18" charset="0"/>
              </a:rPr>
              <a:t>7. ________ </a:t>
            </a:r>
            <a:r>
              <a:rPr lang="en-US" altLang="zh-CN" sz="2200" b="1" dirty="0" smtClean="0">
                <a:latin typeface="Times New Roman" panose="02020603050405020304" pitchFamily="18" charset="0"/>
                <a:cs typeface="Times New Roman" panose="02020603050405020304" pitchFamily="18" charset="0"/>
              </a:rPr>
              <a:t>one’s </a:t>
            </a:r>
            <a:r>
              <a:rPr lang="en-US" altLang="zh-CN" sz="2200" b="1" dirty="0">
                <a:latin typeface="Times New Roman" panose="02020603050405020304" pitchFamily="18" charset="0"/>
                <a:cs typeface="Times New Roman" panose="02020603050405020304" pitchFamily="18" charset="0"/>
              </a:rPr>
              <a:t>surprise </a:t>
            </a:r>
            <a:r>
              <a:rPr lang="en-US" altLang="zh-CN" sz="2200" b="1" dirty="0" smtClean="0">
                <a:latin typeface="Times New Roman" panose="02020603050405020304" pitchFamily="18" charset="0"/>
                <a:cs typeface="Times New Roman" panose="02020603050405020304" pitchFamily="18" charset="0"/>
              </a:rPr>
              <a:t> </a:t>
            </a:r>
            <a:r>
              <a:rPr lang="zh-CN" altLang="en-US" sz="2200" b="1" dirty="0" smtClean="0">
                <a:latin typeface="Times New Roman" panose="02020603050405020304" pitchFamily="18" charset="0"/>
                <a:cs typeface="Times New Roman" panose="02020603050405020304" pitchFamily="18" charset="0"/>
              </a:rPr>
              <a:t>令</a:t>
            </a:r>
            <a:r>
              <a:rPr lang="zh-CN" altLang="en-US" sz="2200" b="1" dirty="0">
                <a:latin typeface="Times New Roman" panose="02020603050405020304" pitchFamily="18" charset="0"/>
                <a:cs typeface="Times New Roman" panose="02020603050405020304" pitchFamily="18" charset="0"/>
              </a:rPr>
              <a:t>某人惊奇的是</a:t>
            </a:r>
          </a:p>
        </p:txBody>
      </p:sp>
      <p:sp>
        <p:nvSpPr>
          <p:cNvPr id="3" name="文本框 2"/>
          <p:cNvSpPr txBox="1"/>
          <p:nvPr/>
        </p:nvSpPr>
        <p:spPr>
          <a:xfrm>
            <a:off x="1174282" y="2313933"/>
            <a:ext cx="837398"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on</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36" name="文本框 35"/>
          <p:cNvSpPr txBox="1"/>
          <p:nvPr/>
        </p:nvSpPr>
        <p:spPr>
          <a:xfrm>
            <a:off x="1586229" y="2763682"/>
            <a:ext cx="837398"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out</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37" name="文本框 36"/>
          <p:cNvSpPr txBox="1"/>
          <p:nvPr/>
        </p:nvSpPr>
        <p:spPr>
          <a:xfrm>
            <a:off x="2248768" y="3213431"/>
            <a:ext cx="837398"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in</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38" name="文本框 37"/>
          <p:cNvSpPr txBox="1"/>
          <p:nvPr/>
        </p:nvSpPr>
        <p:spPr>
          <a:xfrm>
            <a:off x="1063257" y="3688929"/>
            <a:ext cx="837398"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take</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39" name="文本框 38"/>
          <p:cNvSpPr txBox="1"/>
          <p:nvPr/>
        </p:nvSpPr>
        <p:spPr>
          <a:xfrm>
            <a:off x="7395077" y="2289750"/>
            <a:ext cx="837398"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out</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40" name="文本框 39"/>
          <p:cNvSpPr txBox="1"/>
          <p:nvPr/>
        </p:nvSpPr>
        <p:spPr>
          <a:xfrm>
            <a:off x="6875651" y="2749205"/>
            <a:ext cx="1163386"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of/ from</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41" name="文本框 40"/>
          <p:cNvSpPr txBox="1"/>
          <p:nvPr/>
        </p:nvSpPr>
        <p:spPr>
          <a:xfrm>
            <a:off x="6649657" y="3213548"/>
            <a:ext cx="1163386"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to</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70059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6">
                                            <p:txEl>
                                              <p:pRg st="0" end="0"/>
                                            </p:txEl>
                                          </p:spTgt>
                                        </p:tgtEl>
                                        <p:attrNameLst>
                                          <p:attrName>style.visibility</p:attrName>
                                        </p:attrNameLst>
                                      </p:cBhvr>
                                      <p:to>
                                        <p:strVal val="visible"/>
                                      </p:to>
                                    </p:set>
                                    <p:animEffect transition="in" filter="fade">
                                      <p:cBhvr>
                                        <p:cTn id="14" dur="1000"/>
                                        <p:tgtEl>
                                          <p:spTgt spid="36">
                                            <p:txEl>
                                              <p:pRg st="0" end="0"/>
                                            </p:txEl>
                                          </p:spTgt>
                                        </p:tgtEl>
                                      </p:cBhvr>
                                    </p:animEffect>
                                    <p:anim calcmode="lin" valueType="num">
                                      <p:cBhvr>
                                        <p:cTn id="15" dur="1000" fill="hold"/>
                                        <p:tgtEl>
                                          <p:spTgt spid="36">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7">
                                            <p:txEl>
                                              <p:pRg st="0" end="0"/>
                                            </p:txEl>
                                          </p:spTgt>
                                        </p:tgtEl>
                                        <p:attrNameLst>
                                          <p:attrName>style.visibility</p:attrName>
                                        </p:attrNameLst>
                                      </p:cBhvr>
                                      <p:to>
                                        <p:strVal val="visible"/>
                                      </p:to>
                                    </p:set>
                                    <p:animEffect transition="in" filter="fade">
                                      <p:cBhvr>
                                        <p:cTn id="21" dur="1000"/>
                                        <p:tgtEl>
                                          <p:spTgt spid="37">
                                            <p:txEl>
                                              <p:pRg st="0" end="0"/>
                                            </p:txEl>
                                          </p:spTgt>
                                        </p:tgtEl>
                                      </p:cBhvr>
                                    </p:animEffect>
                                    <p:anim calcmode="lin" valueType="num">
                                      <p:cBhvr>
                                        <p:cTn id="22" dur="1000" fill="hold"/>
                                        <p:tgtEl>
                                          <p:spTgt spid="37">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3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8">
                                            <p:txEl>
                                              <p:pRg st="0" end="0"/>
                                            </p:txEl>
                                          </p:spTgt>
                                        </p:tgtEl>
                                        <p:attrNameLst>
                                          <p:attrName>style.visibility</p:attrName>
                                        </p:attrNameLst>
                                      </p:cBhvr>
                                      <p:to>
                                        <p:strVal val="visible"/>
                                      </p:to>
                                    </p:set>
                                    <p:animEffect transition="in" filter="fade">
                                      <p:cBhvr>
                                        <p:cTn id="28" dur="1000"/>
                                        <p:tgtEl>
                                          <p:spTgt spid="38">
                                            <p:txEl>
                                              <p:pRg st="0" end="0"/>
                                            </p:txEl>
                                          </p:spTgt>
                                        </p:tgtEl>
                                      </p:cBhvr>
                                    </p:animEffect>
                                    <p:anim calcmode="lin" valueType="num">
                                      <p:cBhvr>
                                        <p:cTn id="29" dur="1000" fill="hold"/>
                                        <p:tgtEl>
                                          <p:spTgt spid="38">
                                            <p:txEl>
                                              <p:pRg st="0" end="0"/>
                                            </p:txEl>
                                          </p:spTgt>
                                        </p:tgtEl>
                                        <p:attrNameLst>
                                          <p:attrName>ppt_x</p:attrName>
                                        </p:attrNameLst>
                                      </p:cBhvr>
                                      <p:tavLst>
                                        <p:tav tm="0">
                                          <p:val>
                                            <p:strVal val="#ppt_x"/>
                                          </p:val>
                                        </p:tav>
                                        <p:tav tm="100000">
                                          <p:val>
                                            <p:strVal val="#ppt_x"/>
                                          </p:val>
                                        </p:tav>
                                      </p:tavLst>
                                    </p:anim>
                                    <p:anim calcmode="lin" valueType="num">
                                      <p:cBhvr>
                                        <p:cTn id="30" dur="1000" fill="hold"/>
                                        <p:tgtEl>
                                          <p:spTgt spid="3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fade">
                                      <p:cBhvr>
                                        <p:cTn id="35" dur="1000"/>
                                        <p:tgtEl>
                                          <p:spTgt spid="39"/>
                                        </p:tgtEl>
                                      </p:cBhvr>
                                    </p:animEffect>
                                    <p:anim calcmode="lin" valueType="num">
                                      <p:cBhvr>
                                        <p:cTn id="36" dur="1000" fill="hold"/>
                                        <p:tgtEl>
                                          <p:spTgt spid="39"/>
                                        </p:tgtEl>
                                        <p:attrNameLst>
                                          <p:attrName>ppt_x</p:attrName>
                                        </p:attrNameLst>
                                      </p:cBhvr>
                                      <p:tavLst>
                                        <p:tav tm="0">
                                          <p:val>
                                            <p:strVal val="#ppt_x"/>
                                          </p:val>
                                        </p:tav>
                                        <p:tav tm="100000">
                                          <p:val>
                                            <p:strVal val="#ppt_x"/>
                                          </p:val>
                                        </p:tav>
                                      </p:tavLst>
                                    </p:anim>
                                    <p:anim calcmode="lin" valueType="num">
                                      <p:cBhvr>
                                        <p:cTn id="37"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40">
                                            <p:txEl>
                                              <p:pRg st="0" end="0"/>
                                            </p:txEl>
                                          </p:spTgt>
                                        </p:tgtEl>
                                        <p:attrNameLst>
                                          <p:attrName>style.visibility</p:attrName>
                                        </p:attrNameLst>
                                      </p:cBhvr>
                                      <p:to>
                                        <p:strVal val="visible"/>
                                      </p:to>
                                    </p:set>
                                    <p:animEffect transition="in" filter="fade">
                                      <p:cBhvr>
                                        <p:cTn id="42" dur="1000"/>
                                        <p:tgtEl>
                                          <p:spTgt spid="40">
                                            <p:txEl>
                                              <p:pRg st="0" end="0"/>
                                            </p:txEl>
                                          </p:spTgt>
                                        </p:tgtEl>
                                      </p:cBhvr>
                                    </p:animEffect>
                                    <p:anim calcmode="lin" valueType="num">
                                      <p:cBhvr>
                                        <p:cTn id="43" dur="1000" fill="hold"/>
                                        <p:tgtEl>
                                          <p:spTgt spid="40">
                                            <p:txEl>
                                              <p:pRg st="0" end="0"/>
                                            </p:txEl>
                                          </p:spTgt>
                                        </p:tgtEl>
                                        <p:attrNameLst>
                                          <p:attrName>ppt_x</p:attrName>
                                        </p:attrNameLst>
                                      </p:cBhvr>
                                      <p:tavLst>
                                        <p:tav tm="0">
                                          <p:val>
                                            <p:strVal val="#ppt_x"/>
                                          </p:val>
                                        </p:tav>
                                        <p:tav tm="100000">
                                          <p:val>
                                            <p:strVal val="#ppt_x"/>
                                          </p:val>
                                        </p:tav>
                                      </p:tavLst>
                                    </p:anim>
                                    <p:anim calcmode="lin" valueType="num">
                                      <p:cBhvr>
                                        <p:cTn id="44" dur="1000" fill="hold"/>
                                        <p:tgtEl>
                                          <p:spTgt spid="40">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41">
                                            <p:txEl>
                                              <p:pRg st="0" end="0"/>
                                            </p:txEl>
                                          </p:spTgt>
                                        </p:tgtEl>
                                        <p:attrNameLst>
                                          <p:attrName>style.visibility</p:attrName>
                                        </p:attrNameLst>
                                      </p:cBhvr>
                                      <p:to>
                                        <p:strVal val="visible"/>
                                      </p:to>
                                    </p:set>
                                    <p:animEffect transition="in" filter="fade">
                                      <p:cBhvr>
                                        <p:cTn id="49" dur="1000"/>
                                        <p:tgtEl>
                                          <p:spTgt spid="41">
                                            <p:txEl>
                                              <p:pRg st="0" end="0"/>
                                            </p:txEl>
                                          </p:spTgt>
                                        </p:tgtEl>
                                      </p:cBhvr>
                                    </p:animEffect>
                                    <p:anim calcmode="lin" valueType="num">
                                      <p:cBhvr>
                                        <p:cTn id="50" dur="1000" fill="hold"/>
                                        <p:tgtEl>
                                          <p:spTgt spid="41">
                                            <p:txEl>
                                              <p:pRg st="0" end="0"/>
                                            </p:txEl>
                                          </p:spTgt>
                                        </p:tgtEl>
                                        <p:attrNameLst>
                                          <p:attrName>ppt_x</p:attrName>
                                        </p:attrNameLst>
                                      </p:cBhvr>
                                      <p:tavLst>
                                        <p:tav tm="0">
                                          <p:val>
                                            <p:strVal val="#ppt_x"/>
                                          </p:val>
                                        </p:tav>
                                        <p:tav tm="100000">
                                          <p:val>
                                            <p:strVal val="#ppt_x"/>
                                          </p:val>
                                        </p:tav>
                                      </p:tavLst>
                                    </p:anim>
                                    <p:anim calcmode="lin" valueType="num">
                                      <p:cBhvr>
                                        <p:cTn id="51" dur="1000" fill="hold"/>
                                        <p:tgtEl>
                                          <p:spTgt spid="41">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7" name="文本框 6"/>
          <p:cNvSpPr txBox="1"/>
          <p:nvPr/>
        </p:nvSpPr>
        <p:spPr>
          <a:xfrm>
            <a:off x="396607" y="2200837"/>
            <a:ext cx="11018955" cy="2708434"/>
          </a:xfrm>
          <a:prstGeom prst="rect">
            <a:avLst/>
          </a:prstGeom>
          <a:noFill/>
        </p:spPr>
        <p:txBody>
          <a:bodyPr wrap="square" rtlCol="0">
            <a:spAutoFit/>
          </a:bodyPr>
          <a:lstStyle/>
          <a:p>
            <a:pPr>
              <a:lnSpc>
                <a:spcPts val="3400"/>
              </a:lnSpc>
            </a:pPr>
            <a:r>
              <a:rPr lang="zh-CN" altLang="en-US" sz="2200" b="1" dirty="0">
                <a:solidFill>
                  <a:srgbClr val="2A85C3"/>
                </a:solidFill>
                <a:latin typeface="Times New Roman" panose="02020603050405020304" pitchFamily="18" charset="0"/>
                <a:cs typeface="Times New Roman" panose="02020603050405020304" pitchFamily="18" charset="0"/>
              </a:rPr>
              <a:t>知识</a:t>
            </a:r>
            <a:r>
              <a:rPr lang="zh-CN" altLang="en-US" sz="2200" b="1" dirty="0" smtClean="0">
                <a:solidFill>
                  <a:srgbClr val="2A85C3"/>
                </a:solidFill>
                <a:latin typeface="Times New Roman" panose="02020603050405020304" pitchFamily="18" charset="0"/>
                <a:cs typeface="Times New Roman" panose="02020603050405020304" pitchFamily="18" charset="0"/>
              </a:rPr>
              <a:t>点 </a:t>
            </a:r>
            <a:r>
              <a:rPr lang="en-US" altLang="zh-CN" sz="2200" b="1" dirty="0" smtClean="0">
                <a:solidFill>
                  <a:srgbClr val="2A85C3"/>
                </a:solidFill>
                <a:latin typeface="Times New Roman" panose="02020603050405020304" pitchFamily="18" charset="0"/>
                <a:cs typeface="Times New Roman" panose="02020603050405020304" pitchFamily="18" charset="0"/>
              </a:rPr>
              <a:t>1    </a:t>
            </a:r>
            <a:r>
              <a:rPr lang="zh-CN" altLang="en-US" sz="2200" b="1" dirty="0" smtClean="0">
                <a:solidFill>
                  <a:srgbClr val="2A85C3"/>
                </a:solidFill>
                <a:latin typeface="Times New Roman" panose="02020603050405020304" pitchFamily="18" charset="0"/>
                <a:cs typeface="Times New Roman" panose="02020603050405020304" pitchFamily="18" charset="0"/>
              </a:rPr>
              <a:t>辨析 </a:t>
            </a:r>
            <a:r>
              <a:rPr lang="en-US" altLang="zh-CN" sz="2200" b="1" dirty="0" smtClean="0">
                <a:solidFill>
                  <a:srgbClr val="2A85C3"/>
                </a:solidFill>
                <a:latin typeface="Times New Roman" panose="02020603050405020304" pitchFamily="18" charset="0"/>
                <a:cs typeface="Times New Roman" panose="02020603050405020304" pitchFamily="18" charset="0"/>
              </a:rPr>
              <a:t>awake </a:t>
            </a:r>
            <a:r>
              <a:rPr lang="zh-CN" altLang="en-US" sz="2200" b="1" dirty="0" smtClean="0">
                <a:solidFill>
                  <a:srgbClr val="2A85C3"/>
                </a:solidFill>
                <a:latin typeface="Times New Roman" panose="02020603050405020304" pitchFamily="18" charset="0"/>
                <a:cs typeface="Times New Roman" panose="02020603050405020304" pitchFamily="18" charset="0"/>
              </a:rPr>
              <a:t>与 </a:t>
            </a:r>
            <a:r>
              <a:rPr lang="en-US" altLang="zh-CN" sz="2200" b="1" dirty="0" smtClean="0">
                <a:solidFill>
                  <a:srgbClr val="2A85C3"/>
                </a:solidFill>
                <a:latin typeface="Times New Roman" panose="02020603050405020304" pitchFamily="18" charset="0"/>
                <a:cs typeface="Times New Roman" panose="02020603050405020304" pitchFamily="18" charset="0"/>
              </a:rPr>
              <a:t>wake</a:t>
            </a:r>
            <a:r>
              <a:rPr lang="zh-CN" altLang="en-US" sz="2200" b="1" dirty="0">
                <a:solidFill>
                  <a:srgbClr val="2A85C3"/>
                </a:solidFill>
                <a:latin typeface="Times New Roman" panose="02020603050405020304" pitchFamily="18" charset="0"/>
                <a:cs typeface="Times New Roman" panose="02020603050405020304" pitchFamily="18" charset="0"/>
              </a:rPr>
              <a:t>（</a:t>
            </a:r>
            <a:r>
              <a:rPr lang="en-US" altLang="zh-CN" sz="2200" b="1" dirty="0">
                <a:solidFill>
                  <a:srgbClr val="2A85C3"/>
                </a:solidFill>
                <a:latin typeface="Times New Roman" panose="02020603050405020304" pitchFamily="18" charset="0"/>
                <a:cs typeface="Times New Roman" panose="02020603050405020304" pitchFamily="18" charset="0"/>
              </a:rPr>
              <a:t>Unit 3</a:t>
            </a:r>
            <a:r>
              <a:rPr lang="zh-CN" altLang="en-US" sz="2200" b="1" dirty="0">
                <a:solidFill>
                  <a:srgbClr val="2A85C3"/>
                </a:solidFill>
                <a:latin typeface="Times New Roman" panose="02020603050405020304" pitchFamily="18" charset="0"/>
                <a:cs typeface="Times New Roman" panose="02020603050405020304" pitchFamily="18" charset="0"/>
              </a:rPr>
              <a:t>）</a:t>
            </a:r>
          </a:p>
          <a:p>
            <a:pPr>
              <a:lnSpc>
                <a:spcPts val="3400"/>
              </a:lnSpc>
            </a:pPr>
            <a:r>
              <a:rPr lang="en-US" altLang="zh-CN" sz="2200" b="1" dirty="0" smtClean="0">
                <a:solidFill>
                  <a:srgbClr val="2A85C3"/>
                </a:solidFill>
                <a:latin typeface="Times New Roman" panose="02020603050405020304" pitchFamily="18" charset="0"/>
                <a:cs typeface="Times New Roman" panose="02020603050405020304" pitchFamily="18" charset="0"/>
              </a:rPr>
              <a:t>        </a:t>
            </a:r>
            <a:r>
              <a:rPr lang="en-US" altLang="zh-CN" sz="2200" b="1" dirty="0" smtClean="0">
                <a:latin typeface="Times New Roman" panose="02020603050405020304" pitchFamily="18" charset="0"/>
                <a:cs typeface="Times New Roman" panose="02020603050405020304" pitchFamily="18" charset="0"/>
              </a:rPr>
              <a:t>1. awake </a:t>
            </a:r>
            <a:r>
              <a:rPr lang="zh-CN" altLang="en-US" sz="2200" b="1" dirty="0" smtClean="0">
                <a:latin typeface="Times New Roman" panose="02020603050405020304" pitchFamily="18" charset="0"/>
                <a:cs typeface="Times New Roman" panose="02020603050405020304" pitchFamily="18" charset="0"/>
              </a:rPr>
              <a:t>是</a:t>
            </a:r>
            <a:r>
              <a:rPr lang="zh-CN" altLang="en-US" sz="2200" b="1" dirty="0">
                <a:latin typeface="Times New Roman" panose="02020603050405020304" pitchFamily="18" charset="0"/>
                <a:cs typeface="Times New Roman" panose="02020603050405020304" pitchFamily="18" charset="0"/>
              </a:rPr>
              <a:t>形容词，意为“醒着的”，在句中只能作表语。例如：</a:t>
            </a:r>
          </a:p>
          <a:p>
            <a:pPr>
              <a:lnSpc>
                <a:spcPts val="3400"/>
              </a:lnSpc>
            </a:pPr>
            <a:r>
              <a:rPr lang="en-US" altLang="zh-CN" sz="2200" b="1" dirty="0" smtClean="0">
                <a:solidFill>
                  <a:srgbClr val="2A85C3"/>
                </a:solidFill>
                <a:latin typeface="Times New Roman" panose="02020603050405020304" pitchFamily="18" charset="0"/>
                <a:cs typeface="Times New Roman" panose="02020603050405020304" pitchFamily="18" charset="0"/>
              </a:rPr>
              <a:t>        The </a:t>
            </a:r>
            <a:r>
              <a:rPr lang="en-US" altLang="zh-CN" sz="2200" b="1" dirty="0">
                <a:solidFill>
                  <a:srgbClr val="2A85C3"/>
                </a:solidFill>
                <a:latin typeface="Times New Roman" panose="02020603050405020304" pitchFamily="18" charset="0"/>
                <a:cs typeface="Times New Roman" panose="02020603050405020304" pitchFamily="18" charset="0"/>
              </a:rPr>
              <a:t>children are still awake.</a:t>
            </a:r>
          </a:p>
          <a:p>
            <a:pPr>
              <a:lnSpc>
                <a:spcPts val="3400"/>
              </a:lnSpc>
            </a:pPr>
            <a:r>
              <a:rPr lang="en-US" altLang="zh-CN" sz="2200" b="1" dirty="0" smtClean="0">
                <a:latin typeface="Times New Roman" panose="02020603050405020304" pitchFamily="18" charset="0"/>
                <a:cs typeface="Times New Roman" panose="02020603050405020304" pitchFamily="18" charset="0"/>
              </a:rPr>
              <a:t>        2. wake </a:t>
            </a:r>
            <a:r>
              <a:rPr lang="zh-CN" altLang="en-US" sz="2200" b="1" dirty="0" smtClean="0">
                <a:latin typeface="Times New Roman" panose="02020603050405020304" pitchFamily="18" charset="0"/>
                <a:cs typeface="Times New Roman" panose="02020603050405020304" pitchFamily="18" charset="0"/>
              </a:rPr>
              <a:t>是</a:t>
            </a:r>
            <a:r>
              <a:rPr lang="zh-CN" altLang="en-US" sz="2200" b="1" dirty="0">
                <a:latin typeface="Times New Roman" panose="02020603050405020304" pitchFamily="18" charset="0"/>
                <a:cs typeface="Times New Roman" panose="02020603050405020304" pitchFamily="18" charset="0"/>
              </a:rPr>
              <a:t>不及物动词，意为“醒来”，过去式</a:t>
            </a:r>
            <a:r>
              <a:rPr lang="zh-CN" altLang="en-US" sz="2200" b="1" dirty="0" smtClean="0">
                <a:latin typeface="Times New Roman" panose="02020603050405020304" pitchFamily="18" charset="0"/>
                <a:cs typeface="Times New Roman" panose="02020603050405020304" pitchFamily="18" charset="0"/>
              </a:rPr>
              <a:t>为 </a:t>
            </a:r>
            <a:r>
              <a:rPr lang="en-US" altLang="zh-CN" sz="2200" b="1" dirty="0" smtClean="0">
                <a:latin typeface="Times New Roman" panose="02020603050405020304" pitchFamily="18" charset="0"/>
                <a:cs typeface="Times New Roman" panose="02020603050405020304" pitchFamily="18" charset="0"/>
              </a:rPr>
              <a:t>woke</a:t>
            </a:r>
            <a:r>
              <a:rPr lang="zh-CN" altLang="en-US" sz="2200" b="1" dirty="0">
                <a:latin typeface="Times New Roman" panose="02020603050405020304" pitchFamily="18" charset="0"/>
                <a:cs typeface="Times New Roman" panose="02020603050405020304" pitchFamily="18" charset="0"/>
              </a:rPr>
              <a:t>，过去分词</a:t>
            </a:r>
            <a:r>
              <a:rPr lang="zh-CN" altLang="en-US" sz="2200" b="1" dirty="0" smtClean="0">
                <a:latin typeface="Times New Roman" panose="02020603050405020304" pitchFamily="18" charset="0"/>
                <a:cs typeface="Times New Roman" panose="02020603050405020304" pitchFamily="18" charset="0"/>
              </a:rPr>
              <a:t>为 </a:t>
            </a:r>
            <a:r>
              <a:rPr lang="en-US" altLang="zh-CN" sz="2200" b="1" dirty="0" smtClean="0">
                <a:latin typeface="Times New Roman" panose="02020603050405020304" pitchFamily="18" charset="0"/>
                <a:cs typeface="Times New Roman" panose="02020603050405020304" pitchFamily="18" charset="0"/>
              </a:rPr>
              <a:t>woken</a:t>
            </a:r>
            <a:r>
              <a:rPr lang="zh-CN" altLang="en-US" sz="2200" b="1" dirty="0">
                <a:latin typeface="Times New Roman" panose="02020603050405020304" pitchFamily="18" charset="0"/>
                <a:cs typeface="Times New Roman" panose="02020603050405020304" pitchFamily="18" charset="0"/>
              </a:rPr>
              <a:t>。其常</a:t>
            </a:r>
            <a:r>
              <a:rPr lang="zh-CN" altLang="en-US" sz="2200" b="1" dirty="0" smtClean="0">
                <a:latin typeface="Times New Roman" panose="02020603050405020304" pitchFamily="18" charset="0"/>
                <a:cs typeface="Times New Roman" panose="02020603050405020304" pitchFamily="18" charset="0"/>
              </a:rPr>
              <a:t>与 </a:t>
            </a:r>
            <a:r>
              <a:rPr lang="en-US" altLang="zh-CN" sz="2200" b="1" dirty="0" smtClean="0">
                <a:latin typeface="Times New Roman" panose="02020603050405020304" pitchFamily="18" charset="0"/>
                <a:cs typeface="Times New Roman" panose="02020603050405020304" pitchFamily="18" charset="0"/>
              </a:rPr>
              <a:t>up </a:t>
            </a:r>
            <a:r>
              <a:rPr lang="zh-CN" altLang="en-US" sz="2200" b="1" dirty="0" smtClean="0">
                <a:latin typeface="Times New Roman" panose="02020603050405020304" pitchFamily="18" charset="0"/>
                <a:cs typeface="Times New Roman" panose="02020603050405020304" pitchFamily="18" charset="0"/>
              </a:rPr>
              <a:t>连用</a:t>
            </a:r>
            <a:r>
              <a:rPr lang="zh-CN" altLang="en-US" sz="2200" b="1" dirty="0">
                <a:latin typeface="Times New Roman" panose="02020603050405020304" pitchFamily="18" charset="0"/>
                <a:cs typeface="Times New Roman" panose="02020603050405020304" pitchFamily="18" charset="0"/>
              </a:rPr>
              <a:t>，</a:t>
            </a:r>
            <a:r>
              <a:rPr lang="zh-CN" altLang="en-US" sz="2200" b="1" dirty="0" smtClean="0">
                <a:latin typeface="Times New Roman" panose="02020603050405020304" pitchFamily="18" charset="0"/>
                <a:cs typeface="Times New Roman" panose="02020603050405020304" pitchFamily="18" charset="0"/>
              </a:rPr>
              <a:t>构成 </a:t>
            </a:r>
            <a:r>
              <a:rPr lang="en-US" altLang="zh-CN" sz="2200" b="1" dirty="0" smtClean="0">
                <a:latin typeface="Times New Roman" panose="02020603050405020304" pitchFamily="18" charset="0"/>
                <a:cs typeface="Times New Roman" panose="02020603050405020304" pitchFamily="18" charset="0"/>
              </a:rPr>
              <a:t>wake up </a:t>
            </a:r>
            <a:r>
              <a:rPr lang="zh-CN" altLang="en-US" sz="2200" b="1" dirty="0" smtClean="0">
                <a:latin typeface="Times New Roman" panose="02020603050405020304" pitchFamily="18" charset="0"/>
                <a:cs typeface="Times New Roman" panose="02020603050405020304" pitchFamily="18" charset="0"/>
              </a:rPr>
              <a:t>短语</a:t>
            </a:r>
            <a:r>
              <a:rPr lang="zh-CN" altLang="en-US" sz="2200" b="1" dirty="0">
                <a:latin typeface="Times New Roman" panose="02020603050405020304" pitchFamily="18" charset="0"/>
                <a:cs typeface="Times New Roman" panose="02020603050405020304" pitchFamily="18" charset="0"/>
              </a:rPr>
              <a:t>，意为</a:t>
            </a:r>
            <a:r>
              <a:rPr lang="zh-CN" altLang="en-US" sz="2200" b="1" dirty="0">
                <a:latin typeface="+mn-ea"/>
                <a:cs typeface="Times New Roman" panose="02020603050405020304" pitchFamily="18" charset="0"/>
              </a:rPr>
              <a:t>“使</a:t>
            </a:r>
            <a:r>
              <a:rPr lang="en-US" altLang="zh-CN" sz="2200" b="1" dirty="0">
                <a:latin typeface="+mn-ea"/>
                <a:cs typeface="Times New Roman" panose="02020603050405020304" pitchFamily="18" charset="0"/>
              </a:rPr>
              <a:t>……</a:t>
            </a:r>
            <a:r>
              <a:rPr lang="zh-CN" altLang="en-US" sz="2200" b="1" dirty="0">
                <a:latin typeface="+mn-ea"/>
                <a:cs typeface="Times New Roman" panose="02020603050405020304" pitchFamily="18" charset="0"/>
              </a:rPr>
              <a:t>醒来”。</a:t>
            </a:r>
            <a:r>
              <a:rPr lang="zh-CN" altLang="en-US" sz="2200" b="1" dirty="0">
                <a:latin typeface="Times New Roman" panose="02020603050405020304" pitchFamily="18" charset="0"/>
                <a:cs typeface="Times New Roman" panose="02020603050405020304" pitchFamily="18" charset="0"/>
              </a:rPr>
              <a:t>例如：</a:t>
            </a:r>
          </a:p>
          <a:p>
            <a:pPr>
              <a:lnSpc>
                <a:spcPts val="3400"/>
              </a:lnSpc>
            </a:pPr>
            <a:r>
              <a:rPr lang="en-US" altLang="zh-CN" sz="2200" b="1" dirty="0" smtClean="0">
                <a:solidFill>
                  <a:srgbClr val="2A85C3"/>
                </a:solidFill>
                <a:latin typeface="Times New Roman" panose="02020603050405020304" pitchFamily="18" charset="0"/>
                <a:cs typeface="Times New Roman" panose="02020603050405020304" pitchFamily="18" charset="0"/>
              </a:rPr>
              <a:t>        I </a:t>
            </a:r>
            <a:r>
              <a:rPr lang="en-US" altLang="zh-CN" sz="2200" b="1" dirty="0">
                <a:solidFill>
                  <a:srgbClr val="2A85C3"/>
                </a:solidFill>
                <a:latin typeface="Times New Roman" panose="02020603050405020304" pitchFamily="18" charset="0"/>
                <a:cs typeface="Times New Roman" panose="02020603050405020304" pitchFamily="18" charset="0"/>
              </a:rPr>
              <a:t>usually wake up early.</a:t>
            </a:r>
            <a:endParaRPr lang="zh-CN" altLang="en-US" sz="2200" b="1" dirty="0">
              <a:solidFill>
                <a:srgbClr val="2A85C3"/>
              </a:solidFill>
              <a:latin typeface="Times New Roman" panose="02020603050405020304" pitchFamily="18" charset="0"/>
              <a:cs typeface="Times New Roman" panose="02020603050405020304" pitchFamily="18" charset="0"/>
            </a:endParaRPr>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207" y="1512214"/>
            <a:ext cx="3670585" cy="670646"/>
          </a:xfrm>
          <a:prstGeom prst="rect">
            <a:avLst/>
          </a:prstGeom>
        </p:spPr>
      </p:pic>
      <p:sp>
        <p:nvSpPr>
          <p:cNvPr id="9" name="文本框 8"/>
          <p:cNvSpPr txBox="1"/>
          <p:nvPr/>
        </p:nvSpPr>
        <p:spPr>
          <a:xfrm>
            <a:off x="1222872" y="1715979"/>
            <a:ext cx="2060154" cy="430887"/>
          </a:xfrm>
          <a:prstGeom prst="rect">
            <a:avLst/>
          </a:prstGeom>
          <a:noFill/>
        </p:spPr>
        <p:txBody>
          <a:bodyPr wrap="square" rtlCol="0">
            <a:spAutoFit/>
          </a:bodyPr>
          <a:lstStyle/>
          <a:p>
            <a:r>
              <a:rPr lang="zh-CN" altLang="en-US" sz="2200" dirty="0" smtClean="0">
                <a:solidFill>
                  <a:schemeClr val="bg1"/>
                </a:solidFill>
                <a:latin typeface="黑体" panose="02010609060101010101" pitchFamily="49" charset="-122"/>
                <a:ea typeface="黑体" panose="02010609060101010101" pitchFamily="49" charset="-122"/>
              </a:rPr>
              <a:t>必备知识精析</a:t>
            </a:r>
            <a:endParaRPr lang="zh-CN" altLang="en-US" sz="2200" dirty="0">
              <a:solidFill>
                <a:schemeClr val="bg1"/>
              </a:solidFill>
              <a:latin typeface="黑体" panose="02010609060101010101" pitchFamily="49" charset="-122"/>
              <a:ea typeface="黑体" panose="02010609060101010101" pitchFamily="49" charset="-122"/>
            </a:endParaRPr>
          </a:p>
        </p:txBody>
      </p:sp>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12" name="文本框 11"/>
          <p:cNvSpPr txBox="1"/>
          <p:nvPr/>
        </p:nvSpPr>
        <p:spPr>
          <a:xfrm>
            <a:off x="11244315" y="6457890"/>
            <a:ext cx="770639" cy="400110"/>
          </a:xfrm>
          <a:prstGeom prst="rect">
            <a:avLst/>
          </a:prstGeom>
          <a:noFill/>
        </p:spPr>
        <p:txBody>
          <a:bodyPr wrap="square" rtlCol="0">
            <a:spAutoFit/>
          </a:bodyPr>
          <a:lstStyle/>
          <a:p>
            <a:r>
              <a:rPr lang="en-US" altLang="zh-CN" sz="2000" b="1" dirty="0" smtClean="0">
                <a:latin typeface="Times New Roman" panose="02020603050405020304" pitchFamily="18" charset="0"/>
                <a:cs typeface="Times New Roman" panose="02020603050405020304" pitchFamily="18" charset="0"/>
              </a:rPr>
              <a:t>· 7 </a:t>
            </a:r>
            <a:r>
              <a:rPr lang="en-US" altLang="zh-CN" sz="2000" b="1" dirty="0">
                <a:latin typeface="Times New Roman" panose="02020603050405020304" pitchFamily="18" charset="0"/>
                <a:cs typeface="Times New Roman" panose="02020603050405020304" pitchFamily="18" charset="0"/>
              </a:rPr>
              <a:t>·</a:t>
            </a:r>
            <a:endParaRPr lang="zh-CN" altLang="en-US" sz="2000" b="1" dirty="0">
              <a:latin typeface="Times New Roman" panose="02020603050405020304" pitchFamily="18" charset="0"/>
              <a:cs typeface="Times New Roman" panose="02020603050405020304" pitchFamily="18" charset="0"/>
            </a:endParaRPr>
          </a:p>
        </p:txBody>
      </p:sp>
      <p:sp>
        <p:nvSpPr>
          <p:cNvPr id="14" name="矩形 13"/>
          <p:cNvSpPr/>
          <p:nvPr/>
        </p:nvSpPr>
        <p:spPr>
          <a:xfrm>
            <a:off x="10616353" y="6055387"/>
            <a:ext cx="1255923" cy="319490"/>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latin typeface="楷体" panose="02010609060101010101" pitchFamily="49" charset="-122"/>
                <a:ea typeface="楷体" panose="02010609060101010101" pitchFamily="49" charset="-122"/>
                <a:hlinkClick r:id="rId5" action="ppaction://hlinksldjump"/>
              </a:rPr>
              <a:t>小试牛刀</a:t>
            </a:r>
            <a:endParaRPr lang="zh-CN" altLang="en-US" b="1" dirty="0">
              <a:solidFill>
                <a:schemeClr val="tx1"/>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313450413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7" name="文本框 6"/>
          <p:cNvSpPr txBox="1"/>
          <p:nvPr/>
        </p:nvSpPr>
        <p:spPr>
          <a:xfrm>
            <a:off x="520514" y="1710453"/>
            <a:ext cx="10723801" cy="1938992"/>
          </a:xfrm>
          <a:prstGeom prst="rect">
            <a:avLst/>
          </a:prstGeom>
          <a:noFill/>
        </p:spPr>
        <p:txBody>
          <a:bodyPr wrap="square" rtlCol="0">
            <a:spAutoFit/>
          </a:bodyPr>
          <a:lstStyle/>
          <a:p>
            <a:pPr>
              <a:lnSpc>
                <a:spcPts val="3600"/>
              </a:lnSpc>
            </a:pPr>
            <a:r>
              <a:rPr lang="zh-CN" altLang="en-US" sz="2200" b="1" dirty="0">
                <a:solidFill>
                  <a:srgbClr val="2A85C3"/>
                </a:solidFill>
                <a:latin typeface="Times New Roman" panose="02020603050405020304" pitchFamily="18" charset="0"/>
                <a:cs typeface="Times New Roman" panose="02020603050405020304" pitchFamily="18" charset="0"/>
              </a:rPr>
              <a:t>知识</a:t>
            </a:r>
            <a:r>
              <a:rPr lang="zh-CN" altLang="en-US" sz="2200" b="1" dirty="0" smtClean="0">
                <a:solidFill>
                  <a:srgbClr val="2A85C3"/>
                </a:solidFill>
                <a:latin typeface="Times New Roman" panose="02020603050405020304" pitchFamily="18" charset="0"/>
                <a:cs typeface="Times New Roman" panose="02020603050405020304" pitchFamily="18" charset="0"/>
              </a:rPr>
              <a:t>点 </a:t>
            </a:r>
            <a:r>
              <a:rPr lang="en-US" altLang="zh-CN" sz="2200" b="1" dirty="0" smtClean="0">
                <a:solidFill>
                  <a:srgbClr val="2A85C3"/>
                </a:solidFill>
                <a:latin typeface="Times New Roman" panose="02020603050405020304" pitchFamily="18" charset="0"/>
                <a:cs typeface="Times New Roman" panose="02020603050405020304" pitchFamily="18" charset="0"/>
              </a:rPr>
              <a:t>2    hardly </a:t>
            </a:r>
            <a:r>
              <a:rPr lang="zh-CN" altLang="en-US" sz="2200" b="1" dirty="0" smtClean="0">
                <a:solidFill>
                  <a:srgbClr val="2A85C3"/>
                </a:solidFill>
                <a:latin typeface="Times New Roman" panose="02020603050405020304" pitchFamily="18" charset="0"/>
                <a:cs typeface="Times New Roman" panose="02020603050405020304" pitchFamily="18" charset="0"/>
              </a:rPr>
              <a:t>的</a:t>
            </a:r>
            <a:r>
              <a:rPr lang="zh-CN" altLang="en-US" sz="2200" b="1" dirty="0">
                <a:solidFill>
                  <a:srgbClr val="2A85C3"/>
                </a:solidFill>
                <a:latin typeface="Times New Roman" panose="02020603050405020304" pitchFamily="18" charset="0"/>
                <a:cs typeface="Times New Roman" panose="02020603050405020304" pitchFamily="18" charset="0"/>
              </a:rPr>
              <a:t>用法（</a:t>
            </a:r>
            <a:r>
              <a:rPr lang="en-US" altLang="zh-CN" sz="2200" b="1" dirty="0">
                <a:solidFill>
                  <a:srgbClr val="2A85C3"/>
                </a:solidFill>
                <a:latin typeface="Times New Roman" panose="02020603050405020304" pitchFamily="18" charset="0"/>
                <a:cs typeface="Times New Roman" panose="02020603050405020304" pitchFamily="18" charset="0"/>
              </a:rPr>
              <a:t>Unit 3</a:t>
            </a:r>
            <a:r>
              <a:rPr lang="zh-CN" altLang="en-US" sz="2200" b="1" dirty="0">
                <a:solidFill>
                  <a:srgbClr val="2A85C3"/>
                </a:solidFill>
                <a:latin typeface="Times New Roman" panose="02020603050405020304" pitchFamily="18" charset="0"/>
                <a:cs typeface="Times New Roman" panose="02020603050405020304" pitchFamily="18" charset="0"/>
              </a:rPr>
              <a:t>）</a:t>
            </a:r>
          </a:p>
          <a:p>
            <a:pPr>
              <a:lnSpc>
                <a:spcPts val="3600"/>
              </a:lnSpc>
            </a:pPr>
            <a:r>
              <a:rPr lang="en-US" altLang="zh-CN" sz="2200" b="1" dirty="0" smtClean="0">
                <a:solidFill>
                  <a:srgbClr val="2A85C3"/>
                </a:solidFill>
                <a:latin typeface="Times New Roman" panose="02020603050405020304" pitchFamily="18" charset="0"/>
                <a:cs typeface="Times New Roman" panose="02020603050405020304" pitchFamily="18" charset="0"/>
              </a:rPr>
              <a:t>        </a:t>
            </a:r>
            <a:r>
              <a:rPr lang="en-US" altLang="zh-CN" sz="2200" b="1" dirty="0" smtClean="0">
                <a:latin typeface="Times New Roman" panose="02020603050405020304" pitchFamily="18" charset="0"/>
                <a:cs typeface="Times New Roman" panose="02020603050405020304" pitchFamily="18" charset="0"/>
              </a:rPr>
              <a:t>hardly</a:t>
            </a:r>
            <a:r>
              <a:rPr lang="zh-CN" altLang="en-US" sz="2200" b="1" dirty="0">
                <a:latin typeface="Times New Roman" panose="02020603050405020304" pitchFamily="18" charset="0"/>
                <a:cs typeface="Times New Roman" panose="02020603050405020304" pitchFamily="18" charset="0"/>
              </a:rPr>
              <a:t>是副词，意为“几乎不，简直不”。它表示否定意义，因此不能与其他否定词连用。在含有否定副词</a:t>
            </a:r>
            <a:r>
              <a:rPr lang="en-US" altLang="zh-CN" sz="2200" b="1" dirty="0">
                <a:latin typeface="Times New Roman" panose="02020603050405020304" pitchFamily="18" charset="0"/>
                <a:cs typeface="Times New Roman" panose="02020603050405020304" pitchFamily="18" charset="0"/>
              </a:rPr>
              <a:t>hardly</a:t>
            </a:r>
            <a:r>
              <a:rPr lang="zh-CN" altLang="en-US" sz="2200" b="1" dirty="0">
                <a:latin typeface="Times New Roman" panose="02020603050405020304" pitchFamily="18" charset="0"/>
                <a:cs typeface="Times New Roman" panose="02020603050405020304" pitchFamily="18" charset="0"/>
              </a:rPr>
              <a:t>的句子中，其反意疑问句要用肯定形式。例如</a:t>
            </a:r>
            <a:r>
              <a:rPr lang="zh-CN" altLang="en-US" sz="2200" b="1" dirty="0">
                <a:solidFill>
                  <a:srgbClr val="2A85C3"/>
                </a:solidFill>
                <a:latin typeface="Times New Roman" panose="02020603050405020304" pitchFamily="18" charset="0"/>
                <a:cs typeface="Times New Roman" panose="02020603050405020304" pitchFamily="18" charset="0"/>
              </a:rPr>
              <a:t>：</a:t>
            </a:r>
          </a:p>
          <a:p>
            <a:pPr>
              <a:lnSpc>
                <a:spcPts val="3600"/>
              </a:lnSpc>
            </a:pPr>
            <a:r>
              <a:rPr lang="en-US" altLang="zh-CN" sz="2200" b="1" dirty="0" smtClean="0">
                <a:solidFill>
                  <a:srgbClr val="2A85C3"/>
                </a:solidFill>
                <a:latin typeface="Times New Roman" panose="02020603050405020304" pitchFamily="18" charset="0"/>
                <a:cs typeface="Times New Roman" panose="02020603050405020304" pitchFamily="18" charset="0"/>
              </a:rPr>
              <a:t>        The </a:t>
            </a:r>
            <a:r>
              <a:rPr lang="en-US" altLang="zh-CN" sz="2200" b="1" dirty="0">
                <a:solidFill>
                  <a:srgbClr val="2A85C3"/>
                </a:solidFill>
                <a:latin typeface="Times New Roman" panose="02020603050405020304" pitchFamily="18" charset="0"/>
                <a:cs typeface="Times New Roman" panose="02020603050405020304" pitchFamily="18" charset="0"/>
              </a:rPr>
              <a:t>old man could hardly walk any further</a:t>
            </a:r>
            <a:r>
              <a:rPr lang="zh-CN" altLang="en-US" sz="2200" b="1" dirty="0">
                <a:solidFill>
                  <a:srgbClr val="2A85C3"/>
                </a:solidFill>
                <a:latin typeface="Times New Roman" panose="02020603050405020304" pitchFamily="18" charset="0"/>
                <a:cs typeface="Times New Roman" panose="02020603050405020304" pitchFamily="18" charset="0"/>
              </a:rPr>
              <a:t>，</a:t>
            </a:r>
            <a:r>
              <a:rPr lang="en-US" altLang="zh-CN" sz="2200" b="1" dirty="0">
                <a:solidFill>
                  <a:srgbClr val="2A85C3"/>
                </a:solidFill>
                <a:latin typeface="Times New Roman" panose="02020603050405020304" pitchFamily="18" charset="0"/>
                <a:cs typeface="Times New Roman" panose="02020603050405020304" pitchFamily="18" charset="0"/>
              </a:rPr>
              <a:t>could he</a:t>
            </a:r>
            <a:r>
              <a:rPr lang="zh-CN" altLang="en-US" sz="2200" b="1" dirty="0" smtClean="0">
                <a:solidFill>
                  <a:srgbClr val="2A85C3"/>
                </a:solidFill>
                <a:latin typeface="Times New Roman" panose="02020603050405020304" pitchFamily="18" charset="0"/>
                <a:cs typeface="Times New Roman" panose="02020603050405020304" pitchFamily="18" charset="0"/>
              </a:rPr>
              <a:t>？</a:t>
            </a:r>
            <a:endParaRPr lang="zh-CN" altLang="en-US" sz="2200" b="1" dirty="0">
              <a:solidFill>
                <a:srgbClr val="2A85C3"/>
              </a:solidFill>
              <a:latin typeface="Times New Roman" panose="02020603050405020304" pitchFamily="18" charset="0"/>
              <a:cs typeface="Times New Roman" panose="02020603050405020304" pitchFamily="18" charset="0"/>
            </a:endParaRPr>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9" name="文本框 8"/>
          <p:cNvSpPr txBox="1"/>
          <p:nvPr/>
        </p:nvSpPr>
        <p:spPr>
          <a:xfrm>
            <a:off x="11244315" y="6457890"/>
            <a:ext cx="770639" cy="400110"/>
          </a:xfrm>
          <a:prstGeom prst="rect">
            <a:avLst/>
          </a:prstGeom>
          <a:noFill/>
        </p:spPr>
        <p:txBody>
          <a:bodyPr wrap="square" rtlCol="0">
            <a:spAutoFit/>
          </a:bodyPr>
          <a:lstStyle/>
          <a:p>
            <a:r>
              <a:rPr lang="en-US" altLang="zh-CN" sz="2000" b="1" dirty="0" smtClean="0">
                <a:latin typeface="Times New Roman" panose="02020603050405020304" pitchFamily="18" charset="0"/>
                <a:cs typeface="Times New Roman" panose="02020603050405020304" pitchFamily="18" charset="0"/>
              </a:rPr>
              <a:t>· 8 </a:t>
            </a:r>
            <a:r>
              <a:rPr lang="en-US" altLang="zh-CN" sz="2000" b="1" dirty="0">
                <a:latin typeface="Times New Roman" panose="02020603050405020304" pitchFamily="18" charset="0"/>
                <a:cs typeface="Times New Roman" panose="02020603050405020304" pitchFamily="18" charset="0"/>
              </a:rPr>
              <a:t>·</a:t>
            </a:r>
            <a:endParaRPr lang="zh-CN" altLang="en-US" sz="2000" b="1" dirty="0">
              <a:latin typeface="Times New Roman" panose="02020603050405020304" pitchFamily="18" charset="0"/>
              <a:cs typeface="Times New Roman" panose="02020603050405020304" pitchFamily="18" charset="0"/>
            </a:endParaRPr>
          </a:p>
        </p:txBody>
      </p:sp>
      <p:sp>
        <p:nvSpPr>
          <p:cNvPr id="11" name="矩形 10"/>
          <p:cNvSpPr/>
          <p:nvPr/>
        </p:nvSpPr>
        <p:spPr>
          <a:xfrm>
            <a:off x="10616353" y="6055387"/>
            <a:ext cx="1255923" cy="319490"/>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latin typeface="楷体" panose="02010609060101010101" pitchFamily="49" charset="-122"/>
                <a:ea typeface="楷体" panose="02010609060101010101" pitchFamily="49" charset="-122"/>
                <a:hlinkClick r:id="rId4" action="ppaction://hlinksldjump"/>
              </a:rPr>
              <a:t>小试牛刀</a:t>
            </a:r>
            <a:endParaRPr lang="zh-CN" altLang="en-US" b="1" dirty="0">
              <a:solidFill>
                <a:schemeClr val="tx1"/>
              </a:solidFill>
              <a:latin typeface="楷体" panose="02010609060101010101" pitchFamily="49" charset="-122"/>
              <a:ea typeface="楷体" panose="02010609060101010101" pitchFamily="49" charset="-122"/>
            </a:endParaRPr>
          </a:p>
        </p:txBody>
      </p:sp>
      <p:sp>
        <p:nvSpPr>
          <p:cNvPr id="12" name="矩形 11"/>
          <p:cNvSpPr/>
          <p:nvPr/>
        </p:nvSpPr>
        <p:spPr>
          <a:xfrm>
            <a:off x="9151709" y="6055387"/>
            <a:ext cx="1255923" cy="319490"/>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latin typeface="楷体" panose="02010609060101010101" pitchFamily="49" charset="-122"/>
                <a:ea typeface="楷体" panose="02010609060101010101" pitchFamily="49" charset="-122"/>
                <a:hlinkClick r:id="rId5" action="ppaction://hlinksldjump"/>
              </a:rPr>
              <a:t>知识拓展</a:t>
            </a:r>
            <a:endParaRPr lang="zh-CN" altLang="en-US" b="1" dirty="0">
              <a:solidFill>
                <a:schemeClr val="tx1"/>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251172820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7218</TotalTime>
  <Words>4587</Words>
  <Application>Microsoft Office PowerPoint</Application>
  <PresentationFormat>宽屏</PresentationFormat>
  <Paragraphs>499</Paragraphs>
  <Slides>51</Slides>
  <Notes>1</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51</vt:i4>
      </vt:variant>
    </vt:vector>
  </HeadingPairs>
  <TitlesOfParts>
    <vt:vector size="60" baseType="lpstr">
      <vt:lpstr>黑体</vt:lpstr>
      <vt:lpstr>华文中宋</vt:lpstr>
      <vt:lpstr>楷体</vt:lpstr>
      <vt:lpstr>宋体</vt:lpstr>
      <vt:lpstr>Arial</vt:lpstr>
      <vt:lpstr>Calibri</vt:lpstr>
      <vt:lpstr>Calibri Light</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DELL</dc:creator>
  <cp:lastModifiedBy>DELL</cp:lastModifiedBy>
  <cp:revision>522</cp:revision>
  <dcterms:created xsi:type="dcterms:W3CDTF">2021-01-09T07:33:53Z</dcterms:created>
  <dcterms:modified xsi:type="dcterms:W3CDTF">2021-01-30T07:34:35Z</dcterms:modified>
</cp:coreProperties>
</file>