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66"/>
  </p:notesMasterIdLst>
  <p:handoutMasterIdLst>
    <p:handoutMasterId r:id="rId67"/>
  </p:handoutMasterIdLst>
  <p:sldIdLst>
    <p:sldId id="277" r:id="rId4"/>
    <p:sldId id="293" r:id="rId5"/>
    <p:sldId id="304" r:id="rId6"/>
    <p:sldId id="302" r:id="rId7"/>
    <p:sldId id="315" r:id="rId8"/>
    <p:sldId id="418" r:id="rId9"/>
    <p:sldId id="305" r:id="rId10"/>
    <p:sldId id="312" r:id="rId11"/>
    <p:sldId id="311" r:id="rId12"/>
    <p:sldId id="313" r:id="rId13"/>
    <p:sldId id="314" r:id="rId14"/>
    <p:sldId id="420" r:id="rId15"/>
    <p:sldId id="316" r:id="rId16"/>
    <p:sldId id="317" r:id="rId17"/>
    <p:sldId id="444" r:id="rId18"/>
    <p:sldId id="310" r:id="rId19"/>
    <p:sldId id="309" r:id="rId20"/>
    <p:sldId id="445" r:id="rId21"/>
    <p:sldId id="448" r:id="rId22"/>
    <p:sldId id="449" r:id="rId23"/>
    <p:sldId id="447" r:id="rId24"/>
    <p:sldId id="446" r:id="rId25"/>
    <p:sldId id="334" r:id="rId26"/>
    <p:sldId id="306" r:id="rId27"/>
    <p:sldId id="295" r:id="rId28"/>
    <p:sldId id="333" r:id="rId29"/>
    <p:sldId id="335" r:id="rId30"/>
    <p:sldId id="337" r:id="rId31"/>
    <p:sldId id="440" r:id="rId32"/>
    <p:sldId id="339" r:id="rId33"/>
    <p:sldId id="340" r:id="rId34"/>
    <p:sldId id="450" r:id="rId35"/>
    <p:sldId id="425" r:id="rId36"/>
    <p:sldId id="451" r:id="rId37"/>
    <p:sldId id="347" r:id="rId38"/>
    <p:sldId id="344" r:id="rId39"/>
    <p:sldId id="345" r:id="rId40"/>
    <p:sldId id="346" r:id="rId41"/>
    <p:sldId id="343" r:id="rId42"/>
    <p:sldId id="348" r:id="rId43"/>
    <p:sldId id="350" r:id="rId44"/>
    <p:sldId id="351" r:id="rId45"/>
    <p:sldId id="352" r:id="rId46"/>
    <p:sldId id="452" r:id="rId47"/>
    <p:sldId id="354" r:id="rId48"/>
    <p:sldId id="361" r:id="rId49"/>
    <p:sldId id="362" r:id="rId50"/>
    <p:sldId id="363" r:id="rId51"/>
    <p:sldId id="364" r:id="rId52"/>
    <p:sldId id="428" r:id="rId53"/>
    <p:sldId id="453" r:id="rId54"/>
    <p:sldId id="430" r:id="rId55"/>
    <p:sldId id="431" r:id="rId56"/>
    <p:sldId id="454" r:id="rId57"/>
    <p:sldId id="455" r:id="rId58"/>
    <p:sldId id="456" r:id="rId59"/>
    <p:sldId id="457" r:id="rId60"/>
    <p:sldId id="458" r:id="rId61"/>
    <p:sldId id="459" r:id="rId62"/>
    <p:sldId id="460" r:id="rId63"/>
    <p:sldId id="461" r:id="rId64"/>
    <p:sldId id="462" r:id="rId6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1B0F0"/>
    <a:srgbClr val="FAB529"/>
    <a:srgbClr val="008BD6"/>
    <a:srgbClr val="FF6B00"/>
    <a:srgbClr val="E36B2A"/>
    <a:srgbClr val="D7A800"/>
    <a:srgbClr val="95411F"/>
    <a:srgbClr val="FF0066"/>
    <a:srgbClr val="FF5050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015" autoAdjust="0"/>
    <p:restoredTop sz="94617"/>
  </p:normalViewPr>
  <p:slideViewPr>
    <p:cSldViewPr snapToGrid="0">
      <p:cViewPr>
        <p:scale>
          <a:sx n="80" d="100"/>
          <a:sy n="80" d="100"/>
        </p:scale>
        <p:origin x="-20" y="280"/>
      </p:cViewPr>
      <p:guideLst>
        <p:guide orient="horz" pos="2160"/>
        <p:guide pos="385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commentAuthors" Target="commentAuthors.xml"/><Relationship Id="rId7" Type="http://schemas.openxmlformats.org/officeDocument/2006/relationships/slide" Target="slides/slide4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" Target="slide1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" Target="slide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2.xml"/><Relationship Id="rId5" Type="http://schemas.openxmlformats.org/officeDocument/2006/relationships/tags" Target="../tags/tag5.xml"/><Relationship Id="rId10" Type="http://schemas.openxmlformats.org/officeDocument/2006/relationships/slide" Target="slide1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3.xml"/><Relationship Id="rId14" Type="http://schemas.openxmlformats.org/officeDocument/2006/relationships/slide" Target="slide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45.xml"/><Relationship Id="rId3" Type="http://schemas.openxmlformats.org/officeDocument/2006/relationships/slide" Target="slide33.xml"/><Relationship Id="rId7" Type="http://schemas.openxmlformats.org/officeDocument/2006/relationships/slide" Target="slide4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4.xml"/><Relationship Id="rId11" Type="http://schemas.openxmlformats.org/officeDocument/2006/relationships/slide" Target="slide60.xml"/><Relationship Id="rId5" Type="http://schemas.openxmlformats.org/officeDocument/2006/relationships/slide" Target="slide28.xml"/><Relationship Id="rId10" Type="http://schemas.openxmlformats.org/officeDocument/2006/relationships/slide" Target="slide55.xml"/><Relationship Id="rId4" Type="http://schemas.openxmlformats.org/officeDocument/2006/relationships/slide" Target="slide37.xml"/><Relationship Id="rId9" Type="http://schemas.openxmlformats.org/officeDocument/2006/relationships/slide" Target="slide4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" Target="slide23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slide" Target="sl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" Target="slide23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4" Type="http://schemas.openxmlformats.org/officeDocument/2006/relationships/slide" Target="slide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5" Type="http://schemas.openxmlformats.org/officeDocument/2006/relationships/slide" Target="slide23.xml"/><Relationship Id="rId4" Type="http://schemas.openxmlformats.org/officeDocument/2006/relationships/slide" Target="slide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slide" Target="slide23.xml"/><Relationship Id="rId4" Type="http://schemas.openxmlformats.org/officeDocument/2006/relationships/slide" Target="slide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5" Type="http://schemas.openxmlformats.org/officeDocument/2006/relationships/slide" Target="slide23.xml"/><Relationship Id="rId4" Type="http://schemas.openxmlformats.org/officeDocument/2006/relationships/slide" Target="slide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" Target="slide23.xml"/><Relationship Id="rId4" Type="http://schemas.openxmlformats.org/officeDocument/2006/relationships/slide" Target="slide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5" Type="http://schemas.openxmlformats.org/officeDocument/2006/relationships/slide" Target="slide23.xml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5" Type="http://schemas.openxmlformats.org/officeDocument/2006/relationships/slide" Target="slide23.xml"/><Relationship Id="rId4" Type="http://schemas.openxmlformats.org/officeDocument/2006/relationships/slide" Target="slide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slide" Target="slide23.xml"/><Relationship Id="rId4" Type="http://schemas.openxmlformats.org/officeDocument/2006/relationships/slide" Target="slide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3275330"/>
            <a:ext cx="6941185" cy="737235"/>
            <a:chOff x="3027246" y="1988317"/>
            <a:chExt cx="5990707" cy="968738"/>
          </a:xfrm>
        </p:grpSpPr>
        <p:sp>
          <p:nvSpPr>
            <p:cNvPr id="38" name="圆角矩形 6">
              <a:hlinkClick r:id="rId10" action="ppaction://hlinksldjump"/>
            </p:cNvPr>
            <p:cNvSpPr/>
            <p:nvPr>
              <p:custDataLst>
                <p:tags r:id="rId7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8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1" action="ppaction://hlinksldjump"/>
            </p:cNvPr>
            <p:cNvSpPr txBox="1"/>
            <p:nvPr/>
          </p:nvSpPr>
          <p:spPr>
            <a:xfrm>
              <a:off x="4422027" y="1988317"/>
              <a:ext cx="4559207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0870" y="4114473"/>
            <a:ext cx="6941820" cy="737235"/>
            <a:chOff x="2941329" y="3171172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6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2" action="ppaction://hlinksldjump"/>
            </p:cNvPr>
            <p:cNvSpPr txBox="1"/>
            <p:nvPr/>
          </p:nvSpPr>
          <p:spPr>
            <a:xfrm>
              <a:off x="4087522" y="3171172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51505" y="4937851"/>
            <a:ext cx="6941820" cy="737235"/>
            <a:chOff x="2953465" y="4332239"/>
            <a:chExt cx="6064488" cy="1106834"/>
          </a:xfrm>
        </p:grpSpPr>
        <p:sp>
          <p:nvSpPr>
            <p:cNvPr id="34" name="圆角矩形 6"/>
            <p:cNvSpPr/>
            <p:nvPr>
              <p:custDataLst>
                <p:tags r:id="rId3"/>
              </p:custDataLst>
            </p:nvPr>
          </p:nvSpPr>
          <p:spPr>
            <a:xfrm flipV="1">
              <a:off x="4076826" y="4477012"/>
              <a:ext cx="4941127" cy="79223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/>
            <p:nvPr>
              <p:custDataLst>
                <p:tags r:id="rId4"/>
              </p:custDataLst>
            </p:nvPr>
          </p:nvSpPr>
          <p:spPr>
            <a:xfrm>
              <a:off x="2953465" y="4456039"/>
              <a:ext cx="896330" cy="913410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3" action="ppaction://hlinksldjump"/>
            </p:cNvPr>
            <p:cNvSpPr txBox="1"/>
            <p:nvPr/>
          </p:nvSpPr>
          <p:spPr>
            <a:xfrm>
              <a:off x="4720412" y="4332239"/>
              <a:ext cx="3891249" cy="11068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数据透视  知识清单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76853" y="4708206"/>
              <a:ext cx="36000" cy="386837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185418"/>
            <a:ext cx="971271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19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  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九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年级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全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Units   7—8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5835631"/>
            <a:ext cx="6941186" cy="737235"/>
            <a:chOff x="3024550" y="3833386"/>
            <a:chExt cx="6048318" cy="1107125"/>
          </a:xfrm>
        </p:grpSpPr>
        <p:sp>
          <p:nvSpPr>
            <p:cNvPr id="7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9" name="文本框 16">
              <a:hlinkClick r:id="rId14" action="ppaction://hlinksldjump"/>
            </p:cNvPr>
            <p:cNvSpPr txBox="1"/>
            <p:nvPr/>
          </p:nvSpPr>
          <p:spPr>
            <a:xfrm>
              <a:off x="4730410" y="3833386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8241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439545"/>
            <a:ext cx="1080452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邢台二模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)many, across from, river, the, there, houses, are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________________________________________________.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邢台二模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)think, I, anger, good, not, health, is, for, our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________________________________________________.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4786" y="2240498"/>
            <a:ext cx="8827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There are many houses across from the river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7618" y="3537058"/>
            <a:ext cx="8827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think anger is not good for our health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340375" y="2036553"/>
          <a:ext cx="11011773" cy="43369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4979"/>
                <a:gridCol w="563102"/>
                <a:gridCol w="9883692"/>
              </a:tblGrid>
              <a:tr h="4336954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英汉互译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 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安全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安全性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field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</a:t>
                      </a:r>
                      <a:endParaRPr lang="en-US" sz="2400" b="1" baseline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awful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7. community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9. _________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教育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教导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11. society 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_________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13. enter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v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_________ </a:t>
                      </a:r>
                      <a:endParaRPr lang="zh-CN" altLang="en-US" sz="2400" b="1" baseline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782855" y="2055030"/>
            <a:ext cx="454419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_________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吸烟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烟 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_________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举起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抬高 </a:t>
            </a: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regret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&amp;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_________　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_________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机会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可能性 </a:t>
            </a: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_________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应付 </a:t>
            </a: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_________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&amp;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支持 </a:t>
            </a: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挑选 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142493" y="981840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39845" y="1099194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数据透视</a:t>
            </a:r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9" name="椭圆 8"/>
          <p:cNvSpPr/>
          <p:nvPr/>
        </p:nvSpPr>
        <p:spPr>
          <a:xfrm>
            <a:off x="3464867" y="1000047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38133" y="2664976"/>
            <a:ext cx="2063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田野；场地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13003" y="2062786"/>
            <a:ext cx="1142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safety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350357" y="2215186"/>
            <a:ext cx="1142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smoke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486048" y="2736226"/>
            <a:ext cx="1142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277211" y="3768411"/>
            <a:ext cx="1142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chance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36537" y="4312300"/>
            <a:ext cx="1674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educate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32189" y="4317120"/>
            <a:ext cx="1299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manage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379081" y="4887024"/>
            <a:ext cx="1299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support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312835" y="5475400"/>
            <a:ext cx="1142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choice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856653" y="3240136"/>
            <a:ext cx="2334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感到遗憾；后悔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046897" y="3185665"/>
            <a:ext cx="239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很坏的；讨厌的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567844" y="3718819"/>
            <a:ext cx="2063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社区；社团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404932" y="4838160"/>
            <a:ext cx="10315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社会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39518" y="5367535"/>
            <a:ext cx="2063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进来；进去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2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47" grpId="0"/>
      <p:bldP spid="48" grpId="0"/>
      <p:bldP spid="49" grpId="0"/>
      <p:bldP spid="50" grpId="0"/>
      <p:bldP spid="5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411628" y="1995908"/>
          <a:ext cx="11011773" cy="45948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4979"/>
                <a:gridCol w="563102"/>
                <a:gridCol w="9883692"/>
              </a:tblGrid>
              <a:tr h="4594881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英汉互译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15. picnic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17. 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出席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参加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19. cry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&amp;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21.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express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 </a:t>
                      </a:r>
                    </a:p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23. leader 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__________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 </a:t>
                      </a:r>
                    </a:p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25. __________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阻止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阻挠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27. palace 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__________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 </a:t>
                      </a:r>
                    </a:p>
                  </a:txBody>
                  <a:tcPr marL="66675" marR="6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9651165" y="1077376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53344" y="2050404"/>
            <a:ext cx="1324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野餐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00498" y="2109779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valuable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94557" y="1991029"/>
            <a:ext cx="476200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 __________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贵重的 </a:t>
            </a:r>
          </a:p>
          <a:p>
            <a:pPr lvl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18. noise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__________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20. __________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困倦的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瞌睡的 </a:t>
            </a:r>
          </a:p>
          <a:p>
            <a:pPr lvl="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22. __________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接受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收到 </a:t>
            </a:r>
          </a:p>
          <a:p>
            <a:pPr lvl="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24. ________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医疗的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医学的 </a:t>
            </a:r>
          </a:p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energy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__________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 </a:t>
            </a:r>
          </a:p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__________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胜利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成功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 </a:t>
            </a:r>
          </a:p>
          <a:p>
            <a:endParaRPr lang="zh-CN" alt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9152552" y="2581665"/>
            <a:ext cx="1324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噪音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498129" y="3114258"/>
            <a:ext cx="1994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哭；叫喊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289732" y="3678085"/>
            <a:ext cx="1804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表示；表达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153166" y="4221405"/>
            <a:ext cx="1958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领导；领袖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92205" y="4834387"/>
            <a:ext cx="1804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力量；精力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610932" y="5354160"/>
            <a:ext cx="1324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宫殿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224515" y="2652593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attend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790498" y="3161758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sleepy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770477" y="3759740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receive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600498" y="4312080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medical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200765" y="4773745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prevent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600498" y="5373514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victory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32" grpId="0"/>
      <p:bldP spid="33" grpId="0"/>
      <p:bldP spid="34" grpId="0"/>
      <p:bldP spid="35" grpId="0"/>
      <p:bldP spid="36" grpId="0"/>
      <p:bldP spid="37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13678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307632" y="1604700"/>
          <a:ext cx="11578003" cy="49979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67"/>
                <a:gridCol w="607538"/>
                <a:gridCol w="10360798"/>
              </a:tblGrid>
              <a:tr h="4997981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ear(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 __________(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耳环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hug(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过去式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过去分词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拥抱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regret(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&amp; 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过去式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过去分词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→__________ 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现在分词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感 </a:t>
                      </a:r>
                      <a:endParaRPr lang="en-US" altLang="zh-CN" sz="2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到遗憾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懊悔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后悔的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失望的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令人  </a:t>
                      </a:r>
                      <a:endParaRPr lang="en-US" altLang="zh-CN" sz="2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惋惜的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可惜的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令人遗憾的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poem(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诗人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society(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社会的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好交际的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合群的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educate(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教育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教育的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有教育意义的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enter(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大门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口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入口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通道 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384185" y="1736578"/>
            <a:ext cx="1438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earring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2"/>
          <p:cNvSpPr txBox="1"/>
          <p:nvPr/>
        </p:nvSpPr>
        <p:spPr>
          <a:xfrm>
            <a:off x="3358452" y="2254972"/>
            <a:ext cx="1438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hugged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"/>
          <p:cNvSpPr txBox="1"/>
          <p:nvPr/>
        </p:nvSpPr>
        <p:spPr>
          <a:xfrm>
            <a:off x="4125235" y="2791505"/>
            <a:ext cx="1438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regretted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"/>
          <p:cNvSpPr txBox="1"/>
          <p:nvPr/>
        </p:nvSpPr>
        <p:spPr>
          <a:xfrm>
            <a:off x="8433998" y="2791504"/>
            <a:ext cx="15531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regretting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"/>
          <p:cNvSpPr txBox="1"/>
          <p:nvPr/>
        </p:nvSpPr>
        <p:spPr>
          <a:xfrm>
            <a:off x="4030235" y="3355423"/>
            <a:ext cx="1438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regretful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"/>
          <p:cNvSpPr txBox="1"/>
          <p:nvPr/>
        </p:nvSpPr>
        <p:spPr>
          <a:xfrm>
            <a:off x="8441133" y="3343547"/>
            <a:ext cx="1707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regrettable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3696030" y="4475822"/>
            <a:ext cx="1438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poet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"/>
          <p:cNvSpPr txBox="1"/>
          <p:nvPr/>
        </p:nvSpPr>
        <p:spPr>
          <a:xfrm>
            <a:off x="3833131" y="5045837"/>
            <a:ext cx="1438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social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"/>
          <p:cNvSpPr txBox="1"/>
          <p:nvPr/>
        </p:nvSpPr>
        <p:spPr>
          <a:xfrm>
            <a:off x="7120993" y="5045837"/>
            <a:ext cx="1438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sociable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"/>
          <p:cNvSpPr txBox="1"/>
          <p:nvPr/>
        </p:nvSpPr>
        <p:spPr>
          <a:xfrm>
            <a:off x="3609213" y="5587979"/>
            <a:ext cx="15412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"/>
          <p:cNvSpPr txBox="1"/>
          <p:nvPr/>
        </p:nvSpPr>
        <p:spPr>
          <a:xfrm>
            <a:off x="6579221" y="5587978"/>
            <a:ext cx="2004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educational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"/>
          <p:cNvSpPr txBox="1"/>
          <p:nvPr/>
        </p:nvSpPr>
        <p:spPr>
          <a:xfrm>
            <a:off x="3346577" y="6109019"/>
            <a:ext cx="1438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entrance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2981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13678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307634" y="1539337"/>
          <a:ext cx="11045176" cy="51629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1610"/>
                <a:gridCol w="579579"/>
                <a:gridCol w="9883987"/>
              </a:tblGrid>
              <a:tr h="5162954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attend(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.)→__________(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出席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参加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到场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上学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服务员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侍者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value(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很有用的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宝贵的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police(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男警察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女警察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wolf(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pl.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狼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sleep(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&amp;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困的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medicine(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医疗的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医学的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Britain(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英国的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英国人的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energy(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精力充沛的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充满活力的 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" name="文本框 2"/>
          <p:cNvSpPr txBox="1"/>
          <p:nvPr/>
        </p:nvSpPr>
        <p:spPr>
          <a:xfrm>
            <a:off x="3345972" y="1743250"/>
            <a:ext cx="1629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attendance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2"/>
          <p:cNvSpPr txBox="1"/>
          <p:nvPr/>
        </p:nvSpPr>
        <p:spPr>
          <a:xfrm>
            <a:off x="2215837" y="2293774"/>
            <a:ext cx="1629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attendant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3405347" y="2850439"/>
            <a:ext cx="1629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valuable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2"/>
          <p:cNvSpPr txBox="1"/>
          <p:nvPr/>
        </p:nvSpPr>
        <p:spPr>
          <a:xfrm>
            <a:off x="3517455" y="3335854"/>
            <a:ext cx="1629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policeman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2"/>
          <p:cNvSpPr txBox="1"/>
          <p:nvPr/>
        </p:nvSpPr>
        <p:spPr>
          <a:xfrm>
            <a:off x="6823463" y="3353728"/>
            <a:ext cx="2211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policewoman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"/>
          <p:cNvSpPr txBox="1"/>
          <p:nvPr/>
        </p:nvSpPr>
        <p:spPr>
          <a:xfrm>
            <a:off x="3524097" y="3961955"/>
            <a:ext cx="1629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wolves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"/>
          <p:cNvSpPr txBox="1"/>
          <p:nvPr/>
        </p:nvSpPr>
        <p:spPr>
          <a:xfrm>
            <a:off x="4269812" y="4435495"/>
            <a:ext cx="1629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"/>
          <p:cNvSpPr txBox="1"/>
          <p:nvPr/>
        </p:nvSpPr>
        <p:spPr>
          <a:xfrm>
            <a:off x="4047505" y="5054484"/>
            <a:ext cx="1629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medical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"/>
          <p:cNvSpPr txBox="1"/>
          <p:nvPr/>
        </p:nvSpPr>
        <p:spPr>
          <a:xfrm>
            <a:off x="3928752" y="5611149"/>
            <a:ext cx="1629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British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3724003" y="6114438"/>
            <a:ext cx="1629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energetic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688769" y="1704589"/>
          <a:ext cx="11282388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8769"/>
                <a:gridCol w="10593619"/>
              </a:tblGrid>
              <a:tr h="4363697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高频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兼职工作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照相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确保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拥抱某人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举起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提起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回嘴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顶嘴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回想起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                   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避免接近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自己做决定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照顾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对某人要求严格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挡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的路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妨碍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尽可能多地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 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0773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3056721" y="1732884"/>
            <a:ext cx="218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part-time job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7855645" y="1750981"/>
            <a:ext cx="218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photos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2676733" y="2338180"/>
            <a:ext cx="218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sure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8353927" y="2290680"/>
            <a:ext cx="218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 sb. a hug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3553329" y="2846055"/>
            <a:ext cx="218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lift up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"/>
          <p:cNvSpPr txBox="1"/>
          <p:nvPr/>
        </p:nvSpPr>
        <p:spPr>
          <a:xfrm>
            <a:off x="8624254" y="2899588"/>
            <a:ext cx="218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 back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2790565" y="3448605"/>
            <a:ext cx="218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 back to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8207999" y="3382575"/>
            <a:ext cx="3061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 away from …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3213903" y="4003980"/>
            <a:ext cx="3737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one’s own decision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7834663" y="4003980"/>
            <a:ext cx="218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care of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"/>
          <p:cNvSpPr txBox="1"/>
          <p:nvPr/>
        </p:nvSpPr>
        <p:spPr>
          <a:xfrm>
            <a:off x="4071492" y="4557754"/>
            <a:ext cx="2743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strict with sb.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4147242" y="5062025"/>
            <a:ext cx="3049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 in the way of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8743004" y="5049201"/>
            <a:ext cx="3286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much as possible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45085" y="1431464"/>
          <a:ext cx="12032119" cy="43518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3723"/>
                <a:gridCol w="11308396"/>
              </a:tblGrid>
              <a:tr h="4351819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高频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对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是认真的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花费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上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做选择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有机会做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属于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参加音乐会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捡起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太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而不能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 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玩得开心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不但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且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与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交流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沟通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   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指出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指明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放在一起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组合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endParaRPr lang="zh-CN" altLang="en-US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897104" y="1441841"/>
            <a:ext cx="4834374" cy="576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 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0773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3395940" y="1807594"/>
            <a:ext cx="2750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serious about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文本框 1"/>
          <p:cNvSpPr txBox="1"/>
          <p:nvPr/>
        </p:nvSpPr>
        <p:spPr>
          <a:xfrm>
            <a:off x="9083951" y="1751144"/>
            <a:ext cx="2750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 … on …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文本框 1"/>
          <p:cNvSpPr txBox="1"/>
          <p:nvPr/>
        </p:nvSpPr>
        <p:spPr>
          <a:xfrm>
            <a:off x="2150617" y="2348914"/>
            <a:ext cx="4670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a choice/make choices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文本框 1"/>
          <p:cNvSpPr txBox="1"/>
          <p:nvPr/>
        </p:nvSpPr>
        <p:spPr>
          <a:xfrm>
            <a:off x="7833351" y="2352384"/>
            <a:ext cx="2750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a chance to do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文本框 1"/>
          <p:cNvSpPr txBox="1"/>
          <p:nvPr/>
        </p:nvSpPr>
        <p:spPr>
          <a:xfrm>
            <a:off x="2020783" y="2852902"/>
            <a:ext cx="2750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belong to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文本框 1"/>
          <p:cNvSpPr txBox="1"/>
          <p:nvPr/>
        </p:nvSpPr>
        <p:spPr>
          <a:xfrm>
            <a:off x="8142100" y="2901027"/>
            <a:ext cx="2750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attend a concert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文本框 1"/>
          <p:cNvSpPr txBox="1"/>
          <p:nvPr/>
        </p:nvSpPr>
        <p:spPr>
          <a:xfrm>
            <a:off x="2293117" y="3402842"/>
            <a:ext cx="2750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pick up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文本框 1"/>
          <p:cNvSpPr txBox="1"/>
          <p:nvPr/>
        </p:nvSpPr>
        <p:spPr>
          <a:xfrm>
            <a:off x="8568445" y="3450342"/>
            <a:ext cx="2750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 … to …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文本框 1"/>
          <p:cNvSpPr txBox="1"/>
          <p:nvPr/>
        </p:nvSpPr>
        <p:spPr>
          <a:xfrm>
            <a:off x="2789386" y="3991631"/>
            <a:ext cx="1569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fun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文本框 1"/>
          <p:cNvSpPr txBox="1"/>
          <p:nvPr/>
        </p:nvSpPr>
        <p:spPr>
          <a:xfrm>
            <a:off x="8747790" y="3991470"/>
            <a:ext cx="3272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 only … but also …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文本框 1"/>
          <p:cNvSpPr txBox="1"/>
          <p:nvPr/>
        </p:nvSpPr>
        <p:spPr>
          <a:xfrm>
            <a:off x="3442276" y="4535943"/>
            <a:ext cx="3272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communicate with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文本框 1"/>
          <p:cNvSpPr txBox="1"/>
          <p:nvPr/>
        </p:nvSpPr>
        <p:spPr>
          <a:xfrm>
            <a:off x="8145370" y="4507640"/>
            <a:ext cx="3272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point out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文本框 1"/>
          <p:cNvSpPr txBox="1"/>
          <p:nvPr/>
        </p:nvSpPr>
        <p:spPr>
          <a:xfrm>
            <a:off x="3277384" y="5062132"/>
            <a:ext cx="3272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 together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  <p:bldP spid="67" grpId="0"/>
      <p:bldP spid="67" grpId="1"/>
      <p:bldP spid="68" grpId="0"/>
      <p:bldP spid="68" grpId="1"/>
      <p:bldP spid="69" grpId="0"/>
      <p:bldP spid="69" grpId="1"/>
      <p:bldP spid="70" grpId="0"/>
      <p:bldP spid="70" grpId="1"/>
      <p:bldP spid="71" grpId="0"/>
      <p:bldP spid="7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5114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539550" y="1495398"/>
          <a:ext cx="11524211" cy="5233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7354"/>
                <a:gridCol w="10816857"/>
              </a:tblGrid>
              <a:tr h="523367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1. — Can I go to the 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with John?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—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——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我可以和约翰一起去购物中心吗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——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没门。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_________________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should be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get their ears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应该允许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岁的孩子打耳洞。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 needs to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friends.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他需要和朋友共度时光。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987605" y="1936799"/>
            <a:ext cx="157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shopping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5710050" y="1972424"/>
            <a:ext cx="157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center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2510583" y="2519242"/>
            <a:ext cx="157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3868854" y="2495644"/>
            <a:ext cx="157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1660506" y="4119727"/>
            <a:ext cx="327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Sixteen-year-old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5593274" y="4178951"/>
            <a:ext cx="157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allowed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1"/>
          <p:cNvSpPr txBox="1"/>
          <p:nvPr/>
        </p:nvSpPr>
        <p:spPr>
          <a:xfrm>
            <a:off x="7476968" y="4167227"/>
            <a:ext cx="157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1"/>
          <p:cNvSpPr txBox="1"/>
          <p:nvPr/>
        </p:nvSpPr>
        <p:spPr>
          <a:xfrm>
            <a:off x="10301800" y="4119727"/>
            <a:ext cx="157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pierced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1"/>
          <p:cNvSpPr txBox="1"/>
          <p:nvPr/>
        </p:nvSpPr>
        <p:spPr>
          <a:xfrm>
            <a:off x="3372534" y="5212414"/>
            <a:ext cx="157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1"/>
          <p:cNvSpPr txBox="1"/>
          <p:nvPr/>
        </p:nvSpPr>
        <p:spPr>
          <a:xfrm>
            <a:off x="4938876" y="5271789"/>
            <a:ext cx="157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1"/>
          <p:cNvSpPr txBox="1"/>
          <p:nvPr/>
        </p:nvSpPr>
        <p:spPr>
          <a:xfrm>
            <a:off x="6354546" y="5271789"/>
            <a:ext cx="157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5114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492050" y="1495398"/>
          <a:ext cx="11524211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7354"/>
                <a:gridCol w="10816857"/>
              </a:tblGrid>
              <a:tr h="523367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I _________ __________ __________, not listening to Mom.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我懊悔顶嘴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没有听妈妈的话。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 you think we must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teenagers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__________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Internet?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你觉得我们必须使青少年远离互联网吗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 sometimes these can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__________ __________ __________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their schoolwork.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但有时这些会妨碍他们的功课。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908173" y="2043677"/>
            <a:ext cx="1285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regret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3345610" y="2067275"/>
            <a:ext cx="1285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talking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5041280" y="2067275"/>
            <a:ext cx="1285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4744398" y="3121847"/>
            <a:ext cx="1285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7689477" y="3121695"/>
            <a:ext cx="1285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9375769" y="3145597"/>
            <a:ext cx="1285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"/>
          <p:cNvSpPr txBox="1"/>
          <p:nvPr/>
        </p:nvSpPr>
        <p:spPr>
          <a:xfrm>
            <a:off x="5195659" y="4749272"/>
            <a:ext cx="1285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6883195" y="4808495"/>
            <a:ext cx="1285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8476844" y="4820217"/>
            <a:ext cx="1285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9925956" y="4784592"/>
            <a:ext cx="1285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5114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61425" y="1495398"/>
          <a:ext cx="11524211" cy="5233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7354"/>
                <a:gridCol w="10816857"/>
              </a:tblGrid>
              <a:tr h="523367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Only then __________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chance to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my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dream.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只有那时我才有机会实现自己的梦想。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— __________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book is this? — It’s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这是谁的书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——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它是我的。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It __________ __________ Carla’s.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它一定是卡拉的。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233852" y="1663666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5040312" y="1711166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6378834" y="1699291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9217036" y="1697888"/>
            <a:ext cx="1387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achieve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1941225" y="3336108"/>
            <a:ext cx="1292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Whose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6319459" y="3337358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"/>
          <p:cNvSpPr txBox="1"/>
          <p:nvPr/>
        </p:nvSpPr>
        <p:spPr>
          <a:xfrm>
            <a:off x="2048423" y="5010534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3932509" y="4998651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598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5380" y="1774828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2012—2021年河北中考命题对应单元话题分析</a:t>
            </a:r>
          </a:p>
        </p:txBody>
      </p:sp>
      <p:graphicFrame>
        <p:nvGraphicFramePr>
          <p:cNvPr id="20" name="表格 19"/>
          <p:cNvGraphicFramePr/>
          <p:nvPr>
            <p:custDataLst>
              <p:tags r:id="rId1"/>
            </p:custDataLst>
          </p:nvPr>
        </p:nvGraphicFramePr>
        <p:xfrm>
          <a:off x="696038" y="2437084"/>
          <a:ext cx="10822673" cy="43347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4031"/>
                <a:gridCol w="2025319"/>
                <a:gridCol w="1666524"/>
                <a:gridCol w="1968084"/>
                <a:gridCol w="1634781"/>
                <a:gridCol w="2313934"/>
              </a:tblGrid>
              <a:tr h="54562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     </a:t>
                      </a: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题型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年份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BZ-S92" charset="0"/>
                        </a:rPr>
                        <a:t>　　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完形填空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阅读理解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任务型阅读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词语运用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书面表达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7644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2022预测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根据近年河北中考真题卷分析</a:t>
                      </a:r>
                      <a:r>
                        <a:rPr lang="en-US" altLang="zh-CN" sz="20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0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本课时的话题一规则和神秘事物近年来没有出现在河北中考试卷中</a:t>
                      </a:r>
                      <a:r>
                        <a:rPr lang="en-US" altLang="zh-CN" sz="20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0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但“规则”这一话题与学生的学习和生活息息相关</a:t>
                      </a:r>
                      <a:r>
                        <a:rPr lang="en-US" altLang="zh-CN" sz="20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0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所以预计有可能以阅读理解形式考查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33912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2021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遵守学校规则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的重要性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对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应话题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规则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—</a:t>
                      </a:r>
                      <a:endParaRPr lang="zh-CN" altLang="en-US" dirty="0"/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/>
                        <a:t>—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—</a:t>
                      </a:r>
                      <a:endParaRPr lang="zh-CN" altLang="en-US" dirty="0"/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—</a:t>
                      </a:r>
                      <a:endParaRPr lang="zh-CN" altLang="en-US" dirty="0"/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1944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2012</a:t>
                      </a:r>
                      <a:r>
                        <a:rPr lang="en-US" altLang="zh-CN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—</a:t>
                      </a:r>
                      <a:r>
                        <a:rPr 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2020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0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—</a:t>
                      </a:r>
                    </a:p>
                    <a:p>
                      <a:pPr indent="0" algn="ctr">
                        <a:buNone/>
                      </a:pP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圆角矩形 6"/>
          <p:cNvSpPr/>
          <p:nvPr/>
        </p:nvSpPr>
        <p:spPr>
          <a:xfrm>
            <a:off x="3164840" y="1061349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39845" y="1061348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数据纵览</a:t>
            </a:r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9" name="椭圆 8"/>
          <p:cNvSpPr/>
          <p:nvPr/>
        </p:nvSpPr>
        <p:spPr>
          <a:xfrm>
            <a:off x="3480025" y="968087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700645" y="2481935"/>
            <a:ext cx="1187532" cy="5343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5114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456425" y="1495398"/>
          <a:ext cx="11524211" cy="5233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7354"/>
                <a:gridCol w="10816857"/>
              </a:tblGrid>
              <a:tr h="523367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It must _________ 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Carla.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它一定属于卡拉。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concert yesterday so it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still be in the music hall.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我昨天去听音乐会了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所以它可能还在音乐厅。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think somebody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_________ 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我觉得一定是有人把它捡了起来。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752573" y="2506813"/>
            <a:ext cx="1273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belong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4650646" y="2542438"/>
            <a:ext cx="1273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1808486" y="3632989"/>
            <a:ext cx="17456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attended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6693199" y="3585335"/>
            <a:ext cx="1273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might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4239485" y="4713645"/>
            <a:ext cx="1273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5633787" y="4737242"/>
            <a:ext cx="1273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"/>
          <p:cNvSpPr txBox="1"/>
          <p:nvPr/>
        </p:nvSpPr>
        <p:spPr>
          <a:xfrm>
            <a:off x="6906949" y="4689740"/>
            <a:ext cx="1273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picked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8925758" y="4679692"/>
            <a:ext cx="1273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5114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475013" y="1495398"/>
          <a:ext cx="11564998" cy="5233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8141"/>
                <a:gridCol w="10816857"/>
              </a:tblGrid>
              <a:tr h="523367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My_________ thinks that it could be an animal, but my friends and I think it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must be teenagers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我的妻子觉得那声音可能是某个动物发出的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但是我和我的朋友都认为那一定    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是正玩得开心的青少年发出的。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try to read this book, I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 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每当我试图读这本书的时候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我就觉得很困。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Every year it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_________ 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750,000 visitors.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它每年接待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万以上的游客。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455691" y="1984300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wife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4215736" y="2494395"/>
            <a:ext cx="1500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having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5921305" y="2528617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1596449" y="4155504"/>
            <a:ext cx="1857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Whenever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7785837" y="4119725"/>
            <a:ext cx="12157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6709795" y="4165398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"/>
          <p:cNvSpPr txBox="1"/>
          <p:nvPr/>
        </p:nvSpPr>
        <p:spPr>
          <a:xfrm>
            <a:off x="3512850" y="5271785"/>
            <a:ext cx="1465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receiver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5177392" y="5273035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6671933" y="5270382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5114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237515" y="1614149"/>
          <a:ext cx="11351246" cy="51904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9391"/>
                <a:gridCol w="10531855"/>
              </a:tblGrid>
              <a:tr h="242806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 They think the stones can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and keep people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0"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他们觉得那些石头能够预防疾病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使人们保持健康。</a:t>
                      </a:r>
                    </a:p>
                    <a:p>
                      <a:pPr marL="0"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Stonehenge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slowly over a long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 time. </a:t>
                      </a:r>
                    </a:p>
                    <a:p>
                      <a:pPr marL="0"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巨石阵是很长的时间内慢慢修建而成的。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5354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语法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含情态动词的被动语态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(should)</a:t>
                      </a:r>
                    </a:p>
                    <a:p>
                      <a:pPr marL="0"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情态动词表推测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(must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might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could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can’t)</a:t>
                      </a:r>
                    </a:p>
                  </a:txBody>
                  <a:tcPr marL="66675" marR="666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36991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话题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 7 Rules 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规则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0"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 8 Mysteries(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神秘的事物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6675" marR="666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997009" y="1710814"/>
            <a:ext cx="1356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6553197" y="1757654"/>
            <a:ext cx="1356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illness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10113292" y="1734564"/>
            <a:ext cx="1356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3451235" y="2836131"/>
            <a:ext cx="1356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4830758" y="2836131"/>
            <a:ext cx="1356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8570596" y="2800354"/>
            <a:ext cx="1356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period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8295" y="9017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655" y="18161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90480" y="2165350"/>
            <a:ext cx="3359785" cy="3221355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643540" y="2966085"/>
            <a:ext cx="28498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525805" y="1747520"/>
            <a:ext cx="287020" cy="4851400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3308635" y="1137285"/>
            <a:ext cx="720725" cy="62103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272644" y="6598920"/>
            <a:ext cx="5332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20" name="组合 19"/>
          <p:cNvGrpSpPr/>
          <p:nvPr/>
        </p:nvGrpSpPr>
        <p:grpSpPr>
          <a:xfrm>
            <a:off x="4670244" y="1834911"/>
            <a:ext cx="506986" cy="4835043"/>
            <a:chOff x="4670244" y="1834911"/>
            <a:chExt cx="506986" cy="4835043"/>
          </a:xfrm>
        </p:grpSpPr>
        <p:grpSp>
          <p:nvGrpSpPr>
            <p:cNvPr id="18" name="组合 17"/>
            <p:cNvGrpSpPr/>
            <p:nvPr/>
          </p:nvGrpSpPr>
          <p:grpSpPr>
            <a:xfrm>
              <a:off x="4670244" y="1834911"/>
              <a:ext cx="495111" cy="3812692"/>
              <a:chOff x="4670244" y="2084286"/>
              <a:chExt cx="495111" cy="3812692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4670244" y="2084286"/>
                <a:ext cx="480695" cy="3270885"/>
                <a:chOff x="9277" y="3862"/>
                <a:chExt cx="757" cy="5151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9294" y="3862"/>
                  <a:ext cx="740" cy="758"/>
                </a:xfrm>
                <a:prstGeom prst="ellipse">
                  <a:avLst/>
                </a:prstGeom>
                <a:solidFill>
                  <a:srgbClr val="FAB52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" name="椭圆 1"/>
                <p:cNvSpPr/>
                <p:nvPr/>
              </p:nvSpPr>
              <p:spPr>
                <a:xfrm>
                  <a:off x="9294" y="8255"/>
                  <a:ext cx="740" cy="758"/>
                </a:xfrm>
                <a:prstGeom prst="ellipse">
                  <a:avLst/>
                </a:prstGeom>
                <a:solidFill>
                  <a:srgbClr val="FAB52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9294" y="4735"/>
                  <a:ext cx="740" cy="758"/>
                </a:xfrm>
                <a:prstGeom prst="ellipse">
                  <a:avLst/>
                </a:prstGeom>
                <a:solidFill>
                  <a:srgbClr val="FAB52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9277" y="6493"/>
                  <a:ext cx="740" cy="758"/>
                </a:xfrm>
                <a:prstGeom prst="ellipse">
                  <a:avLst/>
                </a:prstGeom>
                <a:solidFill>
                  <a:srgbClr val="FAB52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9294" y="5592"/>
                  <a:ext cx="740" cy="758"/>
                </a:xfrm>
                <a:prstGeom prst="ellipse">
                  <a:avLst/>
                </a:prstGeom>
                <a:solidFill>
                  <a:srgbClr val="FAB52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9294" y="7345"/>
                  <a:ext cx="740" cy="758"/>
                </a:xfrm>
                <a:prstGeom prst="ellipse">
                  <a:avLst/>
                </a:prstGeom>
                <a:solidFill>
                  <a:srgbClr val="FAB52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0" name="椭圆 29"/>
              <p:cNvSpPr/>
              <p:nvPr/>
            </p:nvSpPr>
            <p:spPr>
              <a:xfrm>
                <a:off x="4695455" y="5415648"/>
                <a:ext cx="469900" cy="481330"/>
              </a:xfrm>
              <a:prstGeom prst="ellipse">
                <a:avLst/>
              </a:prstGeom>
              <a:solidFill>
                <a:srgbClr val="FAB52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椭圆 32"/>
            <p:cNvSpPr/>
            <p:nvPr/>
          </p:nvSpPr>
          <p:spPr>
            <a:xfrm>
              <a:off x="4683580" y="5671669"/>
              <a:ext cx="469900" cy="481330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4707330" y="6188624"/>
              <a:ext cx="469900" cy="481330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568709" y="1812054"/>
            <a:ext cx="8631860" cy="4906499"/>
            <a:chOff x="3568709" y="1812054"/>
            <a:chExt cx="8631860" cy="4906499"/>
          </a:xfrm>
        </p:grpSpPr>
        <p:grpSp>
          <p:nvGrpSpPr>
            <p:cNvPr id="42" name="组合 41"/>
            <p:cNvGrpSpPr/>
            <p:nvPr/>
          </p:nvGrpSpPr>
          <p:grpSpPr>
            <a:xfrm>
              <a:off x="3568709" y="1812054"/>
              <a:ext cx="8609326" cy="3857451"/>
              <a:chOff x="7346" y="3300"/>
              <a:chExt cx="12329" cy="5591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7346" y="3300"/>
                <a:ext cx="12329" cy="4813"/>
                <a:chOff x="3488291" y="2037374"/>
                <a:chExt cx="7829019" cy="3049407"/>
              </a:xfrm>
            </p:grpSpPr>
            <p:grpSp>
              <p:nvGrpSpPr>
                <p:cNvPr id="15" name="组合 14"/>
                <p:cNvGrpSpPr/>
                <p:nvPr/>
              </p:nvGrpSpPr>
              <p:grpSpPr>
                <a:xfrm>
                  <a:off x="3496927" y="2037374"/>
                  <a:ext cx="7820383" cy="2017139"/>
                  <a:chOff x="3496927" y="2037374"/>
                  <a:chExt cx="7820383" cy="2017139"/>
                </a:xfrm>
              </p:grpSpPr>
              <p:sp>
                <p:nvSpPr>
                  <p:cNvPr id="21" name="文本框 2">
                    <a:hlinkClick r:id="rId3" action="ppaction://hlinksldjump"/>
                  </p:cNvPr>
                  <p:cNvSpPr txBox="1"/>
                  <p:nvPr/>
                </p:nvSpPr>
                <p:spPr>
                  <a:xfrm>
                    <a:off x="3505381" y="2967165"/>
                    <a:ext cx="7708853" cy="59353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en-US" altLang="zh-CN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</a:t>
                    </a:r>
                    <a:r>
                      <a: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考点</a:t>
                    </a:r>
                    <a:r>
                      <a:rPr lang="en-US" altLang="zh-CN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</a:t>
                    </a:r>
                    <a:r>
                      <a:rPr lang="zh-CN" altLang="en-US" sz="2400" b="1" dirty="0" smtClean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三</a:t>
                    </a:r>
                    <a:r>
                      <a:rPr lang="en-US" altLang="zh-CN" sz="2400" b="1" dirty="0" smtClean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</a:t>
                    </a:r>
                    <a:r>
                      <a:rPr lang="en-US" altLang="zh-CN" sz="2400" b="1" dirty="0" smtClean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regret </a:t>
                    </a:r>
                    <a:r>
                      <a:rPr lang="zh-CN" altLang="en-US" sz="2400" b="1" dirty="0" smtClean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的用法</a:t>
                    </a:r>
                    <a:endPara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22" name="文本框 2">
                    <a:hlinkClick r:id="rId4" action="ppaction://hlinksldjump"/>
                  </p:cNvPr>
                  <p:cNvSpPr txBox="1"/>
                  <p:nvPr/>
                </p:nvSpPr>
                <p:spPr>
                  <a:xfrm>
                    <a:off x="3506944" y="3460982"/>
                    <a:ext cx="4838313" cy="59353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en-US" altLang="zh-CN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</a:t>
                    </a:r>
                    <a:r>
                      <a: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考点</a:t>
                    </a:r>
                    <a:r>
                      <a:rPr lang="en-US" altLang="zh-CN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</a:t>
                    </a:r>
                    <a:r>
                      <a:rPr lang="zh-CN" altLang="en-US" sz="2400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四</a:t>
                    </a:r>
                    <a:r>
                      <a:rPr 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</a:t>
                    </a:r>
                    <a:r>
                      <a:rPr lang="en-US" altLang="zh-CN" sz="2400" b="1" dirty="0" smtClean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manage </a:t>
                    </a:r>
                    <a:r>
                      <a:rPr lang="zh-CN" altLang="en-US" sz="24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的</a:t>
                    </a:r>
                    <a:r>
                      <a: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用法</a:t>
                    </a:r>
                  </a:p>
                </p:txBody>
              </p:sp>
              <p:sp>
                <p:nvSpPr>
                  <p:cNvPr id="19" name="文本框 2">
                    <a:hlinkClick r:id="rId5" action="ppaction://hlinksldjump"/>
                  </p:cNvPr>
                  <p:cNvSpPr txBox="1"/>
                  <p:nvPr/>
                </p:nvSpPr>
                <p:spPr>
                  <a:xfrm>
                    <a:off x="3496927" y="2440127"/>
                    <a:ext cx="7820383" cy="59353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en-US" altLang="zh-CN" sz="24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</a:t>
                    </a:r>
                    <a:r>
                      <a:rPr lang="zh-CN" altLang="en-US" sz="24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考点</a:t>
                    </a:r>
                    <a:r>
                      <a:rPr lang="en-US" altLang="zh-CN" sz="24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</a:t>
                    </a:r>
                    <a:r>
                      <a:rPr lang="zh-CN" altLang="en-US" sz="2400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二</a:t>
                    </a:r>
                    <a:r>
                      <a:rPr 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</a:t>
                    </a:r>
                    <a:r>
                      <a:rPr lang="zh-CN" altLang="en-US" sz="2400" b="1" dirty="0" smtClean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辨析 </a:t>
                    </a: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sleep</a:t>
                    </a:r>
                    <a:r>
                      <a: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、</a:t>
                    </a: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sleepy</a:t>
                    </a:r>
                    <a:r>
                      <a: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、</a:t>
                    </a: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asleep</a:t>
                    </a:r>
                    <a:r>
                      <a: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与</a:t>
                    </a: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sleeping</a:t>
                    </a:r>
                    <a:endPara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17" name="文本框 2">
                    <a:hlinkClick r:id="rId6" action="ppaction://hlinksldjump"/>
                  </p:cNvPr>
                  <p:cNvSpPr txBox="1"/>
                  <p:nvPr/>
                </p:nvSpPr>
                <p:spPr>
                  <a:xfrm>
                    <a:off x="3508702" y="2037374"/>
                    <a:ext cx="7805146" cy="5095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lnSpc>
                        <a:spcPct val="125000"/>
                      </a:lnSpc>
                    </a:pPr>
                    <a:r>
                      <a:rPr lang="en-US" altLang="zh-CN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</a:t>
                    </a:r>
                    <a:r>
                      <a: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考点</a:t>
                    </a:r>
                    <a:r>
                      <a:rPr lang="en-US" altLang="zh-CN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</a:t>
                    </a:r>
                    <a:r>
                      <a:rPr lang="zh-CN" altLang="en-US" sz="2400" b="1" dirty="0" smtClean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一</a:t>
                    </a:r>
                    <a:r>
                      <a:rPr lang="en-US" sz="24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</a:t>
                    </a:r>
                    <a:r>
                      <a:rPr lang="en-US" altLang="zh-CN" sz="2400" b="1" dirty="0" smtClean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  </a:t>
                    </a:r>
                    <a:r>
                      <a:rPr lang="en-US" altLang="zh-CN" sz="2400" b="1" dirty="0" err="1" smtClean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辨析</a:t>
                    </a:r>
                    <a:r>
                      <a:rPr lang="en-US" altLang="zh-CN" sz="24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 </a:t>
                    </a: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safe</a:t>
                    </a:r>
                    <a:r>
                      <a: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、</a:t>
                    </a: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safety</a:t>
                    </a:r>
                    <a:r>
                      <a: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与</a:t>
                    </a: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宋体" panose="02010600030101010101" pitchFamily="2" charset="-122"/>
                      </a:rPr>
                      <a:t>safely</a:t>
                    </a:r>
                    <a:endParaRPr lang="zh-CN" altLang="zh-CN" sz="2400"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sp>
              <p:nvSpPr>
                <p:cNvPr id="25" name="文本框 2">
                  <a:hlinkClick r:id="rId7" action="ppaction://hlinksldjump"/>
                </p:cNvPr>
                <p:cNvSpPr txBox="1"/>
                <p:nvPr/>
              </p:nvSpPr>
              <p:spPr>
                <a:xfrm>
                  <a:off x="3488291" y="3971894"/>
                  <a:ext cx="4838313" cy="5944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五</a:t>
                  </a:r>
                  <a:r>
                    <a:rPr 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en-US" altLang="zh-CN" sz="2400" b="1" dirty="0" smtClean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valuable </a:t>
                  </a:r>
                  <a:r>
                    <a:rPr lang="zh-CN" altLang="en-US" sz="2400" b="1" dirty="0" smtClean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的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用法</a:t>
                  </a:r>
                </a:p>
              </p:txBody>
            </p:sp>
            <p:sp>
              <p:nvSpPr>
                <p:cNvPr id="27" name="文本框 2">
                  <a:hlinkClick r:id="rId8" action="ppaction://hlinksldjump"/>
                </p:cNvPr>
                <p:cNvSpPr txBox="1"/>
                <p:nvPr/>
              </p:nvSpPr>
              <p:spPr>
                <a:xfrm>
                  <a:off x="3505613" y="4492379"/>
                  <a:ext cx="6223970" cy="5944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lvl="0">
                    <a:lnSpc>
                      <a:spcPct val="150000"/>
                    </a:lnSpc>
                  </a:pP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考点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六</a:t>
                  </a:r>
                  <a:r>
                    <a:rPr lang="en-US" altLang="zh-CN" sz="24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    </a:t>
                  </a:r>
                  <a:r>
                    <a:rPr lang="en-US" altLang="zh-CN" sz="2400" b="1" dirty="0" smtClean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prevent </a:t>
                  </a:r>
                  <a:r>
                    <a:rPr lang="zh-CN" altLang="en-US" sz="2400" b="1" dirty="0" smtClean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的用法</a:t>
                  </a:r>
                  <a:endPara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29" name="文本框 28">
                <a:hlinkClick r:id="rId9" action="ppaction://hlinksldjump"/>
              </p:cNvPr>
              <p:cNvSpPr txBox="1"/>
              <p:nvPr/>
            </p:nvSpPr>
            <p:spPr>
              <a:xfrm>
                <a:off x="7824" y="7954"/>
                <a:ext cx="9068" cy="9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rtlCol="0" anchor="t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考点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七</a:t>
                </a: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keep … away from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的用法</a:t>
                </a:r>
                <a:endPara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endParaRPr>
              </a:p>
            </p:txBody>
          </p:sp>
        </p:grpSp>
        <p:sp>
          <p:nvSpPr>
            <p:cNvPr id="31" name="文本框 2">
              <a:hlinkClick r:id="rId10" action="ppaction://hlinksldjump"/>
            </p:cNvPr>
            <p:cNvSpPr txBox="1"/>
            <p:nvPr/>
          </p:nvSpPr>
          <p:spPr>
            <a:xfrm>
              <a:off x="3589180" y="5645704"/>
              <a:ext cx="8583073" cy="5547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r>
                <a:rPr lang="en-US" altLang="zh-CN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八</a:t>
              </a:r>
              <a:r>
                <a:rPr 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get in the way of 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的用法</a:t>
              </a:r>
              <a:endPara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文本框 2">
              <a:hlinkClick r:id="rId11" action="ppaction://hlinksldjump"/>
            </p:cNvPr>
            <p:cNvSpPr txBox="1"/>
            <p:nvPr/>
          </p:nvSpPr>
          <p:spPr>
            <a:xfrm>
              <a:off x="3617496" y="6164555"/>
              <a:ext cx="8583073" cy="5539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r>
                <a:rPr lang="en-US" altLang="zh-CN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九</a:t>
              </a:r>
              <a:r>
                <a:rPr 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Only then will I have a chance to achieve my dream</a:t>
              </a:r>
              <a:endPara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98145" y="2934335"/>
            <a:ext cx="72250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  <a:endParaRPr 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/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1155150" y="3669012"/>
          <a:ext cx="999109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46769"/>
                <a:gridCol w="3396342"/>
                <a:gridCol w="5647979"/>
              </a:tblGrid>
              <a:tr h="36703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294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safe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形容词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意为“安全的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;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平安的”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反义词是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dangerous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Teenagers should learn to keep safe. 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青少年应该学会保持安全。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 it safe to ride a camel?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骑骆驼安全吗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57425" y="2156460"/>
            <a:ext cx="5459095" cy="503555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safe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safety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与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safely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44525" y="211772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考点一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210902" y="239586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562860" y="14820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237865" y="14820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1" name="椭圆 10"/>
          <p:cNvSpPr/>
          <p:nvPr/>
        </p:nvSpPr>
        <p:spPr>
          <a:xfrm>
            <a:off x="2862887" y="13692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919354" y="1877256"/>
          <a:ext cx="10498341" cy="42289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0752"/>
                <a:gridCol w="3179928"/>
                <a:gridCol w="6417661"/>
              </a:tblGrid>
              <a:tr h="431601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 baseline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8057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safety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意为“安全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平安”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反义词是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danger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1" kern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 government should pay more attention to food safety. </a:t>
                      </a:r>
                      <a:r>
                        <a:rPr lang="zh-CN" altLang="en-US" sz="2400" b="1" kern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政府应更多关注食品安全。</a:t>
                      </a:r>
                      <a:endParaRPr lang="en-US" altLang="en-US" sz="2400" b="1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80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safely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副词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意为“安全地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平</a:t>
                      </a:r>
                      <a:endParaRPr lang="en-US" altLang="zh-CN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安地”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In the end, the plane landed safely. 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最后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飞机安全着陆。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34266" y="1683938"/>
            <a:ext cx="1116560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】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safe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safely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safety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填空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In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daily life, students learn how to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live________.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It’s not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to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play soccer on the street.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 school should pay more attention to students’ ________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)I am worried about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your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96459" y="3058148"/>
            <a:ext cx="10994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safely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818370" y="4336437"/>
            <a:ext cx="10811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safety</a:t>
            </a:r>
            <a:endParaRPr lang="en-US" altLang="zh-CN" dirty="0"/>
          </a:p>
        </p:txBody>
      </p:sp>
      <p:sp>
        <p:nvSpPr>
          <p:cNvPr id="13" name="文本框 7"/>
          <p:cNvSpPr txBox="1"/>
          <p:nvPr/>
        </p:nvSpPr>
        <p:spPr>
          <a:xfrm>
            <a:off x="3645092" y="3740640"/>
            <a:ext cx="999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0"/>
          <p:cNvSpPr txBox="1"/>
          <p:nvPr/>
        </p:nvSpPr>
        <p:spPr>
          <a:xfrm>
            <a:off x="5980661" y="4976432"/>
            <a:ext cx="10811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safety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3" grpId="0"/>
      <p:bldP spid="13" grpId="1"/>
      <p:bldP spid="14" grpId="0"/>
      <p:bldP spid="1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32793"/>
            <a:chOff x="8480182" y="1575737"/>
            <a:chExt cx="1678579" cy="562415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2834" y="1520906"/>
            <a:ext cx="11193420" cy="4534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 — Is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 to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go out now?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— No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! For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 reasons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we should stay at home.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safety; safe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　　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safety; safety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safe; safety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safe; safe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石家庄第二十三中学三模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)They are helping the old man cross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street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_______.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safe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safely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save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safety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083407" y="4766079"/>
            <a:ext cx="590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77085" y="6078220"/>
            <a:ext cx="6653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　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519170" y="1690370"/>
            <a:ext cx="635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3" grpId="0"/>
      <p:bldP spid="13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0370" y="2050960"/>
            <a:ext cx="106038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【学法方法点拨】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1"/>
            </p:custDataLst>
          </p:nvPr>
        </p:nvGraphicFramePr>
        <p:xfrm>
          <a:off x="420369" y="3133091"/>
          <a:ext cx="11435485" cy="30539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1703"/>
                <a:gridCol w="4681182"/>
                <a:gridCol w="5782600"/>
              </a:tblGrid>
              <a:tr h="7068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90709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sleep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可用作动词和名词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意为“睡觉”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 to sleep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去睡觉”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 quiet! Grandma is sleeping. 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安静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奶奶正在睡觉。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6371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sleepy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形容词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意为“困倦的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瞌睡的”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feel sleepy now.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我现在感觉很困。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199640" y="1449705"/>
            <a:ext cx="655193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 </a:t>
            </a:r>
            <a:r>
              <a:rPr lang="en-US" altLang="zh-CN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leep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sleepy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asleep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与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sleeping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91970" y="1415465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考点二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586854" y="1882739"/>
          <a:ext cx="10498341" cy="43048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9447"/>
                <a:gridCol w="3408218"/>
                <a:gridCol w="5800676"/>
              </a:tblGrid>
              <a:tr h="512476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5000"/>
                        </a:lnSpc>
                        <a:buNone/>
                      </a:pPr>
                      <a:r>
                        <a:rPr lang="en-US" sz="2400" b="1" baseline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 baseline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1285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asleep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形容词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意为“睡着的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熟睡的”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只能用作表语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The boy fell asleep as soon as he lay on the bed. 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这个男孩一躺在床上就睡着了。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4913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sleeping</a:t>
                      </a: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400" b="1" kern="100" baseline="0" dirty="0" smtClean="0">
                        <a:solidFill>
                          <a:srgbClr val="FF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形容词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意为“睡着的”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sleeping beauty“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睡美人”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There are some sleeping cars on the train. 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火车上有一些卧铺车厢。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0849" y="1776984"/>
            <a:ext cx="1101663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一、单项选择</a:t>
            </a:r>
          </a:p>
          <a:p>
            <a:pPr marL="514350" indent="-514350"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(2013•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河北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beginning of the movie was boring,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 the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end was amazing! </a:t>
            </a:r>
          </a:p>
          <a:p>
            <a:pPr marL="514350" indent="-514350"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but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and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so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or</a:t>
            </a:r>
          </a:p>
          <a:p>
            <a:pPr marL="514350" indent="-514350"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(2012•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河北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)Miss Zhang, the most beautiful teacher,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_______many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flowers and letters these days.  </a:t>
            </a:r>
          </a:p>
          <a:p>
            <a:pPr marL="514350" indent="-514350"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received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will receive</a:t>
            </a:r>
          </a:p>
          <a:p>
            <a:pPr marL="514350" indent="-514350"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was receiving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received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199130" y="1285875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74135" y="1285875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数据链接</a:t>
            </a:r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9" name="椭圆 8"/>
          <p:cNvSpPr/>
          <p:nvPr/>
        </p:nvSpPr>
        <p:spPr>
          <a:xfrm>
            <a:off x="3499157" y="1173080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29833" y="2542910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220652" y="4558601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9450" y="1473765"/>
            <a:ext cx="111764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唐山第九中学一模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Why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feel so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this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morning?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I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didn’t sleep well last night.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alone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sleepy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lonely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asleep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Be quiet. Your mom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_______.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A. was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sleeping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sleeping        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slept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34314" y="2212340"/>
            <a:ext cx="46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5559409" y="4818851"/>
            <a:ext cx="46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3" grpId="0"/>
      <p:bldP spid="13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5677" y="99295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4055" y="1539804"/>
            <a:ext cx="112709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didn’t go to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until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12:00 last night, so he felt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in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day.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sleep; asleep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sleep; sleepy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slept; sleepy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slept; asleep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I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felt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last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night and then I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fell _______ quickly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I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 you need more rest.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sleepy; asleep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asleep; asleep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sleepy; sleepy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asleep; sleepy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838041" y="1689305"/>
            <a:ext cx="386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96783" y="4242543"/>
            <a:ext cx="38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5677" y="99295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137184" y="2028161"/>
            <a:ext cx="974060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 man takes some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pills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before he goes to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________.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A. sleep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sleep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sleeping; sleep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sleep; sleeping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asleep; sleep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118542" y="2204179"/>
            <a:ext cx="386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0370" y="1955424"/>
            <a:ext cx="106038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【学法方法点拨】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199640" y="1449705"/>
            <a:ext cx="4111625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regret 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591970" y="1415465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三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0095" y="2873838"/>
            <a:ext cx="1061654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regret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可用作动词和名词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具体用法如下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用作动词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意为“惋惜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懊悔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遗憾”。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regret to do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为要做的事感到抱歉、遗憾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 regret to tell you that you didn’t pass the exam.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很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遗憾地告诉你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你未通过考试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580094" y="1995088"/>
            <a:ext cx="10855843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regret doing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为做过的事感到后悔、抱歉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 regret eating so much ice cream.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我后悔吃了那么多冰激凌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③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regret + that/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wh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从句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 deeply regret what I said.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我非常后悔说了那些话。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用作名词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意为“痛惜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懊悔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遗憾”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 have no regrets“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毫无遗憾”。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She expressed her regret at/over the decision.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她对这个决定表示失望。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6884" y="1675871"/>
            <a:ext cx="11151009" cy="5090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5000"/>
              </a:lnSpc>
            </a:pPr>
            <a:r>
              <a:rPr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marL="514350" indent="-514350" fontAlgn="auto">
              <a:lnSpc>
                <a:spcPct val="145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)Now I regret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those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weight-loss pills; they make me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very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weak.  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taking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took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take	D. take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河北省中考全真模拟二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)Don’t speak when you are angry, or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you’ll _______ what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have said.  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regret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manage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support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value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417789" y="2410558"/>
            <a:ext cx="4803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406332" y="5481533"/>
            <a:ext cx="374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60690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2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9450" y="1900000"/>
            <a:ext cx="1060386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I’m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sorry. I really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regret _______ you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much trouble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this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morning.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cause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causing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cause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causing</a:t>
            </a:r>
          </a:p>
        </p:txBody>
      </p:sp>
      <p:sp>
        <p:nvSpPr>
          <p:cNvPr id="12" name="文本框 10"/>
          <p:cNvSpPr txBox="1"/>
          <p:nvPr/>
        </p:nvSpPr>
        <p:spPr>
          <a:xfrm>
            <a:off x="6797051" y="2028190"/>
            <a:ext cx="408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4373" y="2276653"/>
            <a:ext cx="1086244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manage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用作动词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具体用法如下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意为“经营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管理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负责”。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 mother manages a big company.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她的母亲管理着一家大公司。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意为“对付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控制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照管”。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should learn to manage your money.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你应该学会管理自己的钱财。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246630" y="1174115"/>
            <a:ext cx="39801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manage </a:t>
            </a:r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考点四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78517" y="139192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09607" y="1588710"/>
            <a:ext cx="10785344" cy="5181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意为“达成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做成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某事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)”,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后面可加动词的不定式作宾语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不可加动名词作宾语。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注意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manage to do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意为“设法做某事”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强调结果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);try to do “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努力做某事”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强调过程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tried to pass the final exam.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我努力要通过期末考试。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managed to pass the final exam.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我努力通过了期末考试。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拓展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manage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的名词形式是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manager,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意为“经理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管理人”。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4" y="1459827"/>
            <a:ext cx="1144996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承德双桥区二模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)—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do you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your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school life so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well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Allen?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 I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 a time table for study every week.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decide　 	B. manage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waste　　	D. make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I help you cook the meal?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No, thanks. I think I can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it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eat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             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help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cook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446179" y="2212340"/>
            <a:ext cx="454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86742" y="5425859"/>
            <a:ext cx="43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413788"/>
            <a:ext cx="1157033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石家庄模拟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 It’s cold today. Take your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 with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you when you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go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out.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coat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knife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brush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key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石家庄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中一模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 — </a:t>
            </a:r>
            <a:r>
              <a:rPr lang="en-US" altLang="zh-CN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Liangliang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are you active in class?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— Yes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but often I don’t have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 to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show myself in a fifty class.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reasons	B. chances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choices	D.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abilities  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6201" y="966161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19878" y="1484770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49788" y="4765192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469032"/>
            <a:ext cx="1106942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Did you manage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it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yourself?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do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did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do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doing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河北省中考模拟经典二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 real difference between an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outstanding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 and a common person is that the first one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can _______ their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 well.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describe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manage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accept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create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138282" y="1582430"/>
            <a:ext cx="352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2123021" y="4812760"/>
            <a:ext cx="352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3" grpId="0"/>
      <p:bldP spid="13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2528741"/>
            <a:ext cx="1039520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valuable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用作形容词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意为“贵重的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很有用的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宝贵的”。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a valuable stamp it is!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这是一张多么宝贵的邮票啊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Nothing is more valuable than time, but nothing is less valued.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没有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比时间更贵重的东西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但也没有比它更受轻视的东西。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246630" y="1174115"/>
            <a:ext cx="39801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valuable </a:t>
            </a:r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考点五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89312" y="137033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330"/>
            <a:ext cx="1746885" cy="444615"/>
            <a:chOff x="8480182" y="1575737"/>
            <a:chExt cx="1678579" cy="537437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196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521065"/>
            <a:ext cx="10603865" cy="5181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拓展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value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的用法如下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作名词时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value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连用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常用于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of little/no/great value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结构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表示“没有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很有价值”。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dictionary is of little value to you.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这本词典对你没有什么帮助。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②作动词时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意为“重视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珍视”。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should value the time we spend with our parents.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我们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应该珍惜与父母相处的时光。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98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2216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4" y="1475740"/>
            <a:ext cx="11200057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 book is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great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value to me because it’s from my best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in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for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as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of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)Some people don’t know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_______of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their health until they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lose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price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value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prize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worth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382609" y="2226464"/>
            <a:ext cx="351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75737" y="4164888"/>
            <a:ext cx="3517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2216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4" y="1475740"/>
            <a:ext cx="1152069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邯郸复兴区一模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I’ve just got a job in a big company.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Congratulations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Try to make yourself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so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the company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won’t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want to lose you.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comfortable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available   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possible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valuable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Thank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for providing the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information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us. It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will help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 a lot in working out the problem.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You’re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welcome.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unbelievable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valuable    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available	D.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comfortable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18804" y="2238339"/>
            <a:ext cx="351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76447" y="4149085"/>
            <a:ext cx="3517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29859" y="2291628"/>
            <a:ext cx="1157800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prevent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用作及物动词和不及物动词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意为“阻止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阻挠”。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shall come tomorrow if nothing prevents.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没有什么阻碍的话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我们明天来。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Everyone should follow traffic rules to prevent accidents.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每个人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都应该遵守交通规则来阻止事故的发生。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223770" y="1451610"/>
            <a:ext cx="3992245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prevent 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14045" y="139491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考点六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67722" y="165209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260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3296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22350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75782" y="1687302"/>
            <a:ext cx="10673019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固定搭配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prevent … from doing,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意为“阻止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做某事”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其中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from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可以省略。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The bad weather prevented the plane taking off on time.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坏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天气阻止了飞机按时起飞。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注意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: stop/prevent/keep sb. from doing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sth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意思都是“阻止某人做某事”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,stop/prevent sb. from doing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中的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from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可省略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keep sb. from doing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中的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from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不可以省略。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57790"/>
            <a:ext cx="1143756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保定竞秀区二模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Aspirin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help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heart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attacks.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Some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people even believe that an aspirin a day keeps the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doctor      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away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prevent	B. protect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present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provide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My mom prevents me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watching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TV.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of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for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in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/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825500" y="4921757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07195" y="2332938"/>
            <a:ext cx="392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484360"/>
            <a:ext cx="1123823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Where there is a will, there is a way. He is such a good student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that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nothing can prevent him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 knowledge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A. to learn	B. learn        C. from learning	        D. with learning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 —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was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 going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 Mike’s birthday party by the heavy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rain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— What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 pity! The party was really interesting.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preventing from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prevent to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prevented from　　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prevented to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948617" y="2274973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30727" y="3545129"/>
            <a:ext cx="681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1675" y="2132080"/>
            <a:ext cx="1060386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keep … away from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是固定搭配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意为“使某人远离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Parents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keep their children away from cigarettes.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父母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应该让自己的孩子远离香烟。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拓展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其他与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相关的短语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keep safe/calm/silent/healthy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保持安全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镇静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沉默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健康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066159" y="1347542"/>
            <a:ext cx="5761486" cy="523563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keep … away from 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14045" y="1325775"/>
            <a:ext cx="1383948" cy="56652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七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016592" y="151067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7856" y="1482527"/>
            <a:ext cx="1147000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(2021•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承德平泉一模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)Maria is always full of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because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takes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exercise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 day.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energy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talent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humour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wealth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承德一模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)Your advice is very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to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me. I’m sure our activity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will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more meaningful.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terrible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comfortable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impossible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valuable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97593" y="1628684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05523" y="4173015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3296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22350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48013" y="1579355"/>
            <a:ext cx="1047416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keep an eye on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关注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留神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keep off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远离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不接近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keep away from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远离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keep up with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跟上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keep (on) doing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sth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继续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重复做某事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keep sb./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sth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. +adj.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保持某人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某物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3296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22350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31191" y="2018754"/>
            <a:ext cx="1059973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keep sb. doing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sth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使某人一直做某事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keep sb. from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doing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阻止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某人做某事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keep pets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养宠物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keep a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diary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记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日记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keep in touch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with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跟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保持联系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57790"/>
            <a:ext cx="1123823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保定第十三中学一模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 plane went off its course to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typhoon.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keep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 with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catch up with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keep away from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come up with </a:t>
            </a:r>
          </a:p>
        </p:txBody>
      </p:sp>
      <p:sp>
        <p:nvSpPr>
          <p:cNvPr id="12" name="文本框 7"/>
          <p:cNvSpPr txBox="1"/>
          <p:nvPr/>
        </p:nvSpPr>
        <p:spPr>
          <a:xfrm>
            <a:off x="10644187" y="2320077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57790"/>
            <a:ext cx="11238230" cy="4539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Would you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my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baggage for a moment? I need to wash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my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hands.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keep away from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keep an eye on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keep up with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keep on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 dog looks mad, so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it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keep in touch with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keep an eye on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keep up with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keep away from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41584" y="1658274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5775260" y="4282316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57790"/>
            <a:ext cx="1123823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)How do you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your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family, by telephone or by e-mail.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A. keep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touch with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 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keep away from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come along with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hear from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)What animal would you like to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_______as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pet?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A. watch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hear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keep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feed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400907" y="1702245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7107331" y="4900379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29800" y="2037080"/>
            <a:ext cx="1060386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 in the way of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是固定搭配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意为“挡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的路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妨碍”。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think computer games will get in the way of your dreams.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想电脑游戏将会挡你实现梦想的路。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拓展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其他与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搭配的短语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 up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起床 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dressed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穿上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衣服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到达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066159" y="1347542"/>
            <a:ext cx="5761486" cy="523563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get in the way of 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14045" y="1325775"/>
            <a:ext cx="1383948" cy="56652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考点八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016592" y="151067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36675" y="1930205"/>
            <a:ext cx="1060386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 on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上车                        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下车               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团聚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married (to)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结婚                           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取回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 on/along with sb.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相处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 ready for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做准备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 into/out of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进入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出来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57790"/>
            <a:ext cx="1123823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)As soon as the old man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bus, several young people offered their seats to him.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gets on 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gets off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got on 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got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off 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6096634" y="2320077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57790"/>
            <a:ext cx="1123823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parents think playing computer games can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their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children’s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schoolwork.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get in the way of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be on the way to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have the same way to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be good for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These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problems may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our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success.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get off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take place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take part in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get in the way of</a:t>
            </a:r>
          </a:p>
        </p:txBody>
      </p:sp>
      <p:sp>
        <p:nvSpPr>
          <p:cNvPr id="12" name="文本框 7"/>
          <p:cNvSpPr txBox="1"/>
          <p:nvPr/>
        </p:nvSpPr>
        <p:spPr>
          <a:xfrm>
            <a:off x="9853995" y="1670464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5737849" y="4281055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57790"/>
            <a:ext cx="1123823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is not an easy man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________. 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get on	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get along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get along with	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catch up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don’t have much time to get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ready_______ the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dinner.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	B. for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of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in</a:t>
            </a:r>
          </a:p>
        </p:txBody>
      </p:sp>
      <p:sp>
        <p:nvSpPr>
          <p:cNvPr id="12" name="文本框 7"/>
          <p:cNvSpPr txBox="1"/>
          <p:nvPr/>
        </p:nvSpPr>
        <p:spPr>
          <a:xfrm>
            <a:off x="5945757" y="1714120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7746612" y="4906602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1400"/>
            <a:ext cx="11578003" cy="6065923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7856" y="1402217"/>
            <a:ext cx="1147000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邢台一模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If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often watch Everlasting Classics(《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经典咏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流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传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》),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be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interested in poems.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can’t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couldn’t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must                   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need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河北模拟统考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It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been almost 3 years since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_______ the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school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enter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entered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have entered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are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entering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56003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90516" y="2160599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878597" y="4059575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29800" y="2500205"/>
            <a:ext cx="1060386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Only then will I have a chance to achieve my dream.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只有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这样我才会有机会实现我的梦想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这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是一个倒装句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正常的语序是“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will have a chance to achieve my dream only then.”。 only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用于句子的开头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后接副词、介词短语或状语从句时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句子应倒装。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066157" y="1620667"/>
            <a:ext cx="7897239" cy="523563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Only then will I have a chance to achieve my dream.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14045" y="1598900"/>
            <a:ext cx="1383948" cy="56652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考点九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016592" y="151067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36675" y="2357705"/>
            <a:ext cx="1091301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Only last month did I find my lost pen.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直到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上个月我才找到我丢失的钢笔。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Only after many years did the man understand his parents’ deep love.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直到多年后这个人才理解了父母深深的爱。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57790"/>
            <a:ext cx="1123823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连词成句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)then, I, of, health, the, realize, only, did, importance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_______________________________________________________.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in, only, can, do, well, it, way, this, we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_______________________________________________________.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)then, he, did, his, realize, only, mistake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_______________________________________________________.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926278" y="3566985"/>
            <a:ext cx="95002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 then did I realize the importance of health</a:t>
            </a:r>
          </a:p>
        </p:txBody>
      </p:sp>
      <p:sp>
        <p:nvSpPr>
          <p:cNvPr id="13" name="文本框 7"/>
          <p:cNvSpPr txBox="1"/>
          <p:nvPr/>
        </p:nvSpPr>
        <p:spPr>
          <a:xfrm>
            <a:off x="924302" y="4811915"/>
            <a:ext cx="95002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 in this way can we do it well</a:t>
            </a:r>
          </a:p>
        </p:txBody>
      </p:sp>
      <p:sp>
        <p:nvSpPr>
          <p:cNvPr id="14" name="文本框 7"/>
          <p:cNvSpPr txBox="1"/>
          <p:nvPr/>
        </p:nvSpPr>
        <p:spPr>
          <a:xfrm>
            <a:off x="876801" y="6100612"/>
            <a:ext cx="95002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 then did he realize his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mistake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259312" y="1663881"/>
            <a:ext cx="11578003" cy="5081278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2021•</a:t>
            </a:r>
            <a:r>
              <a:rPr lang="zh-CN" altLang="en-US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承德一模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)The boy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be 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Tom. He is now in London.  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can’t	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B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mustn’t	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needn’t	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D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may not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10. (2021•</a:t>
            </a:r>
            <a:r>
              <a:rPr lang="zh-CN" altLang="en-US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河北九地市联考一模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Mum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, must I be a teacher like you </a:t>
            </a:r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when 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I grow up?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 No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, you needn’t. You can make your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own _______.  </a:t>
            </a:r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difference	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B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discussion	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discovery	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D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decision</a:t>
            </a: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479433" y="920531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725323" y="41763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954326" y="1650405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042361" y="4938896"/>
            <a:ext cx="450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3065" y="1441326"/>
            <a:ext cx="1149286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二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、词语运用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(2021•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唐山滦州一模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)However, when I finished half of the paper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__________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smooth),I felt it was becoming more and more difficult.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河北九地市联考一模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)I knew I would fail the exam. I regretted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not _________(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prepare) well for it.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 I often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feel _________(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sleep) in class, but I don’t know the reason.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 Nothing can prevent me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practice) basketball.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 Finally, I managed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reach) the top of the mountain.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01003" y="2817461"/>
            <a:ext cx="1624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smoothly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02684" y="4093216"/>
            <a:ext cx="18911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preparing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80881" y="4733966"/>
            <a:ext cx="15462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40239" y="5371867"/>
            <a:ext cx="17355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practicing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42012" y="6067903"/>
            <a:ext cx="1624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reach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89493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7—8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633" y="1622276"/>
            <a:ext cx="1151583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、连词成句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河北中考模拟一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)he, home, when, arrive, did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__________________________________________________?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邢台二模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)her, regret, did, results, you, telling, the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__________________________________________________?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石家庄桥西区一模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)interesting, it, what, is, an, story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__________________________________________________!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16677" y="3043554"/>
            <a:ext cx="8827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did he arrive home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43973" y="4287668"/>
            <a:ext cx="8391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Did you regret telling her the results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7621" y="5570559"/>
            <a:ext cx="9387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an interesting story it is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80*386"/>
  <p:tag name="TABLE_ENDDRAG_RECT" val="40*138*880*38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80*386"/>
  <p:tag name="TABLE_ENDDRAG_RECT" val="40*138*880*38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772*328"/>
  <p:tag name="TABLE_ENDDRAG_RECT" val="76*165*772*32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15*389"/>
  <p:tag name="TABLE_ENDDRAG_RECT" val="76*150*815*38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02*154"/>
  <p:tag name="TABLE_ENDDRAG_RECT" val="135*137*602*15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02*154"/>
  <p:tag name="TABLE_ENDDRAG_RECT" val="135*137*602*15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12720e9-eab3-419b-9e66-2773fbd18258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6c09e52-3bac-4efe-8844-eebae6fd4034}"/>
  <p:tag name="TABLE_ENDDRAG_ORIGIN_RECT" val="825*425"/>
  <p:tag name="TABLE_ENDDRAG_RECT" val="46*108*825*42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b88a760-2008-4d08-b669-f41c77a5a27e}"/>
  <p:tag name="TABLE_ENDDRAG_ORIGIN_RECT" val="842*328"/>
  <p:tag name="TABLE_ENDDRAG_RECT" val="57*140*842*32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6c09e52-3bac-4efe-8844-eebae6fd4034}"/>
  <p:tag name="TABLE_ENDDRAG_ORIGIN_RECT" val="825*425"/>
  <p:tag name="TABLE_ENDDRAG_RECT" val="46*108*825*42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51dd909-e3c4-4abd-a120-c3adca7a7935}"/>
  <p:tag name="TABLE_ENDDRAG_ORIGIN_RECT" val="753*300"/>
  <p:tag name="TABLE_ENDDRAG_RECT" val="93*203*753*30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4639</Words>
  <Application>WPS 演示</Application>
  <PresentationFormat>自定义</PresentationFormat>
  <Paragraphs>902</Paragraphs>
  <Slides>62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62</vt:i4>
      </vt:variant>
    </vt:vector>
  </HeadingPairs>
  <TitlesOfParts>
    <vt:vector size="65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336</cp:revision>
  <dcterms:created xsi:type="dcterms:W3CDTF">2020-07-19T08:35:00Z</dcterms:created>
  <dcterms:modified xsi:type="dcterms:W3CDTF">2022-02-26T03:20:11Z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2052-11.1.0.11045</vt:lpwstr>
  </property>
</Properties>
</file>