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tags/tag4.xml" ContentType="application/vnd.openxmlformats-officedocument.presentationml.tags+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tags/tag2.xml" ContentType="application/vnd.openxmlformats-officedocument.presentationml.tags+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Default Extension="jpeg" ContentType="image/jpeg"/>
  <Override PartName="/ppt/tags/tag3.xml" ContentType="application/vnd.openxmlformats-officedocument.presentationml.tags+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ppt/tags/tag1.xml" ContentType="application/vnd.openxmlformats-officedocument.presentationml.tags+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10.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5"/>
  </p:notesMasterIdLst>
  <p:handoutMasterIdLst>
    <p:handoutMasterId r:id="rId56"/>
  </p:handoutMasterIdLst>
  <p:sldIdLst>
    <p:sldId id="257" r:id="rId2"/>
    <p:sldId id="258" r:id="rId3"/>
    <p:sldId id="259" r:id="rId4"/>
    <p:sldId id="261" r:id="rId5"/>
    <p:sldId id="274" r:id="rId6"/>
    <p:sldId id="273" r:id="rId7"/>
    <p:sldId id="260" r:id="rId8"/>
    <p:sldId id="265" r:id="rId9"/>
    <p:sldId id="416" r:id="rId10"/>
    <p:sldId id="476" r:id="rId11"/>
    <p:sldId id="475" r:id="rId12"/>
    <p:sldId id="474" r:id="rId13"/>
    <p:sldId id="473" r:id="rId14"/>
    <p:sldId id="479" r:id="rId15"/>
    <p:sldId id="481" r:id="rId16"/>
    <p:sldId id="480" r:id="rId17"/>
    <p:sldId id="478" r:id="rId18"/>
    <p:sldId id="484" r:id="rId19"/>
    <p:sldId id="483" r:id="rId20"/>
    <p:sldId id="482" r:id="rId21"/>
    <p:sldId id="486" r:id="rId22"/>
    <p:sldId id="485" r:id="rId23"/>
    <p:sldId id="477" r:id="rId24"/>
    <p:sldId id="489" r:id="rId25"/>
    <p:sldId id="488" r:id="rId26"/>
    <p:sldId id="491" r:id="rId27"/>
    <p:sldId id="490" r:id="rId28"/>
    <p:sldId id="494" r:id="rId29"/>
    <p:sldId id="493" r:id="rId30"/>
    <p:sldId id="496" r:id="rId31"/>
    <p:sldId id="495" r:id="rId32"/>
    <p:sldId id="492" r:id="rId33"/>
    <p:sldId id="487" r:id="rId34"/>
    <p:sldId id="500" r:id="rId35"/>
    <p:sldId id="499" r:id="rId36"/>
    <p:sldId id="498" r:id="rId37"/>
    <p:sldId id="504" r:id="rId38"/>
    <p:sldId id="503" r:id="rId39"/>
    <p:sldId id="502" r:id="rId40"/>
    <p:sldId id="507" r:id="rId41"/>
    <p:sldId id="506" r:id="rId42"/>
    <p:sldId id="510" r:id="rId43"/>
    <p:sldId id="509" r:id="rId44"/>
    <p:sldId id="508" r:id="rId45"/>
    <p:sldId id="505" r:id="rId46"/>
    <p:sldId id="511" r:id="rId47"/>
    <p:sldId id="513" r:id="rId48"/>
    <p:sldId id="512" r:id="rId49"/>
    <p:sldId id="400" r:id="rId50"/>
    <p:sldId id="514" r:id="rId51"/>
    <p:sldId id="516" r:id="rId52"/>
    <p:sldId id="515" r:id="rId53"/>
    <p:sldId id="517" r:id="rId54"/>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xmlns="">
        <p14:section name="默认节" id="{9f2c4468-e007-4eb4-aa58-fb7746fa64f5}">
          <p14:sldIdLst>
            <p14:sldId id="257"/>
            <p14:sldId id="258"/>
            <p14:sldId id="259"/>
            <p14:sldId id="261"/>
            <p14:sldId id="274"/>
            <p14:sldId id="273"/>
            <p14:sldId id="260"/>
            <p14:sldId id="265"/>
            <p14:sldId id="416"/>
            <p14:sldId id="476"/>
            <p14:sldId id="475"/>
            <p14:sldId id="474"/>
            <p14:sldId id="473"/>
            <p14:sldId id="479"/>
            <p14:sldId id="481"/>
            <p14:sldId id="480"/>
            <p14:sldId id="478"/>
            <p14:sldId id="484"/>
            <p14:sldId id="483"/>
            <p14:sldId id="482"/>
            <p14:sldId id="486"/>
            <p14:sldId id="485"/>
            <p14:sldId id="477"/>
            <p14:sldId id="489"/>
            <p14:sldId id="488"/>
            <p14:sldId id="491"/>
            <p14:sldId id="490"/>
            <p14:sldId id="494"/>
            <p14:sldId id="493"/>
            <p14:sldId id="496"/>
            <p14:sldId id="495"/>
            <p14:sldId id="492"/>
            <p14:sldId id="487"/>
            <p14:sldId id="500"/>
            <p14:sldId id="499"/>
            <p14:sldId id="498"/>
            <p14:sldId id="504"/>
            <p14:sldId id="503"/>
            <p14:sldId id="502"/>
            <p14:sldId id="507"/>
            <p14:sldId id="506"/>
            <p14:sldId id="510"/>
            <p14:sldId id="509"/>
            <p14:sldId id="508"/>
            <p14:sldId id="505"/>
            <p14:sldId id="511"/>
            <p14:sldId id="513"/>
            <p14:sldId id="512"/>
            <p14:sldId id="400"/>
            <p14:sldId id="514"/>
            <p14:sldId id="516"/>
            <p14:sldId id="515"/>
            <p14:sldId id="517"/>
            <p14:sldId id="264"/>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DA251C"/>
    <a:srgbClr val="F5F5F5"/>
    <a:srgbClr val="4472C4"/>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snapToGrid="0" showGuides="1">
      <p:cViewPr varScale="1">
        <p:scale>
          <a:sx n="64" d="100"/>
          <a:sy n="64" d="100"/>
        </p:scale>
        <p:origin x="-724" y="-64"/>
      </p:cViewPr>
      <p:guideLst>
        <p:guide orient="horz" pos="2176"/>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handoutMaster" Target="handoutMasters/handoutMaster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35BB56C-4931-4118-B3F5-299378C19C45}" type="datetimeFigureOut">
              <a:rPr lang="zh-CN" altLang="en-US" smtClean="0"/>
              <a:pPr/>
              <a:t>2021/9/23</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1496906-7F17-49DB-A88E-BC92012453B3}"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DFBB724-59E0-414B-B5B4-090993CEF57D}" type="datetimeFigureOut">
              <a:rPr lang="zh-CN" altLang="en-US" smtClean="0"/>
              <a:pPr/>
              <a:t>2021/9/23</a:t>
            </a:fld>
            <a:endParaRPr lang="zh-CN" altLang="en-US"/>
          </a:p>
        </p:txBody>
      </p:sp>
      <p:sp>
        <p:nvSpPr>
          <p:cNvPr id="4" name="幻灯片图像占位符 3"/>
          <p:cNvSpPr>
            <a:spLocks noGrp="1" noRot="1" noChangeAspect="1"/>
          </p:cNvSpPr>
          <p:nvPr>
            <p:ph type="sldImg" idx="2"/>
          </p:nvPr>
        </p:nvSpPr>
        <p:spPr>
          <a:xfrm>
            <a:off x="685530" y="1143000"/>
            <a:ext cx="548694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10E95EE-6685-4757-B717-501E08EF73F5}"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hf hdr="0" ftr="0" dt="0"/>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8</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封面">
    <p:bg>
      <p:bgPr>
        <a:solidFill>
          <a:srgbClr val="DA251C"/>
        </a:solidFill>
        <a:effectLst/>
      </p:bgPr>
    </p:bg>
    <p:spTree>
      <p:nvGrpSpPr>
        <p:cNvPr id="1" name=""/>
        <p:cNvGrpSpPr/>
        <p:nvPr/>
      </p:nvGrpSpPr>
      <p:grpSpPr>
        <a:xfrm>
          <a:off x="0" y="0"/>
          <a:ext cx="0" cy="0"/>
          <a:chOff x="0" y="0"/>
          <a:chExt cx="0" cy="0"/>
        </a:xfrm>
      </p:grpSpPr>
      <p:grpSp>
        <p:nvGrpSpPr>
          <p:cNvPr id="4" name="组合 3"/>
          <p:cNvGrpSpPr/>
          <p:nvPr userDrawn="1"/>
        </p:nvGrpSpPr>
        <p:grpSpPr>
          <a:xfrm>
            <a:off x="5431187" y="263457"/>
            <a:ext cx="1330828" cy="2898940"/>
            <a:chOff x="5320236" y="0"/>
            <a:chExt cx="1566554" cy="3412757"/>
          </a:xfrm>
        </p:grpSpPr>
        <p:sp>
          <p:nvSpPr>
            <p:cNvPr id="5" name="任意多边形 3"/>
            <p:cNvSpPr/>
            <p:nvPr/>
          </p:nvSpPr>
          <p:spPr>
            <a:xfrm flipH="1">
              <a:off x="5320236" y="1239028"/>
              <a:ext cx="1566554" cy="2173729"/>
            </a:xfrm>
            <a:custGeom>
              <a:avLst/>
              <a:gdLst>
                <a:gd name="connsiteX0" fmla="*/ 1540683 w 2201932"/>
                <a:gd name="connsiteY0" fmla="*/ 0 h 3055372"/>
                <a:gd name="connsiteX1" fmla="*/ 1462917 w 2201932"/>
                <a:gd name="connsiteY1" fmla="*/ 0 h 3055372"/>
                <a:gd name="connsiteX2" fmla="*/ 739017 w 2201932"/>
                <a:gd name="connsiteY2" fmla="*/ 0 h 3055372"/>
                <a:gd name="connsiteX3" fmla="*/ 661251 w 2201932"/>
                <a:gd name="connsiteY3" fmla="*/ 0 h 3055372"/>
                <a:gd name="connsiteX4" fmla="*/ 673672 w 2201932"/>
                <a:gd name="connsiteY4" fmla="*/ 18403 h 3055372"/>
                <a:gd name="connsiteX5" fmla="*/ 608505 w 2201932"/>
                <a:gd name="connsiteY5" fmla="*/ 735857 h 3055372"/>
                <a:gd name="connsiteX6" fmla="*/ 394099 w 2201932"/>
                <a:gd name="connsiteY6" fmla="*/ 1099057 h 3055372"/>
                <a:gd name="connsiteX7" fmla="*/ 323727 w 2201932"/>
                <a:gd name="connsiteY7" fmla="*/ 1173138 h 3055372"/>
                <a:gd name="connsiteX8" fmla="*/ 323727 w 2201932"/>
                <a:gd name="connsiteY8" fmla="*/ 1174865 h 3055372"/>
                <a:gd name="connsiteX9" fmla="*/ 322465 w 2201932"/>
                <a:gd name="connsiteY9" fmla="*/ 1175906 h 3055372"/>
                <a:gd name="connsiteX10" fmla="*/ 0 w 2201932"/>
                <a:gd name="connsiteY10" fmla="*/ 1954406 h 3055372"/>
                <a:gd name="connsiteX11" fmla="*/ 1100966 w 2201932"/>
                <a:gd name="connsiteY11" fmla="*/ 3055372 h 3055372"/>
                <a:gd name="connsiteX12" fmla="*/ 2201932 w 2201932"/>
                <a:gd name="connsiteY12" fmla="*/ 1954406 h 3055372"/>
                <a:gd name="connsiteX13" fmla="*/ 1879467 w 2201932"/>
                <a:gd name="connsiteY13" fmla="*/ 1175906 h 3055372"/>
                <a:gd name="connsiteX14" fmla="*/ 1878207 w 2201932"/>
                <a:gd name="connsiteY14" fmla="*/ 1174866 h 3055372"/>
                <a:gd name="connsiteX15" fmla="*/ 1878207 w 2201932"/>
                <a:gd name="connsiteY15" fmla="*/ 1173138 h 3055372"/>
                <a:gd name="connsiteX16" fmla="*/ 1807835 w 2201932"/>
                <a:gd name="connsiteY16" fmla="*/ 1099057 h 3055372"/>
                <a:gd name="connsiteX17" fmla="*/ 1593429 w 2201932"/>
                <a:gd name="connsiteY17" fmla="*/ 735857 h 3055372"/>
                <a:gd name="connsiteX18" fmla="*/ 1528262 w 2201932"/>
                <a:gd name="connsiteY18" fmla="*/ 18403 h 3055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201932" h="3055372">
                  <a:moveTo>
                    <a:pt x="1540683" y="0"/>
                  </a:moveTo>
                  <a:lnTo>
                    <a:pt x="1462917" y="0"/>
                  </a:lnTo>
                  <a:lnTo>
                    <a:pt x="739017" y="0"/>
                  </a:lnTo>
                  <a:lnTo>
                    <a:pt x="661251" y="0"/>
                  </a:lnTo>
                  <a:lnTo>
                    <a:pt x="673672" y="18403"/>
                  </a:lnTo>
                  <a:cubicBezTo>
                    <a:pt x="746360" y="171028"/>
                    <a:pt x="726480" y="449921"/>
                    <a:pt x="608505" y="735857"/>
                  </a:cubicBezTo>
                  <a:cubicBezTo>
                    <a:pt x="549517" y="878825"/>
                    <a:pt x="474382" y="1003252"/>
                    <a:pt x="394099" y="1099057"/>
                  </a:cubicBezTo>
                  <a:lnTo>
                    <a:pt x="323727" y="1173138"/>
                  </a:lnTo>
                  <a:lnTo>
                    <a:pt x="323727" y="1174865"/>
                  </a:lnTo>
                  <a:lnTo>
                    <a:pt x="322465" y="1175906"/>
                  </a:lnTo>
                  <a:cubicBezTo>
                    <a:pt x="123230" y="1375141"/>
                    <a:pt x="0" y="1650383"/>
                    <a:pt x="0" y="1954406"/>
                  </a:cubicBezTo>
                  <a:cubicBezTo>
                    <a:pt x="0" y="2562453"/>
                    <a:pt x="492919" y="3055372"/>
                    <a:pt x="1100966" y="3055372"/>
                  </a:cubicBezTo>
                  <a:cubicBezTo>
                    <a:pt x="1709013" y="3055372"/>
                    <a:pt x="2201932" y="2562453"/>
                    <a:pt x="2201932" y="1954406"/>
                  </a:cubicBezTo>
                  <a:cubicBezTo>
                    <a:pt x="2201932" y="1650383"/>
                    <a:pt x="2078702" y="1375141"/>
                    <a:pt x="1879467" y="1175906"/>
                  </a:cubicBezTo>
                  <a:lnTo>
                    <a:pt x="1878207" y="1174866"/>
                  </a:lnTo>
                  <a:lnTo>
                    <a:pt x="1878207" y="1173138"/>
                  </a:lnTo>
                  <a:lnTo>
                    <a:pt x="1807835" y="1099057"/>
                  </a:lnTo>
                  <a:cubicBezTo>
                    <a:pt x="1727552" y="1003252"/>
                    <a:pt x="1652417" y="878825"/>
                    <a:pt x="1593429" y="735857"/>
                  </a:cubicBezTo>
                  <a:cubicBezTo>
                    <a:pt x="1475454" y="449921"/>
                    <a:pt x="1455574" y="171028"/>
                    <a:pt x="1528262" y="18403"/>
                  </a:cubicBezTo>
                  <a:close/>
                </a:path>
              </a:pathLst>
            </a:cu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6" name="任意多边形 4"/>
            <p:cNvSpPr/>
            <p:nvPr/>
          </p:nvSpPr>
          <p:spPr>
            <a:xfrm>
              <a:off x="5717475" y="0"/>
              <a:ext cx="770124" cy="1836118"/>
            </a:xfrm>
            <a:custGeom>
              <a:avLst/>
              <a:gdLst>
                <a:gd name="connsiteX0" fmla="*/ 352571 w 883454"/>
                <a:gd name="connsiteY0" fmla="*/ 0 h 2106319"/>
                <a:gd name="connsiteX1" fmla="*/ 530882 w 883454"/>
                <a:gd name="connsiteY1" fmla="*/ 0 h 2106319"/>
                <a:gd name="connsiteX2" fmla="*/ 530882 w 883454"/>
                <a:gd name="connsiteY2" fmla="*/ 685907 h 2106319"/>
                <a:gd name="connsiteX3" fmla="*/ 605180 w 883454"/>
                <a:gd name="connsiteY3" fmla="*/ 685907 h 2106319"/>
                <a:gd name="connsiteX4" fmla="*/ 764580 w 883454"/>
                <a:gd name="connsiteY4" fmla="*/ 845307 h 2106319"/>
                <a:gd name="connsiteX5" fmla="*/ 764580 w 883454"/>
                <a:gd name="connsiteY5" fmla="*/ 861100 h 2106319"/>
                <a:gd name="connsiteX6" fmla="*/ 771250 w 883454"/>
                <a:gd name="connsiteY6" fmla="*/ 862448 h 2106319"/>
                <a:gd name="connsiteX7" fmla="*/ 883454 w 883454"/>
                <a:gd name="connsiteY7" fmla="*/ 1031724 h 2106319"/>
                <a:gd name="connsiteX8" fmla="*/ 883454 w 883454"/>
                <a:gd name="connsiteY8" fmla="*/ 1040503 h 2106319"/>
                <a:gd name="connsiteX9" fmla="*/ 883454 w 883454"/>
                <a:gd name="connsiteY9" fmla="*/ 1134392 h 2106319"/>
                <a:gd name="connsiteX10" fmla="*/ 883454 w 883454"/>
                <a:gd name="connsiteY10" fmla="*/ 2106319 h 2106319"/>
                <a:gd name="connsiteX11" fmla="*/ 0 w 883454"/>
                <a:gd name="connsiteY11" fmla="*/ 2106319 h 2106319"/>
                <a:gd name="connsiteX12" fmla="*/ 0 w 883454"/>
                <a:gd name="connsiteY12" fmla="*/ 1134392 h 2106319"/>
                <a:gd name="connsiteX13" fmla="*/ 0 w 883454"/>
                <a:gd name="connsiteY13" fmla="*/ 1040503 h 2106319"/>
                <a:gd name="connsiteX14" fmla="*/ 0 w 883454"/>
                <a:gd name="connsiteY14" fmla="*/ 1031724 h 2106319"/>
                <a:gd name="connsiteX15" fmla="*/ 112204 w 883454"/>
                <a:gd name="connsiteY15" fmla="*/ 862448 h 2106319"/>
                <a:gd name="connsiteX16" fmla="*/ 118875 w 883454"/>
                <a:gd name="connsiteY16" fmla="*/ 861100 h 2106319"/>
                <a:gd name="connsiteX17" fmla="*/ 118875 w 883454"/>
                <a:gd name="connsiteY17" fmla="*/ 845307 h 2106319"/>
                <a:gd name="connsiteX18" fmla="*/ 278275 w 883454"/>
                <a:gd name="connsiteY18" fmla="*/ 685907 h 2106319"/>
                <a:gd name="connsiteX19" fmla="*/ 352571 w 883454"/>
                <a:gd name="connsiteY19" fmla="*/ 685907 h 2106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83454" h="2106319">
                  <a:moveTo>
                    <a:pt x="352571" y="0"/>
                  </a:moveTo>
                  <a:lnTo>
                    <a:pt x="530882" y="0"/>
                  </a:lnTo>
                  <a:lnTo>
                    <a:pt x="530882" y="685907"/>
                  </a:lnTo>
                  <a:lnTo>
                    <a:pt x="605180" y="685907"/>
                  </a:lnTo>
                  <a:cubicBezTo>
                    <a:pt x="693214" y="685907"/>
                    <a:pt x="764580" y="757272"/>
                    <a:pt x="764580" y="845307"/>
                  </a:cubicBezTo>
                  <a:lnTo>
                    <a:pt x="764580" y="861100"/>
                  </a:lnTo>
                  <a:lnTo>
                    <a:pt x="771250" y="862448"/>
                  </a:lnTo>
                  <a:cubicBezTo>
                    <a:pt x="837189" y="890337"/>
                    <a:pt x="883454" y="955628"/>
                    <a:pt x="883454" y="1031724"/>
                  </a:cubicBezTo>
                  <a:lnTo>
                    <a:pt x="883454" y="1040503"/>
                  </a:lnTo>
                  <a:lnTo>
                    <a:pt x="883454" y="1134392"/>
                  </a:lnTo>
                  <a:lnTo>
                    <a:pt x="883454" y="2106319"/>
                  </a:lnTo>
                  <a:lnTo>
                    <a:pt x="0" y="2106319"/>
                  </a:lnTo>
                  <a:lnTo>
                    <a:pt x="0" y="1134392"/>
                  </a:lnTo>
                  <a:lnTo>
                    <a:pt x="0" y="1040503"/>
                  </a:lnTo>
                  <a:lnTo>
                    <a:pt x="0" y="1031724"/>
                  </a:lnTo>
                  <a:cubicBezTo>
                    <a:pt x="0" y="955628"/>
                    <a:pt x="46266" y="890337"/>
                    <a:pt x="112204" y="862448"/>
                  </a:cubicBezTo>
                  <a:lnTo>
                    <a:pt x="118875" y="861100"/>
                  </a:lnTo>
                  <a:lnTo>
                    <a:pt x="118875" y="845307"/>
                  </a:lnTo>
                  <a:cubicBezTo>
                    <a:pt x="118875" y="757272"/>
                    <a:pt x="190240" y="685907"/>
                    <a:pt x="278275" y="685907"/>
                  </a:cubicBezTo>
                  <a:lnTo>
                    <a:pt x="352571" y="685907"/>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sp>
        <p:nvSpPr>
          <p:cNvPr id="7" name="文本框 6"/>
          <p:cNvSpPr txBox="1"/>
          <p:nvPr userDrawn="1"/>
        </p:nvSpPr>
        <p:spPr>
          <a:xfrm>
            <a:off x="4290660" y="5331023"/>
            <a:ext cx="3611880" cy="398780"/>
          </a:xfrm>
          <a:prstGeom prst="rect">
            <a:avLst/>
          </a:prstGeom>
          <a:noFill/>
        </p:spPr>
        <p:txBody>
          <a:bodyPr wrap="none" rtlCol="0">
            <a:spAutoFit/>
          </a:bodyPr>
          <a:lstStyle/>
          <a:p>
            <a:pPr algn="ctr"/>
            <a:r>
              <a:rPr lang="en-US" altLang="zh-CN" sz="2000" dirty="0">
                <a:solidFill>
                  <a:schemeClr val="bg1"/>
                </a:solidFill>
                <a:latin typeface="+mn-ea"/>
              </a:rPr>
              <a:t>2022</a:t>
            </a:r>
            <a:r>
              <a:rPr lang="zh-CN" altLang="en-US" sz="2000" dirty="0">
                <a:solidFill>
                  <a:schemeClr val="bg1"/>
                </a:solidFill>
                <a:latin typeface="+mn-ea"/>
              </a:rPr>
              <a:t>版</a:t>
            </a:r>
            <a:r>
              <a:rPr lang="en-US" altLang="zh-CN" sz="2000" dirty="0">
                <a:solidFill>
                  <a:schemeClr val="bg1"/>
                </a:solidFill>
                <a:latin typeface="+mn-ea"/>
              </a:rPr>
              <a:t>《</a:t>
            </a:r>
            <a:r>
              <a:rPr lang="zh-CN" altLang="en-US" sz="2000" dirty="0">
                <a:solidFill>
                  <a:schemeClr val="bg1"/>
                </a:solidFill>
                <a:latin typeface="+mn-ea"/>
              </a:rPr>
              <a:t>高考帮</a:t>
            </a:r>
            <a:r>
              <a:rPr lang="en-US" altLang="zh-CN" sz="2000" dirty="0">
                <a:solidFill>
                  <a:schemeClr val="bg1"/>
                </a:solidFill>
                <a:latin typeface="+mn-ea"/>
              </a:rPr>
              <a:t>》</a:t>
            </a:r>
            <a:r>
              <a:rPr lang="zh-CN" altLang="en-US" sz="2000" dirty="0">
                <a:solidFill>
                  <a:schemeClr val="bg1"/>
                </a:solidFill>
                <a:latin typeface="+mn-ea"/>
              </a:rPr>
              <a:t>配套</a:t>
            </a:r>
            <a:r>
              <a:rPr lang="en-US" altLang="zh-CN" sz="2000" dirty="0">
                <a:solidFill>
                  <a:schemeClr val="bg1"/>
                </a:solidFill>
                <a:latin typeface="+mn-ea"/>
              </a:rPr>
              <a:t>PPT</a:t>
            </a:r>
            <a:r>
              <a:rPr lang="zh-CN" altLang="en-US" sz="2000" dirty="0">
                <a:solidFill>
                  <a:schemeClr val="bg1"/>
                </a:solidFill>
                <a:latin typeface="+mn-ea"/>
              </a:rPr>
              <a:t>课件</a:t>
            </a:r>
          </a:p>
        </p:txBody>
      </p:sp>
      <p:grpSp>
        <p:nvGrpSpPr>
          <p:cNvPr id="8" name="组合 7"/>
          <p:cNvGrpSpPr/>
          <p:nvPr userDrawn="1"/>
        </p:nvGrpSpPr>
        <p:grpSpPr>
          <a:xfrm>
            <a:off x="3713220" y="3595403"/>
            <a:ext cx="4765100" cy="1454328"/>
            <a:chOff x="2452571" y="1771159"/>
            <a:chExt cx="7813430" cy="2384926"/>
          </a:xfrm>
          <a:solidFill>
            <a:schemeClr val="bg1"/>
          </a:solidFill>
        </p:grpSpPr>
        <p:sp>
          <p:nvSpPr>
            <p:cNvPr id="9" name="任意多边形 7"/>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0" name="任意多边形 8"/>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9"/>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矩形 11"/>
          <p:cNvSpPr/>
          <p:nvPr userDrawn="1"/>
        </p:nvSpPr>
        <p:spPr>
          <a:xfrm>
            <a:off x="6026492" y="-4852"/>
            <a:ext cx="138559" cy="1320800"/>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正文">
    <p:spTree>
      <p:nvGrpSpPr>
        <p:cNvPr id="1" name=""/>
        <p:cNvGrpSpPr/>
        <p:nvPr/>
      </p:nvGrpSpPr>
      <p:grpSpPr>
        <a:xfrm>
          <a:off x="0" y="0"/>
          <a:ext cx="0" cy="0"/>
          <a:chOff x="0" y="0"/>
          <a:chExt cx="0" cy="0"/>
        </a:xfrm>
      </p:grpSpPr>
      <p:sp>
        <p:nvSpPr>
          <p:cNvPr id="8" name="矩形 7"/>
          <p:cNvSpPr/>
          <p:nvPr userDrawn="1"/>
        </p:nvSpPr>
        <p:spPr>
          <a:xfrm>
            <a:off x="0" y="0"/>
            <a:ext cx="12193201" cy="6858000"/>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圆角 8"/>
          <p:cNvSpPr/>
          <p:nvPr userDrawn="1"/>
        </p:nvSpPr>
        <p:spPr>
          <a:xfrm>
            <a:off x="72007" y="69000"/>
            <a:ext cx="12049186" cy="6720000"/>
          </a:xfrm>
          <a:prstGeom prst="roundRect">
            <a:avLst>
              <a:gd name="adj" fmla="val 138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黑体" panose="02010600030101010101" pitchFamily="49" charset="-122"/>
              <a:ea typeface="黑体" panose="02010600030101010101" pitchFamily="49" charset="-122"/>
            </a:endParaRPr>
          </a:p>
        </p:txBody>
      </p:sp>
      <p:grpSp>
        <p:nvGrpSpPr>
          <p:cNvPr id="10" name="组合 9"/>
          <p:cNvGrpSpPr/>
          <p:nvPr userDrawn="1"/>
        </p:nvGrpSpPr>
        <p:grpSpPr>
          <a:xfrm>
            <a:off x="11295413" y="103788"/>
            <a:ext cx="118901" cy="205737"/>
            <a:chOff x="8465487" y="93561"/>
            <a:chExt cx="85864" cy="154303"/>
          </a:xfrm>
        </p:grpSpPr>
        <p:sp>
          <p:nvSpPr>
            <p:cNvPr id="11" name="任意多边形: 形状 10"/>
            <p:cNvSpPr/>
            <p:nvPr/>
          </p:nvSpPr>
          <p:spPr>
            <a:xfrm flipH="1">
              <a:off x="8465487" y="154304"/>
              <a:ext cx="85864" cy="93560"/>
            </a:xfrm>
            <a:custGeom>
              <a:avLst/>
              <a:gdLst>
                <a:gd name="connsiteX0" fmla="*/ 61853 w 85864"/>
                <a:gd name="connsiteY0" fmla="*/ 0 h 93560"/>
                <a:gd name="connsiteX1" fmla="*/ 24011 w 85864"/>
                <a:gd name="connsiteY1" fmla="*/ 0 h 93560"/>
                <a:gd name="connsiteX2" fmla="*/ 23729 w 85864"/>
                <a:gd name="connsiteY2" fmla="*/ 3111 h 93560"/>
                <a:gd name="connsiteX3" fmla="*/ 15368 w 85864"/>
                <a:gd name="connsiteY3" fmla="*/ 17274 h 93560"/>
                <a:gd name="connsiteX4" fmla="*/ 12624 w 85864"/>
                <a:gd name="connsiteY4" fmla="*/ 20162 h 93560"/>
                <a:gd name="connsiteX5" fmla="*/ 12624 w 85864"/>
                <a:gd name="connsiteY5" fmla="*/ 20230 h 93560"/>
                <a:gd name="connsiteX6" fmla="*/ 12575 w 85864"/>
                <a:gd name="connsiteY6" fmla="*/ 20270 h 93560"/>
                <a:gd name="connsiteX7" fmla="*/ 0 w 85864"/>
                <a:gd name="connsiteY7" fmla="*/ 50628 h 93560"/>
                <a:gd name="connsiteX8" fmla="*/ 42932 w 85864"/>
                <a:gd name="connsiteY8" fmla="*/ 93560 h 93560"/>
                <a:gd name="connsiteX9" fmla="*/ 85864 w 85864"/>
                <a:gd name="connsiteY9" fmla="*/ 50628 h 93560"/>
                <a:gd name="connsiteX10" fmla="*/ 73290 w 85864"/>
                <a:gd name="connsiteY10" fmla="*/ 20270 h 93560"/>
                <a:gd name="connsiteX11" fmla="*/ 73241 w 85864"/>
                <a:gd name="connsiteY11" fmla="*/ 20230 h 93560"/>
                <a:gd name="connsiteX12" fmla="*/ 73241 w 85864"/>
                <a:gd name="connsiteY12" fmla="*/ 20162 h 93560"/>
                <a:gd name="connsiteX13" fmla="*/ 70496 w 85864"/>
                <a:gd name="connsiteY13" fmla="*/ 17274 h 93560"/>
                <a:gd name="connsiteX14" fmla="*/ 62136 w 85864"/>
                <a:gd name="connsiteY14" fmla="*/ 3111 h 93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5864" h="93560">
                  <a:moveTo>
                    <a:pt x="61853" y="0"/>
                  </a:moveTo>
                  <a:lnTo>
                    <a:pt x="24011" y="0"/>
                  </a:lnTo>
                  <a:lnTo>
                    <a:pt x="23729" y="3111"/>
                  </a:lnTo>
                  <a:cubicBezTo>
                    <a:pt x="21429" y="8686"/>
                    <a:pt x="18499" y="13538"/>
                    <a:pt x="15368" y="17274"/>
                  </a:cubicBezTo>
                  <a:lnTo>
                    <a:pt x="12624" y="20162"/>
                  </a:lnTo>
                  <a:lnTo>
                    <a:pt x="12624" y="20230"/>
                  </a:lnTo>
                  <a:lnTo>
                    <a:pt x="12575" y="20270"/>
                  </a:lnTo>
                  <a:cubicBezTo>
                    <a:pt x="4806" y="28040"/>
                    <a:pt x="0" y="38773"/>
                    <a:pt x="0" y="50628"/>
                  </a:cubicBezTo>
                  <a:cubicBezTo>
                    <a:pt x="0" y="74339"/>
                    <a:pt x="19222" y="93560"/>
                    <a:pt x="42932" y="93560"/>
                  </a:cubicBezTo>
                  <a:cubicBezTo>
                    <a:pt x="66643" y="93560"/>
                    <a:pt x="85864" y="74339"/>
                    <a:pt x="85864" y="50628"/>
                  </a:cubicBezTo>
                  <a:cubicBezTo>
                    <a:pt x="85864" y="38773"/>
                    <a:pt x="81059" y="28040"/>
                    <a:pt x="73290" y="20270"/>
                  </a:cubicBezTo>
                  <a:lnTo>
                    <a:pt x="73241" y="20230"/>
                  </a:lnTo>
                  <a:lnTo>
                    <a:pt x="73241" y="20162"/>
                  </a:lnTo>
                  <a:lnTo>
                    <a:pt x="70496" y="17274"/>
                  </a:lnTo>
                  <a:cubicBezTo>
                    <a:pt x="67366" y="13538"/>
                    <a:pt x="64436" y="8686"/>
                    <a:pt x="62136" y="3111"/>
                  </a:cubicBezTo>
                  <a:close/>
                </a:path>
              </a:pathLst>
            </a:cu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sp>
          <p:nvSpPr>
            <p:cNvPr id="12" name="任意多边形: 形状 11"/>
            <p:cNvSpPr/>
            <p:nvPr/>
          </p:nvSpPr>
          <p:spPr>
            <a:xfrm>
              <a:off x="8486110" y="93561"/>
              <a:ext cx="49867" cy="70269"/>
            </a:xfrm>
            <a:custGeom>
              <a:avLst/>
              <a:gdLst>
                <a:gd name="connsiteX0" fmla="*/ 19901 w 49867"/>
                <a:gd name="connsiteY0" fmla="*/ 0 h 70269"/>
                <a:gd name="connsiteX1" fmla="*/ 29966 w 49867"/>
                <a:gd name="connsiteY1" fmla="*/ 0 h 70269"/>
                <a:gd name="connsiteX2" fmla="*/ 29966 w 49867"/>
                <a:gd name="connsiteY2" fmla="*/ 7176 h 70269"/>
                <a:gd name="connsiteX3" fmla="*/ 34160 w 49867"/>
                <a:gd name="connsiteY3" fmla="*/ 7176 h 70269"/>
                <a:gd name="connsiteX4" fmla="*/ 43157 w 49867"/>
                <a:gd name="connsiteY4" fmla="*/ 14256 h 70269"/>
                <a:gd name="connsiteX5" fmla="*/ 43157 w 49867"/>
                <a:gd name="connsiteY5" fmla="*/ 14958 h 70269"/>
                <a:gd name="connsiteX6" fmla="*/ 43534 w 49867"/>
                <a:gd name="connsiteY6" fmla="*/ 15018 h 70269"/>
                <a:gd name="connsiteX7" fmla="*/ 49867 w 49867"/>
                <a:gd name="connsiteY7" fmla="*/ 22537 h 70269"/>
                <a:gd name="connsiteX8" fmla="*/ 49867 w 49867"/>
                <a:gd name="connsiteY8" fmla="*/ 22927 h 70269"/>
                <a:gd name="connsiteX9" fmla="*/ 49867 w 49867"/>
                <a:gd name="connsiteY9" fmla="*/ 27097 h 70269"/>
                <a:gd name="connsiteX10" fmla="*/ 49867 w 49867"/>
                <a:gd name="connsiteY10" fmla="*/ 70269 h 70269"/>
                <a:gd name="connsiteX11" fmla="*/ 0 w 49867"/>
                <a:gd name="connsiteY11" fmla="*/ 70269 h 70269"/>
                <a:gd name="connsiteX12" fmla="*/ 0 w 49867"/>
                <a:gd name="connsiteY12" fmla="*/ 27097 h 70269"/>
                <a:gd name="connsiteX13" fmla="*/ 0 w 49867"/>
                <a:gd name="connsiteY13" fmla="*/ 22927 h 70269"/>
                <a:gd name="connsiteX14" fmla="*/ 0 w 49867"/>
                <a:gd name="connsiteY14" fmla="*/ 22537 h 70269"/>
                <a:gd name="connsiteX15" fmla="*/ 6333 w 49867"/>
                <a:gd name="connsiteY15" fmla="*/ 15018 h 70269"/>
                <a:gd name="connsiteX16" fmla="*/ 6710 w 49867"/>
                <a:gd name="connsiteY16" fmla="*/ 14958 h 70269"/>
                <a:gd name="connsiteX17" fmla="*/ 6710 w 49867"/>
                <a:gd name="connsiteY17" fmla="*/ 14256 h 70269"/>
                <a:gd name="connsiteX18" fmla="*/ 15707 w 49867"/>
                <a:gd name="connsiteY18" fmla="*/ 7176 h 70269"/>
                <a:gd name="connsiteX19" fmla="*/ 19901 w 49867"/>
                <a:gd name="connsiteY19" fmla="*/ 7176 h 70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9867" h="70269">
                  <a:moveTo>
                    <a:pt x="19901" y="0"/>
                  </a:moveTo>
                  <a:lnTo>
                    <a:pt x="29966" y="0"/>
                  </a:lnTo>
                  <a:lnTo>
                    <a:pt x="29966" y="7176"/>
                  </a:lnTo>
                  <a:lnTo>
                    <a:pt x="34160" y="7176"/>
                  </a:lnTo>
                  <a:cubicBezTo>
                    <a:pt x="39129" y="7176"/>
                    <a:pt x="43157" y="10346"/>
                    <a:pt x="43157" y="14256"/>
                  </a:cubicBezTo>
                  <a:lnTo>
                    <a:pt x="43157" y="14958"/>
                  </a:lnTo>
                  <a:lnTo>
                    <a:pt x="43534" y="15018"/>
                  </a:lnTo>
                  <a:cubicBezTo>
                    <a:pt x="47256" y="16257"/>
                    <a:pt x="49867" y="19157"/>
                    <a:pt x="49867" y="22537"/>
                  </a:cubicBezTo>
                  <a:lnTo>
                    <a:pt x="49867" y="22927"/>
                  </a:lnTo>
                  <a:lnTo>
                    <a:pt x="49867" y="27097"/>
                  </a:lnTo>
                  <a:lnTo>
                    <a:pt x="49867" y="70269"/>
                  </a:lnTo>
                  <a:lnTo>
                    <a:pt x="0" y="70269"/>
                  </a:lnTo>
                  <a:lnTo>
                    <a:pt x="0" y="27097"/>
                  </a:lnTo>
                  <a:lnTo>
                    <a:pt x="0" y="22927"/>
                  </a:lnTo>
                  <a:lnTo>
                    <a:pt x="0" y="22537"/>
                  </a:lnTo>
                  <a:cubicBezTo>
                    <a:pt x="0" y="19157"/>
                    <a:pt x="2612" y="16257"/>
                    <a:pt x="6333" y="15018"/>
                  </a:cubicBezTo>
                  <a:lnTo>
                    <a:pt x="6710" y="14958"/>
                  </a:lnTo>
                  <a:lnTo>
                    <a:pt x="6710" y="14256"/>
                  </a:lnTo>
                  <a:cubicBezTo>
                    <a:pt x="6710" y="10346"/>
                    <a:pt x="10738" y="7176"/>
                    <a:pt x="15707" y="7176"/>
                  </a:cubicBezTo>
                  <a:lnTo>
                    <a:pt x="19901" y="7176"/>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grpSp>
      <p:grpSp>
        <p:nvGrpSpPr>
          <p:cNvPr id="13" name="组合 12"/>
          <p:cNvGrpSpPr/>
          <p:nvPr userDrawn="1"/>
        </p:nvGrpSpPr>
        <p:grpSpPr>
          <a:xfrm>
            <a:off x="11493310" y="138508"/>
            <a:ext cx="505871" cy="154395"/>
            <a:chOff x="2452571" y="1771159"/>
            <a:chExt cx="7813430" cy="2384926"/>
          </a:xfrm>
          <a:solidFill>
            <a:srgbClr val="DA251C"/>
          </a:solidFill>
        </p:grpSpPr>
        <p:sp>
          <p:nvSpPr>
            <p:cNvPr id="14" name="任意多边形 12"/>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DA251C"/>
                </a:solidFill>
              </a:endParaRPr>
            </a:p>
          </p:txBody>
        </p:sp>
        <p:sp>
          <p:nvSpPr>
            <p:cNvPr id="15" name="任意多边形 13"/>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sp>
          <p:nvSpPr>
            <p:cNvPr id="16" name="任意多边形 14"/>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grpSp>
      <p:sp>
        <p:nvSpPr>
          <p:cNvPr id="2" name="标题 1"/>
          <p:cNvSpPr>
            <a:spLocks noGrp="1"/>
          </p:cNvSpPr>
          <p:nvPr>
            <p:ph type="title"/>
          </p:nvPr>
        </p:nvSpPr>
        <p:spPr>
          <a:xfrm>
            <a:off x="339468" y="392655"/>
            <a:ext cx="11515730" cy="640175"/>
          </a:xfrm>
          <a:prstGeom prst="rect">
            <a:avLst/>
          </a:prstGeom>
        </p:spPr>
        <p:txBody>
          <a:bodyPr wrap="square">
            <a:spAutoFit/>
          </a:bodyPr>
          <a:lstStyle>
            <a:lvl1pPr>
              <a:defRPr sz="3735">
                <a:latin typeface="+mn-lt"/>
                <a:ea typeface="+mn-ea"/>
              </a:defRPr>
            </a:lvl1pPr>
          </a:lstStyle>
          <a:p>
            <a:r>
              <a:rPr lang="zh-CN" altLang="en-US" dirty="0"/>
              <a:t>单击此处编辑母版标题样式</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5" name="iconfont-10517-5127270"/>
          <p:cNvSpPr/>
          <p:nvPr userDrawn="1"/>
        </p:nvSpPr>
        <p:spPr>
          <a:xfrm>
            <a:off x="9580359" y="1331809"/>
            <a:ext cx="373805" cy="373841"/>
          </a:xfrm>
          <a:custGeom>
            <a:avLst/>
            <a:gdLst>
              <a:gd name="connsiteX0" fmla="*/ 253961 w 507905"/>
              <a:gd name="connsiteY0" fmla="*/ 126976 h 508005"/>
              <a:gd name="connsiteX1" fmla="*/ 348093 w 507905"/>
              <a:gd name="connsiteY1" fmla="*/ 159840 h 508005"/>
              <a:gd name="connsiteX2" fmla="*/ 312192 w 507905"/>
              <a:gd name="connsiteY2" fmla="*/ 195752 h 508005"/>
              <a:gd name="connsiteX3" fmla="*/ 253961 w 507905"/>
              <a:gd name="connsiteY3" fmla="*/ 177796 h 508005"/>
              <a:gd name="connsiteX4" fmla="*/ 177780 w 507905"/>
              <a:gd name="connsiteY4" fmla="*/ 254002 h 508005"/>
              <a:gd name="connsiteX5" fmla="*/ 253961 w 507905"/>
              <a:gd name="connsiteY5" fmla="*/ 330208 h 508005"/>
              <a:gd name="connsiteX6" fmla="*/ 312192 w 507905"/>
              <a:gd name="connsiteY6" fmla="*/ 312204 h 508005"/>
              <a:gd name="connsiteX7" fmla="*/ 348093 w 507905"/>
              <a:gd name="connsiteY7" fmla="*/ 348212 h 508005"/>
              <a:gd name="connsiteX8" fmla="*/ 253961 w 507905"/>
              <a:gd name="connsiteY8" fmla="*/ 381028 h 508005"/>
              <a:gd name="connsiteX9" fmla="*/ 126976 w 507905"/>
              <a:gd name="connsiteY9" fmla="*/ 254002 h 508005"/>
              <a:gd name="connsiteX10" fmla="*/ 253961 w 507905"/>
              <a:gd name="connsiteY10" fmla="*/ 126976 h 508005"/>
              <a:gd name="connsiteX11" fmla="*/ 253952 w 507905"/>
              <a:gd name="connsiteY11" fmla="*/ 50772 h 508005"/>
              <a:gd name="connsiteX12" fmla="*/ 50762 w 507905"/>
              <a:gd name="connsiteY12" fmla="*/ 254002 h 508005"/>
              <a:gd name="connsiteX13" fmla="*/ 253952 w 507905"/>
              <a:gd name="connsiteY13" fmla="*/ 457233 h 508005"/>
              <a:gd name="connsiteX14" fmla="*/ 457143 w 507905"/>
              <a:gd name="connsiteY14" fmla="*/ 254002 h 508005"/>
              <a:gd name="connsiteX15" fmla="*/ 253952 w 507905"/>
              <a:gd name="connsiteY15" fmla="*/ 50772 h 508005"/>
              <a:gd name="connsiteX16" fmla="*/ 253952 w 507905"/>
              <a:gd name="connsiteY16" fmla="*/ 0 h 508005"/>
              <a:gd name="connsiteX17" fmla="*/ 507905 w 507905"/>
              <a:gd name="connsiteY17" fmla="*/ 254002 h 508005"/>
              <a:gd name="connsiteX18" fmla="*/ 253952 w 507905"/>
              <a:gd name="connsiteY18" fmla="*/ 508005 h 508005"/>
              <a:gd name="connsiteX19" fmla="*/ 0 w 507905"/>
              <a:gd name="connsiteY19" fmla="*/ 254002 h 508005"/>
              <a:gd name="connsiteX20" fmla="*/ 253952 w 507905"/>
              <a:gd name="connsiteY20" fmla="*/ 0 h 5080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07905" h="508005">
                <a:moveTo>
                  <a:pt x="253961" y="126976"/>
                </a:moveTo>
                <a:cubicBezTo>
                  <a:pt x="276863" y="126976"/>
                  <a:pt x="319525" y="131263"/>
                  <a:pt x="348093" y="159840"/>
                </a:cubicBezTo>
                <a:lnTo>
                  <a:pt x="312192" y="195752"/>
                </a:lnTo>
                <a:cubicBezTo>
                  <a:pt x="300956" y="184512"/>
                  <a:pt x="279196" y="177796"/>
                  <a:pt x="253961" y="177796"/>
                </a:cubicBezTo>
                <a:cubicBezTo>
                  <a:pt x="212680" y="177796"/>
                  <a:pt x="177780" y="212708"/>
                  <a:pt x="177780" y="254002"/>
                </a:cubicBezTo>
                <a:cubicBezTo>
                  <a:pt x="177780" y="295296"/>
                  <a:pt x="212680" y="330208"/>
                  <a:pt x="253961" y="330208"/>
                </a:cubicBezTo>
                <a:cubicBezTo>
                  <a:pt x="279149" y="330208"/>
                  <a:pt x="300956" y="323492"/>
                  <a:pt x="312192" y="312204"/>
                </a:cubicBezTo>
                <a:lnTo>
                  <a:pt x="348093" y="348212"/>
                </a:lnTo>
                <a:cubicBezTo>
                  <a:pt x="319525" y="376741"/>
                  <a:pt x="276863" y="381028"/>
                  <a:pt x="253961" y="381028"/>
                </a:cubicBezTo>
                <a:cubicBezTo>
                  <a:pt x="183969" y="381028"/>
                  <a:pt x="126976" y="324016"/>
                  <a:pt x="126976" y="254002"/>
                </a:cubicBezTo>
                <a:cubicBezTo>
                  <a:pt x="126976" y="183988"/>
                  <a:pt x="183969" y="126976"/>
                  <a:pt x="253961" y="126976"/>
                </a:cubicBezTo>
                <a:close/>
                <a:moveTo>
                  <a:pt x="253952" y="50772"/>
                </a:moveTo>
                <a:cubicBezTo>
                  <a:pt x="143810" y="50772"/>
                  <a:pt x="50762" y="143838"/>
                  <a:pt x="50762" y="254002"/>
                </a:cubicBezTo>
                <a:cubicBezTo>
                  <a:pt x="50762" y="364167"/>
                  <a:pt x="143810" y="457233"/>
                  <a:pt x="253952" y="457233"/>
                </a:cubicBezTo>
                <a:cubicBezTo>
                  <a:pt x="364095" y="457233"/>
                  <a:pt x="457143" y="364167"/>
                  <a:pt x="457143" y="254002"/>
                </a:cubicBezTo>
                <a:cubicBezTo>
                  <a:pt x="457143" y="143838"/>
                  <a:pt x="364095" y="50772"/>
                  <a:pt x="253952" y="50772"/>
                </a:cubicBezTo>
                <a:close/>
                <a:moveTo>
                  <a:pt x="253952" y="0"/>
                </a:moveTo>
                <a:cubicBezTo>
                  <a:pt x="391619" y="0"/>
                  <a:pt x="507905" y="116309"/>
                  <a:pt x="507905" y="254002"/>
                </a:cubicBezTo>
                <a:cubicBezTo>
                  <a:pt x="507905" y="391696"/>
                  <a:pt x="391619" y="508005"/>
                  <a:pt x="253952" y="508005"/>
                </a:cubicBezTo>
                <a:cubicBezTo>
                  <a:pt x="116286" y="508005"/>
                  <a:pt x="0" y="391696"/>
                  <a:pt x="0" y="254002"/>
                </a:cubicBezTo>
                <a:cubicBezTo>
                  <a:pt x="0" y="116309"/>
                  <a:pt x="116286" y="0"/>
                  <a:pt x="253952" y="0"/>
                </a:cubicBezTo>
                <a:close/>
              </a:path>
            </a:pathLst>
          </a:cu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图片 2"/>
          <p:cNvPicPr>
            <a:picLocks noChangeAspect="1"/>
          </p:cNvPicPr>
          <p:nvPr userDrawn="1"/>
        </p:nvPicPr>
        <p:blipFill>
          <a:blip r:embed="rId2"/>
          <a:stretch>
            <a:fillRect/>
          </a:stretch>
        </p:blipFill>
        <p:spPr>
          <a:xfrm>
            <a:off x="5175210" y="663056"/>
            <a:ext cx="1658035" cy="460772"/>
          </a:xfrm>
          <a:prstGeom prst="rect">
            <a:avLst/>
          </a:prstGeom>
        </p:spPr>
      </p:pic>
      <p:sp>
        <p:nvSpPr>
          <p:cNvPr id="4" name="矩形 3"/>
          <p:cNvSpPr/>
          <p:nvPr userDrawn="1"/>
        </p:nvSpPr>
        <p:spPr>
          <a:xfrm>
            <a:off x="689181" y="1123828"/>
            <a:ext cx="10920866" cy="3461385"/>
          </a:xfrm>
          <a:prstGeom prst="rect">
            <a:avLst/>
          </a:prstGeom>
        </p:spPr>
        <p:txBody>
          <a:bodyPr wrap="square">
            <a:spAutoFit/>
          </a:bodyPr>
          <a:lstStyle/>
          <a:p>
            <a:pPr algn="ctr">
              <a:lnSpc>
                <a:spcPct val="150000"/>
              </a:lnSpc>
            </a:pPr>
            <a:r>
              <a:rPr lang="en-US" altLang="zh-CN" sz="2000" b="1" dirty="0">
                <a:solidFill>
                  <a:srgbClr val="DA251C"/>
                </a:solidFill>
              </a:rPr>
              <a:t>《</a:t>
            </a:r>
            <a:r>
              <a:rPr lang="zh-CN" altLang="en-US" sz="2000" b="1" dirty="0">
                <a:solidFill>
                  <a:srgbClr val="DA251C"/>
                </a:solidFill>
              </a:rPr>
              <a:t>高考帮</a:t>
            </a:r>
            <a:r>
              <a:rPr lang="en-US" altLang="zh-CN" sz="2000" b="1" dirty="0">
                <a:solidFill>
                  <a:srgbClr val="DA251C"/>
                </a:solidFill>
              </a:rPr>
              <a:t>》</a:t>
            </a:r>
            <a:r>
              <a:rPr lang="zh-CN" altLang="en-US" sz="2000" b="1" dirty="0">
                <a:solidFill>
                  <a:srgbClr val="DA251C"/>
                </a:solidFill>
              </a:rPr>
              <a:t>系列图书配套</a:t>
            </a:r>
            <a:r>
              <a:rPr lang="en-US" altLang="zh-CN" sz="2000" b="1" dirty="0">
                <a:solidFill>
                  <a:srgbClr val="DA251C"/>
                </a:solidFill>
              </a:rPr>
              <a:t>PPT</a:t>
            </a:r>
            <a:r>
              <a:rPr lang="zh-CN" altLang="en-US" sz="2000" b="1" dirty="0">
                <a:solidFill>
                  <a:srgbClr val="DA251C"/>
                </a:solidFill>
              </a:rPr>
              <a:t>课件版权声明 </a:t>
            </a:r>
            <a:endParaRPr lang="en-US" altLang="zh-CN" sz="2000" b="1" dirty="0">
              <a:solidFill>
                <a:srgbClr val="DA251C"/>
              </a:solidFill>
            </a:endParaRPr>
          </a:p>
          <a:p>
            <a:pPr>
              <a:lnSpc>
                <a:spcPct val="150000"/>
              </a:lnSpc>
            </a:pPr>
            <a:endParaRPr lang="en-US" altLang="zh-CN" sz="1400" dirty="0">
              <a:solidFill>
                <a:prstClr val="black"/>
              </a:solidFill>
            </a:endParaRPr>
          </a:p>
          <a:p>
            <a:pPr>
              <a:lnSpc>
                <a:spcPct val="150000"/>
              </a:lnSpc>
            </a:pPr>
            <a:r>
              <a:rPr lang="zh-CN" altLang="en-US" sz="1400" dirty="0">
                <a:solidFill>
                  <a:prstClr val="black"/>
                </a:solidFill>
              </a:rPr>
              <a:t>本系列课件为河南天星教育传媒股份有限公司旗下</a:t>
            </a:r>
            <a:r>
              <a:rPr lang="en-US" altLang="zh-CN" sz="1400" dirty="0">
                <a:solidFill>
                  <a:prstClr val="black"/>
                </a:solidFill>
              </a:rPr>
              <a:t>《</a:t>
            </a:r>
            <a:r>
              <a:rPr lang="zh-CN" altLang="en-US" sz="1400" dirty="0">
                <a:solidFill>
                  <a:prstClr val="black"/>
                </a:solidFill>
              </a:rPr>
              <a:t>高考帮</a:t>
            </a:r>
            <a:r>
              <a:rPr lang="en-US" altLang="zh-CN" sz="1400" dirty="0">
                <a:solidFill>
                  <a:prstClr val="black"/>
                </a:solidFill>
              </a:rPr>
              <a:t>》</a:t>
            </a:r>
            <a:r>
              <a:rPr lang="zh-CN" altLang="en-US" sz="1400" dirty="0">
                <a:solidFill>
                  <a:prstClr val="black"/>
                </a:solidFill>
              </a:rPr>
              <a:t>品牌图书配属</a:t>
            </a:r>
            <a:r>
              <a:rPr lang="en-US" altLang="zh-CN" sz="1400" dirty="0">
                <a:solidFill>
                  <a:prstClr val="black"/>
                </a:solidFill>
              </a:rPr>
              <a:t>PPT</a:t>
            </a:r>
            <a:r>
              <a:rPr lang="zh-CN" altLang="en-US" sz="1400" dirty="0">
                <a:solidFill>
                  <a:prstClr val="black"/>
                </a:solidFill>
              </a:rPr>
              <a:t>课件，由天星教育开发，并拥有所有版权。本系列仅用于个人学习欣赏、教学研究，及其他非商业性或非盈利性用途。使用者须遵守著作权法及其他相关法律规定，不得侵犯本集团及相关权利人的合法权利。</a:t>
            </a:r>
          </a:p>
          <a:p>
            <a:pPr>
              <a:lnSpc>
                <a:spcPct val="150000"/>
              </a:lnSpc>
            </a:pPr>
            <a:r>
              <a:rPr lang="zh-CN" altLang="en-US" sz="1400" dirty="0">
                <a:solidFill>
                  <a:prstClr val="black"/>
                </a:solidFill>
              </a:rPr>
              <a:t>    </a:t>
            </a:r>
          </a:p>
          <a:p>
            <a:pPr>
              <a:lnSpc>
                <a:spcPct val="150000"/>
              </a:lnSpc>
            </a:pPr>
            <a:r>
              <a:rPr lang="zh-CN" altLang="en-US" sz="1400" dirty="0">
                <a:solidFill>
                  <a:prstClr val="black"/>
                </a:solidFill>
              </a:rPr>
              <a:t>将本课件任何内容用于其他用途时，应获得授权，如未经授权用于商业或盈利用途，一经发现，我司将追究侵权者的法律责任。</a:t>
            </a:r>
            <a:endParaRPr lang="en-US" altLang="zh-CN" sz="1400" dirty="0">
              <a:solidFill>
                <a:prstClr val="black"/>
              </a:solidFill>
            </a:endParaRPr>
          </a:p>
          <a:p>
            <a:pPr>
              <a:lnSpc>
                <a:spcPct val="150000"/>
              </a:lnSpc>
            </a:pPr>
            <a:endParaRPr lang="en-US" altLang="zh-CN" sz="1400" dirty="0">
              <a:solidFill>
                <a:prstClr val="black"/>
              </a:solidFill>
            </a:endParaRPr>
          </a:p>
          <a:p>
            <a:pPr>
              <a:lnSpc>
                <a:spcPct val="150000"/>
              </a:lnSpc>
            </a:pPr>
            <a:endParaRPr lang="en-US" altLang="zh-CN" sz="1400" dirty="0">
              <a:solidFill>
                <a:prstClr val="black"/>
              </a:solidFill>
            </a:endParaRPr>
          </a:p>
          <a:p>
            <a:pPr algn="r">
              <a:lnSpc>
                <a:spcPct val="150000"/>
              </a:lnSpc>
            </a:pPr>
            <a:r>
              <a:rPr lang="zh-CN" altLang="en-US" sz="1400" dirty="0">
                <a:solidFill>
                  <a:prstClr val="black"/>
                </a:solidFill>
              </a:rPr>
              <a:t>河南天星教育传媒股份有限公司</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p:spPr>
        <p:txBody>
          <a:bodyPr/>
          <a:lstStyle/>
          <a:p>
            <a:fld id="{82F288E0-7875-42C4-84C8-98DBBD3BF4D2}" type="datetimeFigureOut">
              <a:rPr lang="zh-CN" altLang="en-US" smtClean="0"/>
              <a:pPr/>
              <a:t>2021/9/23</a:t>
            </a:fld>
            <a:endParaRPr lang="zh-CN" altLang="en-US"/>
          </a:p>
        </p:txBody>
      </p:sp>
      <p:sp>
        <p:nvSpPr>
          <p:cNvPr id="3" name="页脚占位符 2"/>
          <p:cNvSpPr>
            <a:spLocks noGrp="1"/>
          </p:cNvSpPr>
          <p:nvPr>
            <p:ph type="ftr" sz="quarter" idx="11"/>
          </p:nvPr>
        </p:nvSpPr>
        <p:spPr>
          <a:xfrm>
            <a:off x="4038600" y="6356350"/>
            <a:ext cx="4114800" cy="365125"/>
          </a:xfr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p:spPr>
        <p:txBody>
          <a:bodyPr/>
          <a:lstStyle/>
          <a:p>
            <a:fld id="{7D9BB5D0-35E4-459D-AEF3-FE4D7C45CC19}" type="slidenum">
              <a:rPr lang="zh-CN" altLang="en-US" smtClean="0"/>
              <a:pPr/>
              <a:t>‹#›</a:t>
            </a:fld>
            <a:endParaRPr lang="zh-CN" altLang="en-US"/>
          </a:p>
        </p:txBody>
      </p:sp>
      <p:sp>
        <p:nvSpPr>
          <p:cNvPr id="9" name="矩形: 圆角 8"/>
          <p:cNvSpPr/>
          <p:nvPr userDrawn="1"/>
        </p:nvSpPr>
        <p:spPr>
          <a:xfrm>
            <a:off x="71372" y="69000"/>
            <a:ext cx="12049186" cy="6720000"/>
          </a:xfrm>
          <a:prstGeom prst="roundRect">
            <a:avLst>
              <a:gd name="adj" fmla="val 138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黑体" panose="02010600030101010101" pitchFamily="49" charset="-122"/>
              <a:ea typeface="黑体" panose="02010600030101010101" pitchFamily="49"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7" name="矩形: 圆角 6"/>
          <p:cNvSpPr/>
          <p:nvPr userDrawn="1"/>
        </p:nvSpPr>
        <p:spPr>
          <a:xfrm>
            <a:off x="0" y="2234988"/>
            <a:ext cx="12193201" cy="2387600"/>
          </a:xfrm>
          <a:prstGeom prst="roundRect">
            <a:avLst>
              <a:gd name="adj" fmla="val 50000"/>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ctrTitle"/>
          </p:nvPr>
        </p:nvSpPr>
        <p:spPr>
          <a:xfrm>
            <a:off x="249555" y="2182495"/>
            <a:ext cx="11943715" cy="830580"/>
          </a:xfrm>
          <a:prstGeom prst="rect">
            <a:avLst/>
          </a:prstGeom>
        </p:spPr>
        <p:txBody>
          <a:bodyPr wrap="square" anchor="b">
            <a:spAutoFit/>
          </a:bodyPr>
          <a:lstStyle>
            <a:lvl1pPr algn="ctr">
              <a:defRPr sz="5335">
                <a:solidFill>
                  <a:schemeClr val="bg1"/>
                </a:solidFill>
              </a:defRPr>
            </a:lvl1pPr>
          </a:lstStyle>
          <a:p>
            <a:r>
              <a:rPr lang="zh-CN" altLang="en-US" dirty="0"/>
              <a:t>单击此处编辑母版标题样式</a:t>
            </a:r>
          </a:p>
        </p:txBody>
      </p:sp>
      <p:sp>
        <p:nvSpPr>
          <p:cNvPr id="3" name="副标题 2"/>
          <p:cNvSpPr>
            <a:spLocks noGrp="1"/>
          </p:cNvSpPr>
          <p:nvPr>
            <p:ph type="subTitle" idx="1"/>
          </p:nvPr>
        </p:nvSpPr>
        <p:spPr>
          <a:xfrm>
            <a:off x="387965" y="3602567"/>
            <a:ext cx="11380321" cy="640175"/>
          </a:xfrm>
          <a:prstGeom prst="rect">
            <a:avLst/>
          </a:prstGeom>
        </p:spPr>
        <p:txBody>
          <a:bodyPr wrap="square">
            <a:spAutoFit/>
          </a:bodyPr>
          <a:lstStyle>
            <a:lvl1pPr marL="0" indent="0" algn="ctr">
              <a:buNone/>
              <a:defRPr sz="3735"/>
            </a:lvl1pPr>
            <a:lvl2pPr marL="609600" indent="0" algn="ctr">
              <a:buNone/>
              <a:defRPr sz="2665"/>
            </a:lvl2pPr>
            <a:lvl3pPr marL="1219200" indent="0" algn="ctr">
              <a:buNone/>
              <a:defRPr sz="2400"/>
            </a:lvl3pPr>
            <a:lvl4pPr marL="1828800" indent="0" algn="ctr">
              <a:buNone/>
              <a:defRPr sz="2135"/>
            </a:lvl4pPr>
            <a:lvl5pPr marL="2438400" indent="0" algn="ctr">
              <a:buNone/>
              <a:defRPr sz="2135"/>
            </a:lvl5pPr>
            <a:lvl6pPr marL="3048000" indent="0" algn="ctr">
              <a:buNone/>
              <a:defRPr sz="2135"/>
            </a:lvl6pPr>
            <a:lvl7pPr marL="3657600" indent="0" algn="ctr">
              <a:buNone/>
              <a:defRPr sz="2135"/>
            </a:lvl7pPr>
            <a:lvl8pPr marL="4267200" indent="0" algn="ctr">
              <a:buNone/>
              <a:defRPr sz="2135"/>
            </a:lvl8pPr>
            <a:lvl9pPr marL="4876800" indent="0" algn="ctr">
              <a:buNone/>
              <a:defRPr sz="2135"/>
            </a:lvl9pPr>
          </a:lstStyle>
          <a:p>
            <a:r>
              <a:rPr lang="zh-CN" altLang="en-US" dirty="0"/>
              <a:t>单击此处编辑母版副标题样式</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目录">
    <p:spTree>
      <p:nvGrpSpPr>
        <p:cNvPr id="1" name=""/>
        <p:cNvGrpSpPr/>
        <p:nvPr/>
      </p:nvGrpSpPr>
      <p:grpSpPr>
        <a:xfrm>
          <a:off x="0" y="0"/>
          <a:ext cx="0" cy="0"/>
          <a:chOff x="0" y="0"/>
          <a:chExt cx="0" cy="0"/>
        </a:xfrm>
      </p:grpSpPr>
      <p:sp>
        <p:nvSpPr>
          <p:cNvPr id="2" name="标题 1"/>
          <p:cNvSpPr>
            <a:spLocks noGrp="1"/>
          </p:cNvSpPr>
          <p:nvPr>
            <p:ph type="title"/>
          </p:nvPr>
        </p:nvSpPr>
        <p:spPr>
          <a:xfrm>
            <a:off x="838283" y="1520731"/>
            <a:ext cx="5991974" cy="697627"/>
          </a:xfrm>
          <a:prstGeom prst="rect">
            <a:avLst/>
          </a:prstGeom>
        </p:spPr>
        <p:txBody>
          <a:bodyPr wrap="square">
            <a:spAutoFit/>
          </a:bodyPr>
          <a:lstStyle>
            <a:lvl1pPr>
              <a:lnSpc>
                <a:spcPct val="100000"/>
              </a:lnSpc>
              <a:defRPr sz="3735">
                <a:latin typeface="+mn-ea"/>
                <a:ea typeface="+mn-ea"/>
              </a:defRPr>
            </a:lvl1pPr>
          </a:lstStyle>
          <a:p>
            <a:r>
              <a:rPr lang="zh-CN" altLang="en-US" dirty="0"/>
              <a:t>单击此处编辑母版标题样式</a:t>
            </a:r>
          </a:p>
        </p:txBody>
      </p:sp>
      <p:sp>
        <p:nvSpPr>
          <p:cNvPr id="3" name="标题 1"/>
          <p:cNvSpPr txBox="1"/>
          <p:nvPr userDrawn="1"/>
        </p:nvSpPr>
        <p:spPr>
          <a:xfrm>
            <a:off x="4162775" y="143693"/>
            <a:ext cx="3867651" cy="869335"/>
          </a:xfrm>
          <a:prstGeom prst="roundRect">
            <a:avLst>
              <a:gd name="adj" fmla="val 50000"/>
            </a:avLst>
          </a:prstGeom>
          <a:solidFill>
            <a:srgbClr val="DA251C"/>
          </a:solidFill>
          <a:ln>
            <a:noFill/>
          </a:ln>
        </p:spPr>
        <p:txBody>
          <a:bodyPr wrap="square" lIns="0" tIns="0" rIns="0" bIns="0">
            <a:spAutoFit/>
          </a:bodyPr>
          <a:lstStyle>
            <a:lvl1pPr algn="l" defTabSz="685800" rtl="0" eaLnBrk="1" latinLnBrk="0" hangingPunct="1">
              <a:lnSpc>
                <a:spcPct val="100000"/>
              </a:lnSpc>
              <a:spcBef>
                <a:spcPct val="0"/>
              </a:spcBef>
              <a:buNone/>
              <a:defRPr sz="2800" kern="1200">
                <a:solidFill>
                  <a:schemeClr val="bg1"/>
                </a:solidFill>
                <a:latin typeface="+mj-lt"/>
                <a:ea typeface="+mj-ea"/>
                <a:cs typeface="+mj-cs"/>
              </a:defRPr>
            </a:lvl1pPr>
          </a:lstStyle>
          <a:p>
            <a:pPr algn="ctr"/>
            <a:r>
              <a:rPr lang="zh-CN" altLang="en-US" sz="4000" dirty="0"/>
              <a:t>目   录</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目录">
    <p:spTree>
      <p:nvGrpSpPr>
        <p:cNvPr id="1" name=""/>
        <p:cNvGrpSpPr/>
        <p:nvPr/>
      </p:nvGrpSpPr>
      <p:grpSpPr>
        <a:xfrm>
          <a:off x="0" y="0"/>
          <a:ext cx="0" cy="0"/>
          <a:chOff x="0" y="0"/>
          <a:chExt cx="0" cy="0"/>
        </a:xfrm>
      </p:grpSpPr>
      <p:sp>
        <p:nvSpPr>
          <p:cNvPr id="2" name="标题 1"/>
          <p:cNvSpPr>
            <a:spLocks noGrp="1"/>
          </p:cNvSpPr>
          <p:nvPr>
            <p:ph type="title"/>
          </p:nvPr>
        </p:nvSpPr>
        <p:spPr>
          <a:xfrm>
            <a:off x="838283" y="1520731"/>
            <a:ext cx="5991974" cy="697627"/>
          </a:xfrm>
          <a:prstGeom prst="rect">
            <a:avLst/>
          </a:prstGeom>
        </p:spPr>
        <p:txBody>
          <a:bodyPr wrap="square">
            <a:spAutoFit/>
          </a:bodyPr>
          <a:lstStyle>
            <a:lvl1pPr>
              <a:lnSpc>
                <a:spcPct val="100000"/>
              </a:lnSpc>
              <a:defRPr sz="3735">
                <a:latin typeface="+mn-ea"/>
                <a:ea typeface="+mn-ea"/>
              </a:defRPr>
            </a:lvl1pPr>
          </a:lstStyle>
          <a:p>
            <a:r>
              <a:rPr lang="zh-CN" altLang="en-US" dirty="0"/>
              <a:t>单击此处编辑母版标题样式</a:t>
            </a:r>
          </a:p>
        </p:txBody>
      </p:sp>
      <p:sp>
        <p:nvSpPr>
          <p:cNvPr id="3" name="标题 1"/>
          <p:cNvSpPr txBox="1"/>
          <p:nvPr userDrawn="1"/>
        </p:nvSpPr>
        <p:spPr>
          <a:xfrm>
            <a:off x="4162775" y="143693"/>
            <a:ext cx="3867651" cy="870181"/>
          </a:xfrm>
          <a:prstGeom prst="roundRect">
            <a:avLst>
              <a:gd name="adj" fmla="val 50000"/>
            </a:avLst>
          </a:prstGeom>
          <a:solidFill>
            <a:srgbClr val="DA251C"/>
          </a:solidFill>
          <a:ln>
            <a:noFill/>
          </a:ln>
        </p:spPr>
        <p:txBody>
          <a:bodyPr wrap="square" lIns="0" tIns="0" rIns="0" bIns="0">
            <a:spAutoFit/>
          </a:bodyPr>
          <a:lstStyle>
            <a:lvl1pPr algn="l" defTabSz="685800" rtl="0" eaLnBrk="1" latinLnBrk="0" hangingPunct="1">
              <a:lnSpc>
                <a:spcPct val="100000"/>
              </a:lnSpc>
              <a:spcBef>
                <a:spcPct val="0"/>
              </a:spcBef>
              <a:buNone/>
              <a:defRPr sz="2800" kern="1200">
                <a:solidFill>
                  <a:schemeClr val="bg1"/>
                </a:solidFill>
                <a:latin typeface="+mj-lt"/>
                <a:ea typeface="+mj-ea"/>
                <a:cs typeface="+mj-cs"/>
              </a:defRPr>
            </a:lvl1pPr>
          </a:lstStyle>
          <a:p>
            <a:pPr algn="ctr"/>
            <a:r>
              <a:rPr lang="zh-CN" altLang="en-US" sz="4000" dirty="0"/>
              <a:t>考情解读</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pPr/>
              <a:t>2021/9/23</a:t>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目录">
    <p:spTree>
      <p:nvGrpSpPr>
        <p:cNvPr id="1" name=""/>
        <p:cNvGrpSpPr/>
        <p:nvPr/>
      </p:nvGrpSpPr>
      <p:grpSpPr>
        <a:xfrm>
          <a:off x="0" y="0"/>
          <a:ext cx="0" cy="0"/>
          <a:chOff x="0" y="0"/>
          <a:chExt cx="0" cy="0"/>
        </a:xfrm>
      </p:grpSpPr>
      <p:sp>
        <p:nvSpPr>
          <p:cNvPr id="2" name="标题 1"/>
          <p:cNvSpPr>
            <a:spLocks noGrp="1"/>
          </p:cNvSpPr>
          <p:nvPr>
            <p:ph type="title"/>
          </p:nvPr>
        </p:nvSpPr>
        <p:spPr>
          <a:xfrm>
            <a:off x="838283" y="1520731"/>
            <a:ext cx="5991974" cy="697627"/>
          </a:xfrm>
          <a:prstGeom prst="rect">
            <a:avLst/>
          </a:prstGeom>
        </p:spPr>
        <p:txBody>
          <a:bodyPr wrap="square">
            <a:spAutoFit/>
          </a:bodyPr>
          <a:lstStyle>
            <a:lvl1pPr>
              <a:lnSpc>
                <a:spcPct val="100000"/>
              </a:lnSpc>
              <a:defRPr sz="3735">
                <a:latin typeface="+mn-ea"/>
                <a:ea typeface="+mn-ea"/>
              </a:defRPr>
            </a:lvl1pPr>
          </a:lstStyle>
          <a:p>
            <a:r>
              <a:rPr lang="zh-CN" altLang="en-US" dirty="0"/>
              <a:t>单击此处编辑母版标题样式</a:t>
            </a:r>
          </a:p>
        </p:txBody>
      </p:sp>
      <p:sp>
        <p:nvSpPr>
          <p:cNvPr id="3" name="标题 1"/>
          <p:cNvSpPr txBox="1"/>
          <p:nvPr userDrawn="1"/>
        </p:nvSpPr>
        <p:spPr>
          <a:xfrm>
            <a:off x="4162775" y="143693"/>
            <a:ext cx="3867651" cy="870181"/>
          </a:xfrm>
          <a:prstGeom prst="roundRect">
            <a:avLst>
              <a:gd name="adj" fmla="val 50000"/>
            </a:avLst>
          </a:prstGeom>
          <a:solidFill>
            <a:srgbClr val="DA251C"/>
          </a:solidFill>
          <a:ln>
            <a:noFill/>
          </a:ln>
        </p:spPr>
        <p:txBody>
          <a:bodyPr wrap="square" lIns="0" tIns="0" rIns="0" bIns="0">
            <a:spAutoFit/>
          </a:bodyPr>
          <a:lstStyle>
            <a:lvl1pPr algn="l" defTabSz="685800" rtl="0" eaLnBrk="1" latinLnBrk="0" hangingPunct="1">
              <a:lnSpc>
                <a:spcPct val="100000"/>
              </a:lnSpc>
              <a:spcBef>
                <a:spcPct val="0"/>
              </a:spcBef>
              <a:buNone/>
              <a:defRPr sz="2800" kern="1200">
                <a:solidFill>
                  <a:schemeClr val="bg1"/>
                </a:solidFill>
                <a:latin typeface="+mj-lt"/>
                <a:ea typeface="+mj-ea"/>
                <a:cs typeface="+mj-cs"/>
              </a:defRPr>
            </a:lvl1pPr>
          </a:lstStyle>
          <a:p>
            <a:pPr algn="ctr"/>
            <a:r>
              <a:rPr lang="zh-CN" altLang="en-US" sz="4000" dirty="0"/>
              <a:t>知识体系构建</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6383534" y="2595360"/>
            <a:ext cx="5445491" cy="1157240"/>
          </a:xfrm>
          <a:prstGeom prst="rect">
            <a:avLst/>
          </a:prstGeom>
        </p:spPr>
        <p:txBody>
          <a:bodyPr wrap="square" anchor="ctr" anchorCtr="0">
            <a:spAutoFit/>
          </a:bodyPr>
          <a:lstStyle>
            <a:lvl1pPr marL="0" indent="0">
              <a:buNone/>
              <a:defRPr sz="3735">
                <a:solidFill>
                  <a:schemeClr val="tx1">
                    <a:lumMod val="95000"/>
                    <a:lumOff val="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p>
        </p:txBody>
      </p:sp>
      <p:sp>
        <p:nvSpPr>
          <p:cNvPr id="7" name="矩形: 圆角 6"/>
          <p:cNvSpPr/>
          <p:nvPr userDrawn="1"/>
        </p:nvSpPr>
        <p:spPr>
          <a:xfrm>
            <a:off x="-360045" y="1979295"/>
            <a:ext cx="5666105" cy="2387600"/>
          </a:xfrm>
          <a:prstGeom prst="roundRect">
            <a:avLst>
              <a:gd name="adj" fmla="val 50000"/>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itle 1"/>
          <p:cNvSpPr>
            <a:spLocks noGrp="1"/>
          </p:cNvSpPr>
          <p:nvPr>
            <p:ph type="title" hasCustomPrompt="1"/>
          </p:nvPr>
        </p:nvSpPr>
        <p:spPr>
          <a:xfrm>
            <a:off x="153476" y="2817283"/>
            <a:ext cx="5390411" cy="712047"/>
          </a:xfrm>
          <a:prstGeom prst="rect">
            <a:avLst/>
          </a:prstGeom>
          <a:ln>
            <a:noFill/>
          </a:ln>
        </p:spPr>
        <p:txBody>
          <a:bodyPr wrap="square" anchor="b">
            <a:spAutoFit/>
          </a:bodyPr>
          <a:lstStyle>
            <a:lvl1pPr>
              <a:defRPr sz="4265">
                <a:solidFill>
                  <a:schemeClr val="bg1"/>
                </a:solidFill>
              </a:defRPr>
            </a:lvl1pPr>
          </a:lstStyle>
          <a:p>
            <a:r>
              <a:rPr lang="zh-CN" altLang="en-US" dirty="0"/>
              <a:t>考点帮</a:t>
            </a:r>
            <a:r>
              <a:rPr lang="en-US" altLang="zh-CN" dirty="0"/>
              <a:t>·必备</a:t>
            </a:r>
            <a:r>
              <a:rPr lang="zh-CN" altLang="en-US" dirty="0"/>
              <a:t>知识通关</a:t>
            </a:r>
          </a:p>
        </p:txBody>
      </p:sp>
      <p:grpSp>
        <p:nvGrpSpPr>
          <p:cNvPr id="8" name="组合 7"/>
          <p:cNvGrpSpPr/>
          <p:nvPr userDrawn="1"/>
        </p:nvGrpSpPr>
        <p:grpSpPr>
          <a:xfrm>
            <a:off x="11295413" y="103788"/>
            <a:ext cx="118901" cy="205737"/>
            <a:chOff x="8465487" y="93561"/>
            <a:chExt cx="85864" cy="154303"/>
          </a:xfrm>
        </p:grpSpPr>
        <p:sp>
          <p:nvSpPr>
            <p:cNvPr id="9" name="任意多边形: 形状 8"/>
            <p:cNvSpPr/>
            <p:nvPr/>
          </p:nvSpPr>
          <p:spPr>
            <a:xfrm flipH="1">
              <a:off x="8465487" y="154304"/>
              <a:ext cx="85864" cy="93560"/>
            </a:xfrm>
            <a:custGeom>
              <a:avLst/>
              <a:gdLst>
                <a:gd name="connsiteX0" fmla="*/ 61853 w 85864"/>
                <a:gd name="connsiteY0" fmla="*/ 0 h 93560"/>
                <a:gd name="connsiteX1" fmla="*/ 24011 w 85864"/>
                <a:gd name="connsiteY1" fmla="*/ 0 h 93560"/>
                <a:gd name="connsiteX2" fmla="*/ 23729 w 85864"/>
                <a:gd name="connsiteY2" fmla="*/ 3111 h 93560"/>
                <a:gd name="connsiteX3" fmla="*/ 15368 w 85864"/>
                <a:gd name="connsiteY3" fmla="*/ 17274 h 93560"/>
                <a:gd name="connsiteX4" fmla="*/ 12624 w 85864"/>
                <a:gd name="connsiteY4" fmla="*/ 20162 h 93560"/>
                <a:gd name="connsiteX5" fmla="*/ 12624 w 85864"/>
                <a:gd name="connsiteY5" fmla="*/ 20230 h 93560"/>
                <a:gd name="connsiteX6" fmla="*/ 12575 w 85864"/>
                <a:gd name="connsiteY6" fmla="*/ 20270 h 93560"/>
                <a:gd name="connsiteX7" fmla="*/ 0 w 85864"/>
                <a:gd name="connsiteY7" fmla="*/ 50628 h 93560"/>
                <a:gd name="connsiteX8" fmla="*/ 42932 w 85864"/>
                <a:gd name="connsiteY8" fmla="*/ 93560 h 93560"/>
                <a:gd name="connsiteX9" fmla="*/ 85864 w 85864"/>
                <a:gd name="connsiteY9" fmla="*/ 50628 h 93560"/>
                <a:gd name="connsiteX10" fmla="*/ 73290 w 85864"/>
                <a:gd name="connsiteY10" fmla="*/ 20270 h 93560"/>
                <a:gd name="connsiteX11" fmla="*/ 73241 w 85864"/>
                <a:gd name="connsiteY11" fmla="*/ 20230 h 93560"/>
                <a:gd name="connsiteX12" fmla="*/ 73241 w 85864"/>
                <a:gd name="connsiteY12" fmla="*/ 20162 h 93560"/>
                <a:gd name="connsiteX13" fmla="*/ 70496 w 85864"/>
                <a:gd name="connsiteY13" fmla="*/ 17274 h 93560"/>
                <a:gd name="connsiteX14" fmla="*/ 62136 w 85864"/>
                <a:gd name="connsiteY14" fmla="*/ 3111 h 93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5864" h="93560">
                  <a:moveTo>
                    <a:pt x="61853" y="0"/>
                  </a:moveTo>
                  <a:lnTo>
                    <a:pt x="24011" y="0"/>
                  </a:lnTo>
                  <a:lnTo>
                    <a:pt x="23729" y="3111"/>
                  </a:lnTo>
                  <a:cubicBezTo>
                    <a:pt x="21429" y="8686"/>
                    <a:pt x="18499" y="13538"/>
                    <a:pt x="15368" y="17274"/>
                  </a:cubicBezTo>
                  <a:lnTo>
                    <a:pt x="12624" y="20162"/>
                  </a:lnTo>
                  <a:lnTo>
                    <a:pt x="12624" y="20230"/>
                  </a:lnTo>
                  <a:lnTo>
                    <a:pt x="12575" y="20270"/>
                  </a:lnTo>
                  <a:cubicBezTo>
                    <a:pt x="4806" y="28040"/>
                    <a:pt x="0" y="38773"/>
                    <a:pt x="0" y="50628"/>
                  </a:cubicBezTo>
                  <a:cubicBezTo>
                    <a:pt x="0" y="74339"/>
                    <a:pt x="19222" y="93560"/>
                    <a:pt x="42932" y="93560"/>
                  </a:cubicBezTo>
                  <a:cubicBezTo>
                    <a:pt x="66643" y="93560"/>
                    <a:pt x="85864" y="74339"/>
                    <a:pt x="85864" y="50628"/>
                  </a:cubicBezTo>
                  <a:cubicBezTo>
                    <a:pt x="85864" y="38773"/>
                    <a:pt x="81059" y="28040"/>
                    <a:pt x="73290" y="20270"/>
                  </a:cubicBezTo>
                  <a:lnTo>
                    <a:pt x="73241" y="20230"/>
                  </a:lnTo>
                  <a:lnTo>
                    <a:pt x="73241" y="20162"/>
                  </a:lnTo>
                  <a:lnTo>
                    <a:pt x="70496" y="17274"/>
                  </a:lnTo>
                  <a:cubicBezTo>
                    <a:pt x="67366" y="13538"/>
                    <a:pt x="64436" y="8686"/>
                    <a:pt x="62136" y="3111"/>
                  </a:cubicBezTo>
                  <a:close/>
                </a:path>
              </a:pathLst>
            </a:cu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sp>
          <p:nvSpPr>
            <p:cNvPr id="10" name="任意多边形: 形状 9"/>
            <p:cNvSpPr/>
            <p:nvPr/>
          </p:nvSpPr>
          <p:spPr>
            <a:xfrm>
              <a:off x="8486110" y="93561"/>
              <a:ext cx="49867" cy="70269"/>
            </a:xfrm>
            <a:custGeom>
              <a:avLst/>
              <a:gdLst>
                <a:gd name="connsiteX0" fmla="*/ 19901 w 49867"/>
                <a:gd name="connsiteY0" fmla="*/ 0 h 70269"/>
                <a:gd name="connsiteX1" fmla="*/ 29966 w 49867"/>
                <a:gd name="connsiteY1" fmla="*/ 0 h 70269"/>
                <a:gd name="connsiteX2" fmla="*/ 29966 w 49867"/>
                <a:gd name="connsiteY2" fmla="*/ 7176 h 70269"/>
                <a:gd name="connsiteX3" fmla="*/ 34160 w 49867"/>
                <a:gd name="connsiteY3" fmla="*/ 7176 h 70269"/>
                <a:gd name="connsiteX4" fmla="*/ 43157 w 49867"/>
                <a:gd name="connsiteY4" fmla="*/ 14256 h 70269"/>
                <a:gd name="connsiteX5" fmla="*/ 43157 w 49867"/>
                <a:gd name="connsiteY5" fmla="*/ 14958 h 70269"/>
                <a:gd name="connsiteX6" fmla="*/ 43534 w 49867"/>
                <a:gd name="connsiteY6" fmla="*/ 15018 h 70269"/>
                <a:gd name="connsiteX7" fmla="*/ 49867 w 49867"/>
                <a:gd name="connsiteY7" fmla="*/ 22537 h 70269"/>
                <a:gd name="connsiteX8" fmla="*/ 49867 w 49867"/>
                <a:gd name="connsiteY8" fmla="*/ 22927 h 70269"/>
                <a:gd name="connsiteX9" fmla="*/ 49867 w 49867"/>
                <a:gd name="connsiteY9" fmla="*/ 27097 h 70269"/>
                <a:gd name="connsiteX10" fmla="*/ 49867 w 49867"/>
                <a:gd name="connsiteY10" fmla="*/ 70269 h 70269"/>
                <a:gd name="connsiteX11" fmla="*/ 0 w 49867"/>
                <a:gd name="connsiteY11" fmla="*/ 70269 h 70269"/>
                <a:gd name="connsiteX12" fmla="*/ 0 w 49867"/>
                <a:gd name="connsiteY12" fmla="*/ 27097 h 70269"/>
                <a:gd name="connsiteX13" fmla="*/ 0 w 49867"/>
                <a:gd name="connsiteY13" fmla="*/ 22927 h 70269"/>
                <a:gd name="connsiteX14" fmla="*/ 0 w 49867"/>
                <a:gd name="connsiteY14" fmla="*/ 22537 h 70269"/>
                <a:gd name="connsiteX15" fmla="*/ 6333 w 49867"/>
                <a:gd name="connsiteY15" fmla="*/ 15018 h 70269"/>
                <a:gd name="connsiteX16" fmla="*/ 6710 w 49867"/>
                <a:gd name="connsiteY16" fmla="*/ 14958 h 70269"/>
                <a:gd name="connsiteX17" fmla="*/ 6710 w 49867"/>
                <a:gd name="connsiteY17" fmla="*/ 14256 h 70269"/>
                <a:gd name="connsiteX18" fmla="*/ 15707 w 49867"/>
                <a:gd name="connsiteY18" fmla="*/ 7176 h 70269"/>
                <a:gd name="connsiteX19" fmla="*/ 19901 w 49867"/>
                <a:gd name="connsiteY19" fmla="*/ 7176 h 70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9867" h="70269">
                  <a:moveTo>
                    <a:pt x="19901" y="0"/>
                  </a:moveTo>
                  <a:lnTo>
                    <a:pt x="29966" y="0"/>
                  </a:lnTo>
                  <a:lnTo>
                    <a:pt x="29966" y="7176"/>
                  </a:lnTo>
                  <a:lnTo>
                    <a:pt x="34160" y="7176"/>
                  </a:lnTo>
                  <a:cubicBezTo>
                    <a:pt x="39129" y="7176"/>
                    <a:pt x="43157" y="10346"/>
                    <a:pt x="43157" y="14256"/>
                  </a:cubicBezTo>
                  <a:lnTo>
                    <a:pt x="43157" y="14958"/>
                  </a:lnTo>
                  <a:lnTo>
                    <a:pt x="43534" y="15018"/>
                  </a:lnTo>
                  <a:cubicBezTo>
                    <a:pt x="47256" y="16257"/>
                    <a:pt x="49867" y="19157"/>
                    <a:pt x="49867" y="22537"/>
                  </a:cubicBezTo>
                  <a:lnTo>
                    <a:pt x="49867" y="22927"/>
                  </a:lnTo>
                  <a:lnTo>
                    <a:pt x="49867" y="27097"/>
                  </a:lnTo>
                  <a:lnTo>
                    <a:pt x="49867" y="70269"/>
                  </a:lnTo>
                  <a:lnTo>
                    <a:pt x="0" y="70269"/>
                  </a:lnTo>
                  <a:lnTo>
                    <a:pt x="0" y="27097"/>
                  </a:lnTo>
                  <a:lnTo>
                    <a:pt x="0" y="22927"/>
                  </a:lnTo>
                  <a:lnTo>
                    <a:pt x="0" y="22537"/>
                  </a:lnTo>
                  <a:cubicBezTo>
                    <a:pt x="0" y="19157"/>
                    <a:pt x="2612" y="16257"/>
                    <a:pt x="6333" y="15018"/>
                  </a:cubicBezTo>
                  <a:lnTo>
                    <a:pt x="6710" y="14958"/>
                  </a:lnTo>
                  <a:lnTo>
                    <a:pt x="6710" y="14256"/>
                  </a:lnTo>
                  <a:cubicBezTo>
                    <a:pt x="6710" y="10346"/>
                    <a:pt x="10738" y="7176"/>
                    <a:pt x="15707" y="7176"/>
                  </a:cubicBezTo>
                  <a:lnTo>
                    <a:pt x="19901" y="7176"/>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grpSp>
      <p:grpSp>
        <p:nvGrpSpPr>
          <p:cNvPr id="11" name="组合 10"/>
          <p:cNvGrpSpPr/>
          <p:nvPr userDrawn="1"/>
        </p:nvGrpSpPr>
        <p:grpSpPr>
          <a:xfrm>
            <a:off x="11493310" y="138508"/>
            <a:ext cx="505871" cy="154395"/>
            <a:chOff x="2452571" y="1771159"/>
            <a:chExt cx="7813430" cy="2384926"/>
          </a:xfrm>
          <a:solidFill>
            <a:srgbClr val="DA251C"/>
          </a:solidFill>
        </p:grpSpPr>
        <p:sp>
          <p:nvSpPr>
            <p:cNvPr id="12" name="任意多边形 12"/>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DA251C"/>
                </a:solidFill>
              </a:endParaRPr>
            </a:p>
          </p:txBody>
        </p:sp>
        <p:sp>
          <p:nvSpPr>
            <p:cNvPr id="13" name="任意多边形 13"/>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sp>
          <p:nvSpPr>
            <p:cNvPr id="14" name="任意多边形 14"/>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gr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小标题">
    <p:spTree>
      <p:nvGrpSpPr>
        <p:cNvPr id="1" name=""/>
        <p:cNvGrpSpPr/>
        <p:nvPr/>
      </p:nvGrpSpPr>
      <p:grpSpPr>
        <a:xfrm>
          <a:off x="0" y="0"/>
          <a:ext cx="0" cy="0"/>
          <a:chOff x="0" y="0"/>
          <a:chExt cx="0" cy="0"/>
        </a:xfrm>
      </p:grpSpPr>
      <p:sp>
        <p:nvSpPr>
          <p:cNvPr id="6" name="矩形 5"/>
          <p:cNvSpPr/>
          <p:nvPr userDrawn="1"/>
        </p:nvSpPr>
        <p:spPr>
          <a:xfrm>
            <a:off x="0" y="0"/>
            <a:ext cx="12193201" cy="6858000"/>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圆角 6"/>
          <p:cNvSpPr/>
          <p:nvPr userDrawn="1"/>
        </p:nvSpPr>
        <p:spPr>
          <a:xfrm>
            <a:off x="72642" y="69000"/>
            <a:ext cx="12049186" cy="6720000"/>
          </a:xfrm>
          <a:prstGeom prst="roundRect">
            <a:avLst>
              <a:gd name="adj" fmla="val 138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黑体" panose="02010600030101010101" pitchFamily="49" charset="-122"/>
              <a:ea typeface="黑体" panose="02010600030101010101" pitchFamily="49" charset="-122"/>
            </a:endParaRPr>
          </a:p>
        </p:txBody>
      </p:sp>
      <p:sp>
        <p:nvSpPr>
          <p:cNvPr id="2" name="标题 1"/>
          <p:cNvSpPr>
            <a:spLocks noGrp="1"/>
          </p:cNvSpPr>
          <p:nvPr>
            <p:ph type="title" hasCustomPrompt="1"/>
          </p:nvPr>
        </p:nvSpPr>
        <p:spPr>
          <a:xfrm>
            <a:off x="0" y="184785"/>
            <a:ext cx="5318125" cy="723091"/>
          </a:xfrm>
          <a:prstGeom prst="roundRect">
            <a:avLst>
              <a:gd name="adj" fmla="val 31077"/>
            </a:avLst>
          </a:prstGeom>
          <a:solidFill>
            <a:srgbClr val="DA251C"/>
          </a:solidFill>
          <a:ln>
            <a:noFill/>
          </a:ln>
        </p:spPr>
        <p:txBody>
          <a:bodyPr wrap="square" lIns="0" tIns="0" rIns="0" bIns="0">
            <a:spAutoFit/>
          </a:bodyPr>
          <a:lstStyle>
            <a:lvl1pPr>
              <a:lnSpc>
                <a:spcPct val="100000"/>
              </a:lnSpc>
              <a:defRPr sz="3735">
                <a:solidFill>
                  <a:schemeClr val="bg1"/>
                </a:solidFill>
              </a:defRPr>
            </a:lvl1pPr>
          </a:lstStyle>
          <a:p>
            <a:r>
              <a:rPr lang="zh-CN" altLang="en-US" dirty="0"/>
              <a:t>输入标题</a:t>
            </a:r>
          </a:p>
        </p:txBody>
      </p:sp>
      <p:grpSp>
        <p:nvGrpSpPr>
          <p:cNvPr id="16" name="组合 15"/>
          <p:cNvGrpSpPr/>
          <p:nvPr userDrawn="1"/>
        </p:nvGrpSpPr>
        <p:grpSpPr>
          <a:xfrm>
            <a:off x="11295413" y="103788"/>
            <a:ext cx="118901" cy="205737"/>
            <a:chOff x="8465487" y="93561"/>
            <a:chExt cx="85864" cy="154303"/>
          </a:xfrm>
        </p:grpSpPr>
        <p:sp>
          <p:nvSpPr>
            <p:cNvPr id="17" name="任意多边形: 形状 16"/>
            <p:cNvSpPr/>
            <p:nvPr/>
          </p:nvSpPr>
          <p:spPr>
            <a:xfrm flipH="1">
              <a:off x="8465487" y="154304"/>
              <a:ext cx="85864" cy="93560"/>
            </a:xfrm>
            <a:custGeom>
              <a:avLst/>
              <a:gdLst>
                <a:gd name="connsiteX0" fmla="*/ 61853 w 85864"/>
                <a:gd name="connsiteY0" fmla="*/ 0 h 93560"/>
                <a:gd name="connsiteX1" fmla="*/ 24011 w 85864"/>
                <a:gd name="connsiteY1" fmla="*/ 0 h 93560"/>
                <a:gd name="connsiteX2" fmla="*/ 23729 w 85864"/>
                <a:gd name="connsiteY2" fmla="*/ 3111 h 93560"/>
                <a:gd name="connsiteX3" fmla="*/ 15368 w 85864"/>
                <a:gd name="connsiteY3" fmla="*/ 17274 h 93560"/>
                <a:gd name="connsiteX4" fmla="*/ 12624 w 85864"/>
                <a:gd name="connsiteY4" fmla="*/ 20162 h 93560"/>
                <a:gd name="connsiteX5" fmla="*/ 12624 w 85864"/>
                <a:gd name="connsiteY5" fmla="*/ 20230 h 93560"/>
                <a:gd name="connsiteX6" fmla="*/ 12575 w 85864"/>
                <a:gd name="connsiteY6" fmla="*/ 20270 h 93560"/>
                <a:gd name="connsiteX7" fmla="*/ 0 w 85864"/>
                <a:gd name="connsiteY7" fmla="*/ 50628 h 93560"/>
                <a:gd name="connsiteX8" fmla="*/ 42932 w 85864"/>
                <a:gd name="connsiteY8" fmla="*/ 93560 h 93560"/>
                <a:gd name="connsiteX9" fmla="*/ 85864 w 85864"/>
                <a:gd name="connsiteY9" fmla="*/ 50628 h 93560"/>
                <a:gd name="connsiteX10" fmla="*/ 73290 w 85864"/>
                <a:gd name="connsiteY10" fmla="*/ 20270 h 93560"/>
                <a:gd name="connsiteX11" fmla="*/ 73241 w 85864"/>
                <a:gd name="connsiteY11" fmla="*/ 20230 h 93560"/>
                <a:gd name="connsiteX12" fmla="*/ 73241 w 85864"/>
                <a:gd name="connsiteY12" fmla="*/ 20162 h 93560"/>
                <a:gd name="connsiteX13" fmla="*/ 70496 w 85864"/>
                <a:gd name="connsiteY13" fmla="*/ 17274 h 93560"/>
                <a:gd name="connsiteX14" fmla="*/ 62136 w 85864"/>
                <a:gd name="connsiteY14" fmla="*/ 3111 h 93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5864" h="93560">
                  <a:moveTo>
                    <a:pt x="61853" y="0"/>
                  </a:moveTo>
                  <a:lnTo>
                    <a:pt x="24011" y="0"/>
                  </a:lnTo>
                  <a:lnTo>
                    <a:pt x="23729" y="3111"/>
                  </a:lnTo>
                  <a:cubicBezTo>
                    <a:pt x="21429" y="8686"/>
                    <a:pt x="18499" y="13538"/>
                    <a:pt x="15368" y="17274"/>
                  </a:cubicBezTo>
                  <a:lnTo>
                    <a:pt x="12624" y="20162"/>
                  </a:lnTo>
                  <a:lnTo>
                    <a:pt x="12624" y="20230"/>
                  </a:lnTo>
                  <a:lnTo>
                    <a:pt x="12575" y="20270"/>
                  </a:lnTo>
                  <a:cubicBezTo>
                    <a:pt x="4806" y="28040"/>
                    <a:pt x="0" y="38773"/>
                    <a:pt x="0" y="50628"/>
                  </a:cubicBezTo>
                  <a:cubicBezTo>
                    <a:pt x="0" y="74339"/>
                    <a:pt x="19222" y="93560"/>
                    <a:pt x="42932" y="93560"/>
                  </a:cubicBezTo>
                  <a:cubicBezTo>
                    <a:pt x="66643" y="93560"/>
                    <a:pt x="85864" y="74339"/>
                    <a:pt x="85864" y="50628"/>
                  </a:cubicBezTo>
                  <a:cubicBezTo>
                    <a:pt x="85864" y="38773"/>
                    <a:pt x="81059" y="28040"/>
                    <a:pt x="73290" y="20270"/>
                  </a:cubicBezTo>
                  <a:lnTo>
                    <a:pt x="73241" y="20230"/>
                  </a:lnTo>
                  <a:lnTo>
                    <a:pt x="73241" y="20162"/>
                  </a:lnTo>
                  <a:lnTo>
                    <a:pt x="70496" y="17274"/>
                  </a:lnTo>
                  <a:cubicBezTo>
                    <a:pt x="67366" y="13538"/>
                    <a:pt x="64436" y="8686"/>
                    <a:pt x="62136" y="3111"/>
                  </a:cubicBezTo>
                  <a:close/>
                </a:path>
              </a:pathLst>
            </a:cu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sp>
          <p:nvSpPr>
            <p:cNvPr id="18" name="任意多边形: 形状 17"/>
            <p:cNvSpPr/>
            <p:nvPr/>
          </p:nvSpPr>
          <p:spPr>
            <a:xfrm>
              <a:off x="8486110" y="93561"/>
              <a:ext cx="49867" cy="70269"/>
            </a:xfrm>
            <a:custGeom>
              <a:avLst/>
              <a:gdLst>
                <a:gd name="connsiteX0" fmla="*/ 19901 w 49867"/>
                <a:gd name="connsiteY0" fmla="*/ 0 h 70269"/>
                <a:gd name="connsiteX1" fmla="*/ 29966 w 49867"/>
                <a:gd name="connsiteY1" fmla="*/ 0 h 70269"/>
                <a:gd name="connsiteX2" fmla="*/ 29966 w 49867"/>
                <a:gd name="connsiteY2" fmla="*/ 7176 h 70269"/>
                <a:gd name="connsiteX3" fmla="*/ 34160 w 49867"/>
                <a:gd name="connsiteY3" fmla="*/ 7176 h 70269"/>
                <a:gd name="connsiteX4" fmla="*/ 43157 w 49867"/>
                <a:gd name="connsiteY4" fmla="*/ 14256 h 70269"/>
                <a:gd name="connsiteX5" fmla="*/ 43157 w 49867"/>
                <a:gd name="connsiteY5" fmla="*/ 14958 h 70269"/>
                <a:gd name="connsiteX6" fmla="*/ 43534 w 49867"/>
                <a:gd name="connsiteY6" fmla="*/ 15018 h 70269"/>
                <a:gd name="connsiteX7" fmla="*/ 49867 w 49867"/>
                <a:gd name="connsiteY7" fmla="*/ 22537 h 70269"/>
                <a:gd name="connsiteX8" fmla="*/ 49867 w 49867"/>
                <a:gd name="connsiteY8" fmla="*/ 22927 h 70269"/>
                <a:gd name="connsiteX9" fmla="*/ 49867 w 49867"/>
                <a:gd name="connsiteY9" fmla="*/ 27097 h 70269"/>
                <a:gd name="connsiteX10" fmla="*/ 49867 w 49867"/>
                <a:gd name="connsiteY10" fmla="*/ 70269 h 70269"/>
                <a:gd name="connsiteX11" fmla="*/ 0 w 49867"/>
                <a:gd name="connsiteY11" fmla="*/ 70269 h 70269"/>
                <a:gd name="connsiteX12" fmla="*/ 0 w 49867"/>
                <a:gd name="connsiteY12" fmla="*/ 27097 h 70269"/>
                <a:gd name="connsiteX13" fmla="*/ 0 w 49867"/>
                <a:gd name="connsiteY13" fmla="*/ 22927 h 70269"/>
                <a:gd name="connsiteX14" fmla="*/ 0 w 49867"/>
                <a:gd name="connsiteY14" fmla="*/ 22537 h 70269"/>
                <a:gd name="connsiteX15" fmla="*/ 6333 w 49867"/>
                <a:gd name="connsiteY15" fmla="*/ 15018 h 70269"/>
                <a:gd name="connsiteX16" fmla="*/ 6710 w 49867"/>
                <a:gd name="connsiteY16" fmla="*/ 14958 h 70269"/>
                <a:gd name="connsiteX17" fmla="*/ 6710 w 49867"/>
                <a:gd name="connsiteY17" fmla="*/ 14256 h 70269"/>
                <a:gd name="connsiteX18" fmla="*/ 15707 w 49867"/>
                <a:gd name="connsiteY18" fmla="*/ 7176 h 70269"/>
                <a:gd name="connsiteX19" fmla="*/ 19901 w 49867"/>
                <a:gd name="connsiteY19" fmla="*/ 7176 h 70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9867" h="70269">
                  <a:moveTo>
                    <a:pt x="19901" y="0"/>
                  </a:moveTo>
                  <a:lnTo>
                    <a:pt x="29966" y="0"/>
                  </a:lnTo>
                  <a:lnTo>
                    <a:pt x="29966" y="7176"/>
                  </a:lnTo>
                  <a:lnTo>
                    <a:pt x="34160" y="7176"/>
                  </a:lnTo>
                  <a:cubicBezTo>
                    <a:pt x="39129" y="7176"/>
                    <a:pt x="43157" y="10346"/>
                    <a:pt x="43157" y="14256"/>
                  </a:cubicBezTo>
                  <a:lnTo>
                    <a:pt x="43157" y="14958"/>
                  </a:lnTo>
                  <a:lnTo>
                    <a:pt x="43534" y="15018"/>
                  </a:lnTo>
                  <a:cubicBezTo>
                    <a:pt x="47256" y="16257"/>
                    <a:pt x="49867" y="19157"/>
                    <a:pt x="49867" y="22537"/>
                  </a:cubicBezTo>
                  <a:lnTo>
                    <a:pt x="49867" y="22927"/>
                  </a:lnTo>
                  <a:lnTo>
                    <a:pt x="49867" y="27097"/>
                  </a:lnTo>
                  <a:lnTo>
                    <a:pt x="49867" y="70269"/>
                  </a:lnTo>
                  <a:lnTo>
                    <a:pt x="0" y="70269"/>
                  </a:lnTo>
                  <a:lnTo>
                    <a:pt x="0" y="27097"/>
                  </a:lnTo>
                  <a:lnTo>
                    <a:pt x="0" y="22927"/>
                  </a:lnTo>
                  <a:lnTo>
                    <a:pt x="0" y="22537"/>
                  </a:lnTo>
                  <a:cubicBezTo>
                    <a:pt x="0" y="19157"/>
                    <a:pt x="2612" y="16257"/>
                    <a:pt x="6333" y="15018"/>
                  </a:cubicBezTo>
                  <a:lnTo>
                    <a:pt x="6710" y="14958"/>
                  </a:lnTo>
                  <a:lnTo>
                    <a:pt x="6710" y="14256"/>
                  </a:lnTo>
                  <a:cubicBezTo>
                    <a:pt x="6710" y="10346"/>
                    <a:pt x="10738" y="7176"/>
                    <a:pt x="15707" y="7176"/>
                  </a:cubicBezTo>
                  <a:lnTo>
                    <a:pt x="19901" y="7176"/>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grpSp>
      <p:grpSp>
        <p:nvGrpSpPr>
          <p:cNvPr id="19" name="组合 18"/>
          <p:cNvGrpSpPr/>
          <p:nvPr userDrawn="1"/>
        </p:nvGrpSpPr>
        <p:grpSpPr>
          <a:xfrm>
            <a:off x="11493310" y="138508"/>
            <a:ext cx="505871" cy="154395"/>
            <a:chOff x="2452571" y="1771159"/>
            <a:chExt cx="7813430" cy="2384926"/>
          </a:xfrm>
          <a:solidFill>
            <a:srgbClr val="DA251C"/>
          </a:solidFill>
        </p:grpSpPr>
        <p:sp>
          <p:nvSpPr>
            <p:cNvPr id="20" name="任意多边形 12"/>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DA251C"/>
                </a:solidFill>
              </a:endParaRPr>
            </a:p>
          </p:txBody>
        </p:sp>
        <p:sp>
          <p:nvSpPr>
            <p:cNvPr id="21" name="任意多边形 13"/>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sp>
          <p:nvSpPr>
            <p:cNvPr id="22" name="任意多边形 14"/>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gr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hf sldNum="0" hdr="0" ftr="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2.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3.xml"/></Relationships>
</file>

<file path=ppt/slides/_rels/slide1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0.xml"/></Relationships>
</file>

<file path=ppt/slides/_rels/slide2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0.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0.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0.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0.xml"/></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5.xml"/></Relationships>
</file>

<file path=ppt/slides/_rels/slide3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0.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0.xml"/></Relationships>
</file>

<file path=ppt/slides/_rels/slide4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0.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0.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0.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1.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0.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57810" y="356870"/>
            <a:ext cx="11646535" cy="6339205"/>
          </a:xfrm>
          <a:prstGeom prst="rect">
            <a:avLst/>
          </a:prstGeom>
          <a:noFill/>
          <a:ln w="9525">
            <a:noFill/>
          </a:ln>
        </p:spPr>
        <p:txBody>
          <a:bodyPr wrap="square">
            <a:spAutoFit/>
          </a:bodyPr>
          <a:lstStyle/>
          <a:p>
            <a:pPr indent="0" fontAlgn="auto">
              <a:lnSpc>
                <a:spcPts val="4060"/>
              </a:lnSpc>
            </a:pPr>
            <a:r>
              <a:rPr lang="en-US" sz="2800">
                <a:solidFill>
                  <a:srgbClr val="FF0000"/>
                </a:solidFill>
                <a:latin typeface="微软雅黑" panose="020B0503020204020204" charset="-122"/>
                <a:ea typeface="微软雅黑" panose="020B0503020204020204" charset="-122"/>
                <a:cs typeface="微软雅黑" panose="020B0503020204020204" charset="-122"/>
                <a:sym typeface="+mn-ea"/>
              </a:rPr>
              <a:t> </a:t>
            </a:r>
            <a:r>
              <a:rPr sz="2800">
                <a:solidFill>
                  <a:srgbClr val="000000"/>
                </a:solidFill>
                <a:latin typeface="微软雅黑" panose="020B0503020204020204" charset="-122"/>
                <a:ea typeface="微软雅黑" panose="020B0503020204020204" charset="-122"/>
                <a:cs typeface="微软雅黑" panose="020B0503020204020204" charset="-122"/>
                <a:sym typeface="+mn-ea"/>
              </a:rPr>
              <a:t> </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a:t>
            </a:r>
            <a:r>
              <a:rPr sz="2800" b="1">
                <a:solidFill>
                  <a:srgbClr val="000000"/>
                </a:solidFill>
                <a:latin typeface="微软雅黑" panose="020B0503020204020204" charset="-122"/>
                <a:ea typeface="微软雅黑" panose="020B0503020204020204" charset="-122"/>
                <a:cs typeface="微软雅黑" panose="020B0503020204020204" charset="-122"/>
                <a:sym typeface="+mn-ea"/>
              </a:rPr>
              <a:t>1</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a:t>
            </a:r>
            <a:r>
              <a:rPr sz="2800">
                <a:solidFill>
                  <a:srgbClr val="000000"/>
                </a:solidFill>
                <a:latin typeface="微软雅黑" panose="020B0503020204020204" charset="-122"/>
                <a:ea typeface="微软雅黑" panose="020B0503020204020204" charset="-122"/>
                <a:cs typeface="微软雅黑" panose="020B0503020204020204" charset="-122"/>
                <a:sym typeface="+mn-ea"/>
              </a:rPr>
              <a:t>You may want to keep a calm mood, </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_______ </a:t>
            </a:r>
            <a:r>
              <a:rPr sz="2800">
                <a:solidFill>
                  <a:srgbClr val="000000"/>
                </a:solidFill>
                <a:latin typeface="微软雅黑" panose="020B0503020204020204" charset="-122"/>
                <a:ea typeface="微软雅黑" panose="020B0503020204020204" charset="-122"/>
                <a:cs typeface="微软雅黑" panose="020B0503020204020204" charset="-122"/>
                <a:sym typeface="+mn-ea"/>
              </a:rPr>
              <a:t>you should never stop fighting for yourselves! </a:t>
            </a:r>
          </a:p>
          <a:p>
            <a:pPr indent="0" fontAlgn="auto">
              <a:lnSpc>
                <a:spcPts val="4060"/>
              </a:lnSpc>
            </a:pPr>
            <a:r>
              <a:rPr lang="zh-CN" altLang="en-US" sz="2800" b="1">
                <a:latin typeface="微软雅黑" panose="020B0503020204020204" charset="-122"/>
                <a:ea typeface="微软雅黑" panose="020B0503020204020204" charset="-122"/>
                <a:cs typeface="微软雅黑" panose="020B0503020204020204" charset="-122"/>
                <a:sym typeface="+mn-ea"/>
              </a:rPr>
              <a:t>解析</a:t>
            </a:r>
            <a:r>
              <a:rPr lang="en-US" altLang="zh-CN" sz="2800" b="1">
                <a:latin typeface="微软雅黑" panose="020B0503020204020204" charset="-122"/>
                <a:ea typeface="微软雅黑" panose="020B0503020204020204" charset="-122"/>
                <a:cs typeface="微软雅黑" panose="020B0503020204020204" charset="-122"/>
                <a:sym typeface="+mn-ea"/>
              </a:rPr>
              <a:t>    </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句意:你们也许想保持平和的心情,但是绝不应该停止为自己奋斗!根据句意可知,此处表示转折,故填but或yet。</a:t>
            </a:r>
          </a:p>
          <a:p>
            <a:pPr indent="0" fontAlgn="auto">
              <a:lnSpc>
                <a:spcPts val="4060"/>
              </a:lnSpc>
            </a:pPr>
            <a:r>
              <a:rPr lang="en-US" sz="2800">
                <a:solidFill>
                  <a:srgbClr val="FF0000"/>
                </a:solidFill>
                <a:latin typeface="微软雅黑" panose="020B0503020204020204" charset="-122"/>
                <a:ea typeface="微软雅黑" panose="020B0503020204020204" charset="-122"/>
                <a:cs typeface="微软雅黑" panose="020B0503020204020204" charset="-122"/>
                <a:sym typeface="+mn-ea"/>
              </a:rPr>
              <a:t>知识3　表示选择关系</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a:t>
            </a:r>
          </a:p>
          <a:p>
            <a:pPr indent="0" fontAlgn="auto">
              <a:lnSpc>
                <a:spcPts val="406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表示选择关系的并列连词有or, or else, either...or..., not...but...等。</a:t>
            </a:r>
          </a:p>
          <a:p>
            <a:pPr indent="0" fontAlgn="auto">
              <a:lnSpc>
                <a:spcPts val="406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Shall we go to the cinema or stay at home?我们是去看电影还是待在家里?</a:t>
            </a:r>
          </a:p>
          <a:p>
            <a:pPr indent="0" fontAlgn="auto">
              <a:lnSpc>
                <a:spcPts val="406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I have two tickets. Either you or your brother can go with me. 我有两张票,你或者你弟弟可以和我一起去。</a:t>
            </a:r>
          </a:p>
          <a:p>
            <a:pPr indent="0" fontAlgn="auto">
              <a:lnSpc>
                <a:spcPts val="406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The meal is not for one, but for many to enjoy. 这顿饭不是给一个人,而是给许多人享用的。</a:t>
            </a:r>
            <a:endParaRPr lang="en-US" sz="2800" b="0">
              <a:solidFill>
                <a:srgbClr val="000000"/>
              </a:solidFill>
              <a:latin typeface="微软雅黑" panose="020B0503020204020204" charset="-122"/>
              <a:ea typeface="微软雅黑" panose="020B0503020204020204" charset="-122"/>
              <a:cs typeface="微软雅黑" panose="020B0503020204020204" charset="-122"/>
              <a:sym typeface="+mn-ea"/>
            </a:endParaRPr>
          </a:p>
        </p:txBody>
      </p:sp>
      <p:pic>
        <p:nvPicPr>
          <p:cNvPr id="57" name="新典例.jpg" descr="id:2147501944;FounderCES"/>
          <p:cNvPicPr>
            <a:picLocks noChangeAspect="1"/>
          </p:cNvPicPr>
          <p:nvPr/>
        </p:nvPicPr>
        <p:blipFill>
          <a:blip r:embed="rId2"/>
          <a:stretch>
            <a:fillRect/>
          </a:stretch>
        </p:blipFill>
        <p:spPr>
          <a:xfrm>
            <a:off x="257810" y="503555"/>
            <a:ext cx="864870" cy="39497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10845" y="610870"/>
            <a:ext cx="11424285" cy="5469890"/>
          </a:xfrm>
          <a:prstGeom prst="rect">
            <a:avLst/>
          </a:prstGeom>
          <a:noFill/>
          <a:ln w="9525">
            <a:noFill/>
          </a:ln>
        </p:spPr>
        <p:txBody>
          <a:bodyPr wrap="square">
            <a:spAutoFit/>
          </a:bodyPr>
          <a:lstStyle/>
          <a:p>
            <a:pPr indent="0" fontAlgn="auto">
              <a:lnSpc>
                <a:spcPts val="4660"/>
              </a:lnSpc>
            </a:pPr>
            <a:r>
              <a:rPr sz="2800">
                <a:solidFill>
                  <a:srgbClr val="FF0000"/>
                </a:solidFill>
                <a:latin typeface="微软雅黑" panose="020B0503020204020204" charset="-122"/>
                <a:ea typeface="微软雅黑" panose="020B0503020204020204" charset="-122"/>
                <a:cs typeface="微软雅黑" panose="020B0503020204020204" charset="-122"/>
                <a:sym typeface="+mn-ea"/>
              </a:rPr>
              <a:t>特别提醒</a:t>
            </a:r>
            <a:r>
              <a:rPr sz="2800">
                <a:solidFill>
                  <a:srgbClr val="000000"/>
                </a:solidFill>
                <a:latin typeface="微软雅黑" panose="020B0503020204020204" charset="-122"/>
                <a:ea typeface="微软雅黑" panose="020B0503020204020204" charset="-122"/>
                <a:cs typeface="微软雅黑" panose="020B0503020204020204" charset="-122"/>
                <a:sym typeface="+mn-ea"/>
              </a:rPr>
              <a:t>　在"祈使句+and/or+陈述句"结构中,and表示顺承,or表示</a:t>
            </a:r>
          </a:p>
          <a:p>
            <a:pPr indent="0" fontAlgn="auto">
              <a:lnSpc>
                <a:spcPts val="466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"否则"。 "祈使句+and+陈述句"有时可用"名词(词组)+and+陈述句"表示,名词词组中常含有more, another, further, earlier等词。</a:t>
            </a:r>
          </a:p>
          <a:p>
            <a:pPr indent="0" fontAlgn="auto">
              <a:lnSpc>
                <a:spcPts val="466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en-US" sz="2800" b="0">
                <a:solidFill>
                  <a:srgbClr val="000000"/>
                </a:solidFill>
                <a:latin typeface="微软雅黑" panose="020B0503020204020204" charset="-122"/>
                <a:ea typeface="微软雅黑" panose="020B0503020204020204" charset="-122"/>
                <a:cs typeface="微软雅黑" panose="020B0503020204020204" charset="-122"/>
                <a:sym typeface="+mn-ea"/>
              </a:rPr>
              <a:t>Work hard, and you will succeed. 努力工作,你就会成功。</a:t>
            </a:r>
          </a:p>
          <a:p>
            <a:pPr indent="0" fontAlgn="auto">
              <a:lnSpc>
                <a:spcPts val="466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en-US" sz="2800" b="0">
                <a:solidFill>
                  <a:srgbClr val="000000"/>
                </a:solidFill>
                <a:latin typeface="微软雅黑" panose="020B0503020204020204" charset="-122"/>
                <a:ea typeface="微软雅黑" panose="020B0503020204020204" charset="-122"/>
                <a:cs typeface="微软雅黑" panose="020B0503020204020204" charset="-122"/>
                <a:sym typeface="+mn-ea"/>
              </a:rPr>
              <a:t>Hurry up, or we</a:t>
            </a:r>
            <a:r>
              <a:rPr lang="en-US" altLang="zh-CN" sz="2800">
                <a:latin typeface="微软雅黑" panose="020B0503020204020204" charset="-122"/>
                <a:ea typeface="微软雅黑" panose="020B0503020204020204" charset="-122"/>
                <a:cs typeface="微软雅黑" panose="020B0503020204020204" charset="-122"/>
                <a:sym typeface="+mn-ea"/>
              </a:rPr>
              <a:t>'</a:t>
            </a:r>
            <a:r>
              <a:rPr lang="en-US" sz="2800" b="0">
                <a:solidFill>
                  <a:srgbClr val="000000"/>
                </a:solidFill>
                <a:latin typeface="微软雅黑" panose="020B0503020204020204" charset="-122"/>
                <a:ea typeface="微软雅黑" panose="020B0503020204020204" charset="-122"/>
                <a:cs typeface="微软雅黑" panose="020B0503020204020204" charset="-122"/>
                <a:sym typeface="+mn-ea"/>
              </a:rPr>
              <a:t>ll be late for school. 快点,否则我们上学会迟到的。</a:t>
            </a:r>
          </a:p>
          <a:p>
            <a:pPr indent="0" fontAlgn="auto">
              <a:lnSpc>
                <a:spcPts val="466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en-US" sz="2800" b="0">
                <a:solidFill>
                  <a:srgbClr val="000000"/>
                </a:solidFill>
                <a:latin typeface="微软雅黑" panose="020B0503020204020204" charset="-122"/>
                <a:ea typeface="微软雅黑" panose="020B0503020204020204" charset="-122"/>
                <a:cs typeface="微软雅黑" panose="020B0503020204020204" charset="-122"/>
                <a:sym typeface="+mn-ea"/>
              </a:rPr>
              <a:t>One more hour, and I</a:t>
            </a:r>
            <a:r>
              <a:rPr lang="en-US" altLang="zh-CN" sz="2800">
                <a:latin typeface="微软雅黑" panose="020B0503020204020204" charset="-122"/>
                <a:ea typeface="微软雅黑" panose="020B0503020204020204" charset="-122"/>
                <a:cs typeface="微软雅黑" panose="020B0503020204020204" charset="-122"/>
                <a:sym typeface="+mn-ea"/>
              </a:rPr>
              <a:t>'</a:t>
            </a:r>
            <a:r>
              <a:rPr lang="en-US" sz="2800" b="0">
                <a:solidFill>
                  <a:srgbClr val="000000"/>
                </a:solidFill>
                <a:latin typeface="微软雅黑" panose="020B0503020204020204" charset="-122"/>
                <a:ea typeface="微软雅黑" panose="020B0503020204020204" charset="-122"/>
                <a:cs typeface="微软雅黑" panose="020B0503020204020204" charset="-122"/>
                <a:sym typeface="+mn-ea"/>
              </a:rPr>
              <a:t>ll get the work finished.再多一个小时,我就能把工作完成。</a:t>
            </a:r>
          </a:p>
          <a:p>
            <a:pPr indent="0" fontAlgn="auto">
              <a:lnSpc>
                <a:spcPts val="4660"/>
              </a:lnSpc>
            </a:pPr>
            <a:r>
              <a:rPr lang="en-US" sz="2800" b="0">
                <a:solidFill>
                  <a:srgbClr val="000000"/>
                </a:solidFill>
                <a:latin typeface="微软雅黑" panose="020B0503020204020204" charset="-122"/>
                <a:ea typeface="微软雅黑" panose="020B0503020204020204" charset="-122"/>
                <a:cs typeface="微软雅黑" panose="020B0503020204020204" charset="-122"/>
                <a:sym typeface="+mn-ea"/>
              </a:rPr>
              <a:t>         </a:t>
            </a:r>
            <a:r>
              <a:rPr lang="en-US" sz="2800" b="1">
                <a:solidFill>
                  <a:srgbClr val="000000"/>
                </a:solidFill>
                <a:latin typeface="微软雅黑" panose="020B0503020204020204" charset="-122"/>
                <a:ea typeface="微软雅黑" panose="020B0503020204020204" charset="-122"/>
                <a:cs typeface="微软雅黑" panose="020B0503020204020204" charset="-122"/>
                <a:sym typeface="+mn-ea"/>
              </a:rPr>
              <a:t>2     </a:t>
            </a:r>
            <a:r>
              <a:rPr lang="en-US" sz="2800" b="0">
                <a:solidFill>
                  <a:srgbClr val="000000"/>
                </a:solidFill>
                <a:latin typeface="微软雅黑" panose="020B0503020204020204" charset="-122"/>
                <a:ea typeface="微软雅黑" panose="020B0503020204020204" charset="-122"/>
                <a:cs typeface="微软雅黑" panose="020B0503020204020204" charset="-122"/>
                <a:sym typeface="+mn-ea"/>
              </a:rPr>
              <a:t>[2021安徽合肥调研性检测,62]Dive down 650 feet, </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_______</a:t>
            </a:r>
            <a:r>
              <a:rPr lang="en-US" sz="2800" b="0">
                <a:solidFill>
                  <a:srgbClr val="000000"/>
                </a:solidFill>
                <a:latin typeface="微软雅黑" panose="020B0503020204020204" charset="-122"/>
                <a:ea typeface="微软雅黑" panose="020B0503020204020204" charset="-122"/>
                <a:cs typeface="微软雅黑" panose="020B0503020204020204" charset="-122"/>
                <a:sym typeface="+mn-ea"/>
              </a:rPr>
              <a:t>　　　　you will notice that light starts fading rapidly.  </a:t>
            </a:r>
          </a:p>
        </p:txBody>
      </p:sp>
      <p:pic>
        <p:nvPicPr>
          <p:cNvPr id="2" name="新典例.jpg" descr="id:2147501944;FounderCES"/>
          <p:cNvPicPr>
            <a:picLocks noChangeAspect="1"/>
          </p:cNvPicPr>
          <p:nvPr/>
        </p:nvPicPr>
        <p:blipFill>
          <a:blip r:embed="rId2"/>
          <a:stretch>
            <a:fillRect/>
          </a:stretch>
        </p:blipFill>
        <p:spPr>
          <a:xfrm>
            <a:off x="502285" y="4937125"/>
            <a:ext cx="864870" cy="39497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285" y="502285"/>
            <a:ext cx="11187430" cy="6067425"/>
          </a:xfrm>
          <a:prstGeom prst="rect">
            <a:avLst/>
          </a:prstGeom>
          <a:noFill/>
          <a:ln w="9525">
            <a:noFill/>
          </a:ln>
        </p:spPr>
        <p:txBody>
          <a:bodyPr wrap="square">
            <a:spAutoFit/>
          </a:bodyPr>
          <a:lstStyle/>
          <a:p>
            <a:pPr indent="0" fontAlgn="auto">
              <a:lnSpc>
                <a:spcPts val="4660"/>
              </a:lnSpc>
            </a:pPr>
            <a:r>
              <a:rPr lang="zh-CN" altLang="en-US" sz="2800" b="1">
                <a:latin typeface="微软雅黑" panose="020B0503020204020204" charset="-122"/>
                <a:ea typeface="微软雅黑" panose="020B0503020204020204" charset="-122"/>
                <a:cs typeface="微软雅黑" panose="020B0503020204020204" charset="-122"/>
                <a:sym typeface="+mn-ea"/>
              </a:rPr>
              <a:t>解析</a:t>
            </a:r>
            <a:r>
              <a:rPr sz="2800">
                <a:solidFill>
                  <a:srgbClr val="000000"/>
                </a:solidFill>
                <a:latin typeface="微软雅黑" panose="020B0503020204020204" charset="-122"/>
                <a:ea typeface="微软雅黑" panose="020B0503020204020204" charset="-122"/>
                <a:cs typeface="微软雅黑" panose="020B0503020204020204" charset="-122"/>
                <a:sym typeface="+mn-ea"/>
              </a:rPr>
              <a:t> </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a:t>
            </a:r>
            <a:r>
              <a:rPr sz="2800">
                <a:solidFill>
                  <a:srgbClr val="000000"/>
                </a:solidFill>
                <a:latin typeface="微软雅黑" panose="020B0503020204020204" charset="-122"/>
                <a:ea typeface="微软雅黑" panose="020B0503020204020204" charset="-122"/>
                <a:cs typeface="微软雅黑" panose="020B0503020204020204" charset="-122"/>
                <a:sym typeface="+mn-ea"/>
              </a:rPr>
              <a:t>此处表示潜到650英尺深的时候,你会注意到光开始迅速变暗。此处表示顺承,故用and,构成"祈使句+and+陈述句"结构。</a:t>
            </a:r>
          </a:p>
          <a:p>
            <a:pPr indent="0" fontAlgn="auto">
              <a:lnSpc>
                <a:spcPts val="4660"/>
              </a:lnSpc>
            </a:pPr>
            <a:r>
              <a:rPr lang="en-US" sz="2800">
                <a:solidFill>
                  <a:srgbClr val="FF0000"/>
                </a:solidFill>
                <a:latin typeface="微软雅黑" panose="020B0503020204020204" charset="-122"/>
                <a:ea typeface="微软雅黑" panose="020B0503020204020204" charset="-122"/>
                <a:cs typeface="微软雅黑" panose="020B0503020204020204" charset="-122"/>
                <a:sym typeface="+mn-ea"/>
              </a:rPr>
              <a:t>知识4　表示因果关系</a:t>
            </a:r>
            <a:endParaRPr lang="en-US" sz="2800">
              <a:solidFill>
                <a:srgbClr val="000000"/>
              </a:solidFill>
              <a:latin typeface="微软雅黑" panose="020B0503020204020204" charset="-122"/>
              <a:ea typeface="微软雅黑" panose="020B0503020204020204" charset="-122"/>
              <a:cs typeface="微软雅黑" panose="020B0503020204020204" charset="-122"/>
              <a:sym typeface="+mn-ea"/>
            </a:endParaRPr>
          </a:p>
          <a:p>
            <a:pPr indent="0" fontAlgn="auto">
              <a:lnSpc>
                <a:spcPts val="466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表示因果关系的并列连词有so和for。so表示结果,不能与because连用。for表示"由于",引出的分句用逗号与前句隔开,表示补充说明,不可换为because。</a:t>
            </a:r>
          </a:p>
          <a:p>
            <a:pPr indent="0" fontAlgn="auto">
              <a:lnSpc>
                <a:spcPts val="466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a:t>
            </a:r>
            <a:r>
              <a:rPr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en-US" sz="2800">
                <a:latin typeface="微软雅黑" panose="020B0503020204020204" charset="-122"/>
                <a:ea typeface="微软雅黑" panose="020B0503020204020204" charset="-122"/>
                <a:cs typeface="微软雅黑" panose="020B0503020204020204" charset="-122"/>
                <a:sym typeface="+mn-ea"/>
              </a:rPr>
              <a:t>She was not feeling very well, so she stayed at home all day.她觉得不太舒服,所以一整天都待在家里。</a:t>
            </a:r>
          </a:p>
          <a:p>
            <a:pPr indent="0" fontAlgn="auto">
              <a:lnSpc>
                <a:spcPts val="466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en-US" sz="2800">
                <a:latin typeface="微软雅黑" panose="020B0503020204020204" charset="-122"/>
                <a:ea typeface="微软雅黑" panose="020B0503020204020204" charset="-122"/>
                <a:cs typeface="微软雅黑" panose="020B0503020204020204" charset="-122"/>
                <a:sym typeface="+mn-ea"/>
              </a:rPr>
              <a:t>It broke out, for the birds began to sing. 鸟开始叫了,天亮了。(for不能换为because。鸟开始叫不是天亮的原因。)</a:t>
            </a:r>
            <a:endParaRPr lang="en-US" sz="2800" b="0">
              <a:solidFill>
                <a:srgbClr val="000000"/>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920" y="368300"/>
            <a:ext cx="11187430" cy="6242050"/>
          </a:xfrm>
          <a:prstGeom prst="rect">
            <a:avLst/>
          </a:prstGeom>
          <a:noFill/>
          <a:ln w="9525">
            <a:noFill/>
          </a:ln>
        </p:spPr>
        <p:txBody>
          <a:bodyPr wrap="square">
            <a:spAutoFit/>
          </a:bodyPr>
          <a:lstStyle/>
          <a:p>
            <a:pPr indent="0" fontAlgn="auto">
              <a:lnSpc>
                <a:spcPts val="4360"/>
              </a:lnSpc>
            </a:pPr>
            <a:r>
              <a:rPr sz="2800">
                <a:solidFill>
                  <a:srgbClr val="FF0000"/>
                </a:solidFill>
                <a:latin typeface="微软雅黑" panose="020B0503020204020204" charset="-122"/>
                <a:ea typeface="微软雅黑" panose="020B0503020204020204" charset="-122"/>
                <a:cs typeface="微软雅黑" panose="020B0503020204020204" charset="-122"/>
                <a:sym typeface="+mn-ea"/>
              </a:rPr>
              <a:t>特别提醒</a:t>
            </a:r>
            <a:r>
              <a:rPr sz="2800">
                <a:latin typeface="微软雅黑" panose="020B0503020204020204" charset="-122"/>
                <a:ea typeface="微软雅黑" panose="020B0503020204020204" charset="-122"/>
                <a:cs typeface="微软雅黑" panose="020B0503020204020204" charset="-122"/>
                <a:sym typeface="+mn-ea"/>
              </a:rPr>
              <a:t>　　　　　　when作并列连词时的常用句式</a:t>
            </a:r>
          </a:p>
          <a:p>
            <a:pPr indent="0" fontAlgn="auto">
              <a:lnSpc>
                <a:spcPts val="4360"/>
              </a:lnSpc>
            </a:pPr>
            <a:r>
              <a:rPr sz="2800">
                <a:latin typeface="微软雅黑" panose="020B0503020204020204" charset="-122"/>
                <a:ea typeface="微软雅黑" panose="020B0503020204020204" charset="-122"/>
                <a:cs typeface="微软雅黑" panose="020B0503020204020204" charset="-122"/>
                <a:sym typeface="+mn-ea"/>
              </a:rPr>
              <a:t>　　when也可作并列连词,意为"这时,那时",相当于and at this/that time。常用于下列句式:</a:t>
            </a:r>
          </a:p>
          <a:p>
            <a:pPr indent="0" fontAlgn="auto">
              <a:lnSpc>
                <a:spcPts val="4360"/>
              </a:lnSpc>
            </a:pPr>
            <a:r>
              <a:rPr sz="2800">
                <a:latin typeface="微软雅黑" panose="020B0503020204020204" charset="-122"/>
                <a:ea typeface="微软雅黑" panose="020B0503020204020204" charset="-122"/>
                <a:cs typeface="微软雅黑" panose="020B0503020204020204" charset="-122"/>
                <a:sym typeface="+mn-ea"/>
              </a:rPr>
              <a:t>1.Sb. was doing sth. when…</a:t>
            </a:r>
          </a:p>
          <a:p>
            <a:pPr indent="0" fontAlgn="auto">
              <a:lnSpc>
                <a:spcPts val="436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sz="2800">
                <a:latin typeface="微软雅黑" panose="020B0503020204020204" charset="-122"/>
                <a:ea typeface="微软雅黑" panose="020B0503020204020204" charset="-122"/>
                <a:cs typeface="微软雅黑" panose="020B0503020204020204" charset="-122"/>
                <a:sym typeface="+mn-ea"/>
              </a:rPr>
              <a:t>We were having a meeting when he broke in. 我们正在开会,这时他闯了进来。</a:t>
            </a:r>
          </a:p>
          <a:p>
            <a:pPr indent="0" fontAlgn="auto">
              <a:lnSpc>
                <a:spcPts val="4360"/>
              </a:lnSpc>
            </a:pPr>
            <a:r>
              <a:rPr sz="2800">
                <a:latin typeface="微软雅黑" panose="020B0503020204020204" charset="-122"/>
                <a:ea typeface="微软雅黑" panose="020B0503020204020204" charset="-122"/>
                <a:cs typeface="微软雅黑" panose="020B0503020204020204" charset="-122"/>
                <a:sym typeface="+mn-ea"/>
              </a:rPr>
              <a:t>2.Sb. was about to do/on the point of doing sth. when… </a:t>
            </a:r>
          </a:p>
          <a:p>
            <a:pPr indent="0" fontAlgn="auto">
              <a:lnSpc>
                <a:spcPts val="436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sz="2800">
                <a:latin typeface="微软雅黑" panose="020B0503020204020204" charset="-122"/>
                <a:ea typeface="微软雅黑" panose="020B0503020204020204" charset="-122"/>
                <a:cs typeface="微软雅黑" panose="020B0503020204020204" charset="-122"/>
                <a:sym typeface="+mn-ea"/>
              </a:rPr>
              <a:t>I was about to go out when the telephone rang. 我正要出门,这时电话响了。</a:t>
            </a:r>
          </a:p>
          <a:p>
            <a:pPr indent="0" fontAlgn="auto">
              <a:lnSpc>
                <a:spcPts val="4360"/>
              </a:lnSpc>
            </a:pPr>
            <a:r>
              <a:rPr sz="2800">
                <a:latin typeface="微软雅黑" panose="020B0503020204020204" charset="-122"/>
                <a:ea typeface="微软雅黑" panose="020B0503020204020204" charset="-122"/>
                <a:cs typeface="微软雅黑" panose="020B0503020204020204" charset="-122"/>
                <a:sym typeface="+mn-ea"/>
              </a:rPr>
              <a:t>3.Sb. had just done sth. when…</a:t>
            </a:r>
          </a:p>
          <a:p>
            <a:pPr indent="0" fontAlgn="auto">
              <a:lnSpc>
                <a:spcPts val="436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sz="2800">
                <a:latin typeface="微软雅黑" panose="020B0503020204020204" charset="-122"/>
                <a:ea typeface="微软雅黑" panose="020B0503020204020204" charset="-122"/>
                <a:cs typeface="微软雅黑" panose="020B0503020204020204" charset="-122"/>
                <a:sym typeface="+mn-ea"/>
              </a:rPr>
              <a:t>I had just left when it began to rain. 我刚离开,天就开始下雨了。</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285" y="808990"/>
            <a:ext cx="11187430" cy="5469890"/>
          </a:xfrm>
          <a:prstGeom prst="rect">
            <a:avLst/>
          </a:prstGeom>
          <a:noFill/>
          <a:ln w="9525">
            <a:noFill/>
          </a:ln>
        </p:spPr>
        <p:txBody>
          <a:bodyPr wrap="square">
            <a:spAutoFit/>
          </a:bodyPr>
          <a:lstStyle/>
          <a:p>
            <a:pPr indent="0" fontAlgn="auto">
              <a:lnSpc>
                <a:spcPts val="466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　　状语从句在句中作状语。状语从句位于主句之前时,常用逗号隔开;位于主句之后时,一般不用逗号。状语从句按其意义和作用可分为时间、地点、原因、目的、结果、条件、方式、比较和让步等状语从句。</a:t>
            </a:r>
          </a:p>
          <a:p>
            <a:pPr indent="0" fontAlgn="auto">
              <a:lnSpc>
                <a:spcPts val="4660"/>
              </a:lnSpc>
            </a:pPr>
            <a:r>
              <a:rPr sz="2800">
                <a:solidFill>
                  <a:srgbClr val="FF0000"/>
                </a:solidFill>
                <a:latin typeface="微软雅黑" panose="020B0503020204020204" charset="-122"/>
                <a:ea typeface="微软雅黑" panose="020B0503020204020204" charset="-122"/>
                <a:cs typeface="微软雅黑" panose="020B0503020204020204" charset="-122"/>
                <a:sym typeface="+mn-ea"/>
              </a:rPr>
              <a:t>知识1　时间状语从句</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a:t>
            </a:r>
            <a:endParaRPr sz="2800">
              <a:solidFill>
                <a:srgbClr val="000000"/>
              </a:solidFill>
              <a:latin typeface="微软雅黑" panose="020B0503020204020204" charset="-122"/>
              <a:ea typeface="微软雅黑" panose="020B0503020204020204" charset="-122"/>
              <a:cs typeface="微软雅黑" panose="020B0503020204020204" charset="-122"/>
              <a:sym typeface="+mn-ea"/>
            </a:endParaRPr>
          </a:p>
          <a:p>
            <a:pPr indent="0" fontAlgn="auto">
              <a:lnSpc>
                <a:spcPts val="466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1.when, as与while引导的时间状语从句的区别</a:t>
            </a:r>
          </a:p>
          <a:p>
            <a:pPr indent="0" fontAlgn="auto">
              <a:lnSpc>
                <a:spcPts val="4660"/>
              </a:lnSpc>
            </a:pPr>
            <a:endParaRPr sz="2800">
              <a:solidFill>
                <a:srgbClr val="000000"/>
              </a:solidFill>
              <a:latin typeface="微软雅黑" panose="020B0503020204020204" charset="-122"/>
              <a:ea typeface="微软雅黑" panose="020B0503020204020204" charset="-122"/>
              <a:cs typeface="微软雅黑" panose="020B0503020204020204" charset="-122"/>
              <a:sym typeface="+mn-ea"/>
            </a:endParaRPr>
          </a:p>
          <a:p>
            <a:pPr indent="0" fontAlgn="auto">
              <a:lnSpc>
                <a:spcPts val="4660"/>
              </a:lnSpc>
            </a:pPr>
            <a:endParaRPr sz="2800">
              <a:solidFill>
                <a:srgbClr val="000000"/>
              </a:solidFill>
              <a:latin typeface="微软雅黑" panose="020B0503020204020204" charset="-122"/>
              <a:ea typeface="微软雅黑" panose="020B0503020204020204" charset="-122"/>
              <a:cs typeface="微软雅黑" panose="020B0503020204020204" charset="-122"/>
              <a:sym typeface="+mn-ea"/>
            </a:endParaRPr>
          </a:p>
          <a:p>
            <a:pPr indent="0" fontAlgn="auto">
              <a:lnSpc>
                <a:spcPts val="4660"/>
              </a:lnSpc>
            </a:pPr>
            <a:endParaRPr sz="2800">
              <a:solidFill>
                <a:srgbClr val="000000"/>
              </a:solidFill>
              <a:latin typeface="微软雅黑" panose="020B0503020204020204" charset="-122"/>
              <a:ea typeface="微软雅黑" panose="020B0503020204020204" charset="-122"/>
              <a:cs typeface="微软雅黑" panose="020B0503020204020204" charset="-122"/>
              <a:sym typeface="+mn-ea"/>
            </a:endParaRPr>
          </a:p>
          <a:p>
            <a:pPr indent="0" fontAlgn="auto">
              <a:lnSpc>
                <a:spcPts val="466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 </a:t>
            </a:r>
            <a:endParaRPr lang="en-US" sz="2800" b="0">
              <a:solidFill>
                <a:srgbClr val="000000"/>
              </a:solidFill>
              <a:latin typeface="微软雅黑" panose="020B0503020204020204" charset="-122"/>
              <a:ea typeface="微软雅黑" panose="020B0503020204020204" charset="-122"/>
              <a:cs typeface="微软雅黑" panose="020B0503020204020204" charset="-122"/>
              <a:sym typeface="+mn-ea"/>
            </a:endParaRPr>
          </a:p>
        </p:txBody>
      </p:sp>
      <p:sp>
        <p:nvSpPr>
          <p:cNvPr id="4" name="标题 3"/>
          <p:cNvSpPr>
            <a:spLocks noGrp="1"/>
          </p:cNvSpPr>
          <p:nvPr>
            <p:ph type="title"/>
          </p:nvPr>
        </p:nvSpPr>
        <p:spPr>
          <a:xfrm>
            <a:off x="0" y="132080"/>
            <a:ext cx="3886835" cy="676952"/>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考点</a:t>
            </a:r>
            <a:r>
              <a:rPr lang="en-US" altLang="zh-CN" sz="3200" dirty="0">
                <a:solidFill>
                  <a:schemeClr val="bg1"/>
                </a:solidFill>
                <a:latin typeface="微软雅黑" panose="020B0503020204020204" charset="-122"/>
                <a:ea typeface="微软雅黑" panose="020B0503020204020204" charset="-122"/>
                <a:sym typeface="+mn-ea"/>
              </a:rPr>
              <a:t>1  </a:t>
            </a:r>
            <a:r>
              <a:rPr lang="zh-CN" altLang="en-US" sz="3200" dirty="0">
                <a:solidFill>
                  <a:schemeClr val="bg1"/>
                </a:solidFill>
                <a:latin typeface="微软雅黑" panose="020B0503020204020204" charset="-122"/>
                <a:ea typeface="微软雅黑" panose="020B0503020204020204" charset="-122"/>
                <a:sym typeface="+mn-ea"/>
              </a:rPr>
              <a:t> </a:t>
            </a:r>
            <a:r>
              <a:rPr lang="zh-CN" altLang="en-US" sz="3200" dirty="0" smtClean="0">
                <a:solidFill>
                  <a:schemeClr val="bg1"/>
                </a:solidFill>
                <a:latin typeface="微软雅黑" panose="020B0503020204020204" charset="-122"/>
                <a:ea typeface="微软雅黑" panose="020B0503020204020204" charset="-122"/>
                <a:sym typeface="+mn-ea"/>
              </a:rPr>
              <a:t>并列连词</a:t>
            </a:r>
          </a:p>
        </p:txBody>
      </p:sp>
      <p:sp>
        <p:nvSpPr>
          <p:cNvPr id="2" name="标题 3"/>
          <p:cNvSpPr>
            <a:spLocks noGrp="1"/>
          </p:cNvSpPr>
          <p:nvPr/>
        </p:nvSpPr>
        <p:spPr>
          <a:xfrm>
            <a:off x="0" y="132080"/>
            <a:ext cx="3693160" cy="676954"/>
          </a:xfrm>
          <a:prstGeom prst="roundRect">
            <a:avLst>
              <a:gd name="adj" fmla="val 31077"/>
            </a:avLst>
          </a:prstGeom>
          <a:solidFill>
            <a:srgbClr val="DA251C"/>
          </a:solidFill>
          <a:ln>
            <a:noFill/>
          </a:ln>
        </p:spPr>
        <p:txBody>
          <a:bodyPr wrap="square" lIns="0" tIns="0" rIns="0" bIns="0">
            <a:spAutoFit/>
          </a:bodyPr>
          <a:lstStyle>
            <a:lvl1pPr algn="l" defTabSz="914400" rtl="0" eaLnBrk="1" latinLnBrk="0" hangingPunct="1">
              <a:lnSpc>
                <a:spcPct val="100000"/>
              </a:lnSpc>
              <a:spcBef>
                <a:spcPct val="0"/>
              </a:spcBef>
              <a:buNone/>
              <a:defRPr sz="3735" kern="1200">
                <a:solidFill>
                  <a:schemeClr val="bg1"/>
                </a:solidFill>
                <a:latin typeface="+mj-lt"/>
                <a:ea typeface="+mj-ea"/>
                <a:cs typeface="+mj-cs"/>
              </a:defRPr>
            </a:lvl1pPr>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考点</a:t>
            </a:r>
            <a:r>
              <a:rPr lang="en-US" altLang="zh-CN" sz="3200" dirty="0">
                <a:solidFill>
                  <a:schemeClr val="bg1"/>
                </a:solidFill>
                <a:latin typeface="微软雅黑" panose="020B0503020204020204" charset="-122"/>
                <a:ea typeface="微软雅黑" panose="020B0503020204020204" charset="-122"/>
                <a:sym typeface="+mn-ea"/>
              </a:rPr>
              <a:t>2  </a:t>
            </a:r>
            <a:r>
              <a:rPr lang="zh-CN" altLang="en-US" sz="3200" dirty="0">
                <a:solidFill>
                  <a:schemeClr val="bg1"/>
                </a:solidFill>
                <a:latin typeface="微软雅黑" panose="020B0503020204020204" charset="-122"/>
                <a:ea typeface="微软雅黑" panose="020B0503020204020204" charset="-122"/>
                <a:sym typeface="+mn-ea"/>
              </a:rPr>
              <a:t> </a:t>
            </a:r>
            <a:r>
              <a:rPr sz="3200">
                <a:solidFill>
                  <a:schemeClr val="bg1"/>
                </a:solidFill>
                <a:latin typeface="微软雅黑" panose="020B0503020204020204" charset="-122"/>
                <a:ea typeface="微软雅黑" panose="020B0503020204020204" charset="-122"/>
                <a:cs typeface="微软雅黑" panose="020B0503020204020204" charset="-122"/>
                <a:sym typeface="+mn-ea"/>
              </a:rPr>
              <a:t>状语从句</a:t>
            </a:r>
            <a:endParaRPr lang="zh-CN" altLang="en-US" sz="3200" dirty="0" smtClean="0">
              <a:solidFill>
                <a:schemeClr val="bg1"/>
              </a:solidFill>
              <a:latin typeface="微软雅黑" panose="020B0503020204020204" charset="-122"/>
              <a:ea typeface="微软雅黑" panose="020B0503020204020204" charset="-122"/>
              <a:cs typeface="微软雅黑" panose="020B0503020204020204" charset="-122"/>
              <a:sym typeface="+mn-ea"/>
            </a:endParaRPr>
          </a:p>
        </p:txBody>
      </p:sp>
      <p:graphicFrame>
        <p:nvGraphicFramePr>
          <p:cNvPr id="3" name="表格 2"/>
          <p:cNvGraphicFramePr/>
          <p:nvPr>
            <p:custDataLst>
              <p:tags r:id="rId1"/>
            </p:custDataLst>
          </p:nvPr>
        </p:nvGraphicFramePr>
        <p:xfrm>
          <a:off x="830897" y="4059555"/>
          <a:ext cx="10532110" cy="1463040"/>
        </p:xfrm>
        <a:graphic>
          <a:graphicData uri="http://schemas.openxmlformats.org/drawingml/2006/table">
            <a:tbl>
              <a:tblPr firstRow="1" bandRow="1">
                <a:tableStyleId>{5940675A-B579-460E-94D1-54222C63F5DA}</a:tableStyleId>
              </a:tblPr>
              <a:tblGrid>
                <a:gridCol w="1219835"/>
                <a:gridCol w="5386070"/>
                <a:gridCol w="3926205"/>
              </a:tblGrid>
              <a:tr h="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连词</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用法</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从句谓语动词</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HZ-S92" charset="0"/>
                        </a:rPr>
                        <a:t>when</a:t>
                      </a:r>
                      <a:endParaRPr lang="en-US" altLang="en-US" sz="2400" b="0">
                        <a:solidFill>
                          <a:srgbClr val="000000"/>
                        </a:solidFill>
                        <a:latin typeface="微软雅黑" panose="020B0503020204020204" charset="-122"/>
                        <a:ea typeface="微软雅黑" panose="020B0503020204020204" charset="-122"/>
                        <a:cs typeface="NEU-H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从句的动作和主句的动作可以同时发生,也可以先后发生。when可指时间点,也可指时间段。</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延续性动词或非延续性动词</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285" y="502285"/>
            <a:ext cx="11187430" cy="6067425"/>
          </a:xfrm>
          <a:prstGeom prst="rect">
            <a:avLst/>
          </a:prstGeom>
          <a:noFill/>
          <a:ln w="9525">
            <a:noFill/>
          </a:ln>
        </p:spPr>
        <p:txBody>
          <a:bodyPr wrap="square">
            <a:spAutoFit/>
          </a:bodyPr>
          <a:lstStyle/>
          <a:p>
            <a:pPr indent="0" fontAlgn="auto">
              <a:lnSpc>
                <a:spcPts val="4660"/>
              </a:lnSpc>
            </a:pPr>
            <a:r>
              <a:rPr lang="en-US" sz="2800">
                <a:solidFill>
                  <a:srgbClr val="FF0000"/>
                </a:solidFill>
                <a:latin typeface="微软雅黑" panose="020B0503020204020204" charset="-122"/>
                <a:ea typeface="微软雅黑" panose="020B0503020204020204" charset="-122"/>
                <a:cs typeface="微软雅黑" panose="020B0503020204020204" charset="-122"/>
                <a:sym typeface="+mn-ea"/>
              </a:rPr>
              <a:t>                                                                                          </a:t>
            </a:r>
            <a:r>
              <a:rPr lang="zh-CN" sz="2800">
                <a:solidFill>
                  <a:schemeClr val="tx1"/>
                </a:solidFill>
                <a:latin typeface="微软雅黑" panose="020B0503020204020204" charset="-122"/>
                <a:ea typeface="微软雅黑" panose="020B0503020204020204" charset="-122"/>
                <a:cs typeface="微软雅黑" panose="020B0503020204020204" charset="-122"/>
                <a:sym typeface="+mn-ea"/>
              </a:rPr>
              <a:t>续表</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a:t>
            </a:r>
          </a:p>
          <a:p>
            <a:pPr indent="0" fontAlgn="auto">
              <a:lnSpc>
                <a:spcPts val="4660"/>
              </a:lnSpc>
            </a:pPr>
            <a:r>
              <a:rPr lang="en-US" altLang="zh-CN" sz="2800" b="1">
                <a:latin typeface="微软雅黑" panose="020B0503020204020204" charset="-122"/>
                <a:ea typeface="微软雅黑" panose="020B0503020204020204" charset="-122"/>
                <a:cs typeface="微软雅黑" panose="020B0503020204020204" charset="-122"/>
                <a:sym typeface="+mn-ea"/>
              </a:rPr>
              <a:t> </a:t>
            </a:r>
          </a:p>
          <a:p>
            <a:pPr indent="0" fontAlgn="auto">
              <a:lnSpc>
                <a:spcPts val="4660"/>
              </a:lnSpc>
            </a:pPr>
            <a:endParaRPr lang="en-US" altLang="zh-CN" sz="2800" b="1">
              <a:solidFill>
                <a:srgbClr val="000000"/>
              </a:solidFill>
              <a:latin typeface="微软雅黑" panose="020B0503020204020204" charset="-122"/>
              <a:ea typeface="微软雅黑" panose="020B0503020204020204" charset="-122"/>
              <a:cs typeface="微软雅黑" panose="020B0503020204020204" charset="-122"/>
              <a:sym typeface="+mn-ea"/>
            </a:endParaRPr>
          </a:p>
          <a:p>
            <a:pPr indent="0" fontAlgn="auto">
              <a:lnSpc>
                <a:spcPts val="4660"/>
              </a:lnSpc>
            </a:pPr>
            <a:endParaRPr lang="en-US" altLang="zh-CN" sz="2800" b="1">
              <a:solidFill>
                <a:srgbClr val="000000"/>
              </a:solidFill>
              <a:latin typeface="微软雅黑" panose="020B0503020204020204" charset="-122"/>
              <a:ea typeface="微软雅黑" panose="020B0503020204020204" charset="-122"/>
              <a:cs typeface="微软雅黑" panose="020B0503020204020204" charset="-122"/>
              <a:sym typeface="+mn-ea"/>
            </a:endParaRPr>
          </a:p>
          <a:p>
            <a:pPr indent="0" fontAlgn="auto">
              <a:lnSpc>
                <a:spcPts val="4660"/>
              </a:lnSpc>
            </a:pPr>
            <a:endParaRPr lang="en-US" altLang="zh-CN" sz="2800" b="1">
              <a:solidFill>
                <a:srgbClr val="000000"/>
              </a:solidFill>
              <a:latin typeface="微软雅黑" panose="020B0503020204020204" charset="-122"/>
              <a:ea typeface="微软雅黑" panose="020B0503020204020204" charset="-122"/>
              <a:cs typeface="微软雅黑" panose="020B0503020204020204" charset="-122"/>
              <a:sym typeface="+mn-ea"/>
            </a:endParaRPr>
          </a:p>
          <a:p>
            <a:pPr indent="0" fontAlgn="auto">
              <a:lnSpc>
                <a:spcPts val="4660"/>
              </a:lnSpc>
            </a:pPr>
            <a:endParaRPr sz="2800">
              <a:solidFill>
                <a:srgbClr val="000000"/>
              </a:solidFill>
              <a:latin typeface="微软雅黑" panose="020B0503020204020204" charset="-122"/>
              <a:ea typeface="微软雅黑" panose="020B0503020204020204" charset="-122"/>
              <a:cs typeface="微软雅黑" panose="020B0503020204020204" charset="-122"/>
              <a:sym typeface="+mn-ea"/>
            </a:endParaRPr>
          </a:p>
          <a:p>
            <a:pPr indent="0" fontAlgn="auto">
              <a:lnSpc>
                <a:spcPts val="466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►When I opened the door, I found everything was gone.我打开门时,发现所有东西都没了。</a:t>
            </a:r>
          </a:p>
          <a:p>
            <a:pPr indent="0" fontAlgn="auto">
              <a:lnSpc>
                <a:spcPts val="466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►Please don</a:t>
            </a:r>
            <a:r>
              <a:rPr lang="en-US" altLang="zh-CN" sz="2800">
                <a:latin typeface="微软雅黑" panose="020B0503020204020204" charset="-122"/>
                <a:ea typeface="微软雅黑" panose="020B0503020204020204" charset="-122"/>
                <a:cs typeface="微软雅黑" panose="020B0503020204020204" charset="-122"/>
                <a:sym typeface="+mn-ea"/>
              </a:rPr>
              <a:t>'</a:t>
            </a:r>
            <a:r>
              <a:rPr sz="2800">
                <a:solidFill>
                  <a:srgbClr val="000000"/>
                </a:solidFill>
                <a:latin typeface="微软雅黑" panose="020B0503020204020204" charset="-122"/>
                <a:ea typeface="微软雅黑" panose="020B0503020204020204" charset="-122"/>
                <a:cs typeface="微软雅黑" panose="020B0503020204020204" charset="-122"/>
                <a:sym typeface="+mn-ea"/>
              </a:rPr>
              <a:t>t speak so loud while/when others are working.别人在工作时,请别那么大声讲话。</a:t>
            </a:r>
            <a:endParaRPr lang="en-US" altLang="zh-CN" sz="2800" b="1">
              <a:solidFill>
                <a:srgbClr val="000000"/>
              </a:solidFill>
              <a:latin typeface="微软雅黑" panose="020B0503020204020204" charset="-122"/>
              <a:ea typeface="微软雅黑" panose="020B0503020204020204" charset="-122"/>
              <a:cs typeface="微软雅黑" panose="020B0503020204020204" charset="-122"/>
              <a:sym typeface="+mn-ea"/>
            </a:endParaRPr>
          </a:p>
        </p:txBody>
      </p:sp>
      <p:graphicFrame>
        <p:nvGraphicFramePr>
          <p:cNvPr id="2" name="表格 1"/>
          <p:cNvGraphicFramePr/>
          <p:nvPr>
            <p:custDataLst>
              <p:tags r:id="rId1"/>
            </p:custDataLst>
          </p:nvPr>
        </p:nvGraphicFramePr>
        <p:xfrm>
          <a:off x="781050" y="1242060"/>
          <a:ext cx="10460990" cy="1828800"/>
        </p:xfrm>
        <a:graphic>
          <a:graphicData uri="http://schemas.openxmlformats.org/drawingml/2006/table">
            <a:tbl>
              <a:tblPr firstRow="1" bandRow="1">
                <a:tableStyleId>{5940675A-B579-460E-94D1-54222C63F5DA}</a:tableStyleId>
              </a:tblPr>
              <a:tblGrid>
                <a:gridCol w="1292860"/>
                <a:gridCol w="4390390"/>
                <a:gridCol w="4777740"/>
              </a:tblGrid>
              <a:tr h="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连词</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用法</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从句谓语动词</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4384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HZ-S92" charset="0"/>
                        </a:rPr>
                        <a:t>while</a:t>
                      </a:r>
                      <a:endParaRPr lang="en-US" altLang="en-US" sz="2400" b="0">
                        <a:solidFill>
                          <a:srgbClr val="000000"/>
                        </a:solidFill>
                        <a:latin typeface="微软雅黑" panose="020B0503020204020204" charset="-122"/>
                        <a:ea typeface="微软雅黑" panose="020B0503020204020204" charset="-122"/>
                        <a:cs typeface="NEU-H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从句的动作与主句的动作同时发生,表示持续性的动作或状态。</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延续性动词</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HZ-S92" charset="0"/>
                        </a:rPr>
                        <a:t>as</a:t>
                      </a:r>
                      <a:endParaRPr lang="en-US" altLang="en-US" sz="2400" b="0">
                        <a:solidFill>
                          <a:srgbClr val="000000"/>
                        </a:solidFill>
                        <a:latin typeface="微软雅黑" panose="020B0503020204020204" charset="-122"/>
                        <a:ea typeface="微软雅黑" panose="020B0503020204020204" charset="-122"/>
                        <a:cs typeface="NEU-H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强调主从句动作同时发生,可译为</a:t>
                      </a:r>
                    </a:p>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"一边……一边……,随着"。</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延续性动词或非延续性动词</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285" y="502285"/>
            <a:ext cx="11187430" cy="4872355"/>
          </a:xfrm>
          <a:prstGeom prst="rect">
            <a:avLst/>
          </a:prstGeom>
          <a:noFill/>
          <a:ln w="9525">
            <a:noFill/>
          </a:ln>
        </p:spPr>
        <p:txBody>
          <a:bodyPr wrap="square">
            <a:spAutoFit/>
          </a:bodyPr>
          <a:lstStyle/>
          <a:p>
            <a:pPr indent="0" algn="just" fontAlgn="auto">
              <a:lnSpc>
                <a:spcPts val="466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►He hurried home, looking behind as he walked.他匆匆忙忙回家去,一边走一边回头望。</a:t>
            </a:r>
          </a:p>
          <a:p>
            <a:pPr indent="0" algn="just" fontAlgn="auto">
              <a:lnSpc>
                <a:spcPts val="466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a:t>
            </a:r>
            <a:r>
              <a:rPr lang="en-US" sz="2800" b="1">
                <a:solidFill>
                  <a:srgbClr val="000000"/>
                </a:solidFill>
                <a:latin typeface="微软雅黑" panose="020B0503020204020204" charset="-122"/>
                <a:ea typeface="微软雅黑" panose="020B0503020204020204" charset="-122"/>
                <a:cs typeface="微软雅黑" panose="020B0503020204020204" charset="-122"/>
                <a:sym typeface="+mn-ea"/>
              </a:rPr>
              <a:t>3    </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_______ she picked up the cellphone after dinner to continue with the game, she started to feel that something was wrong with her right eye. </a:t>
            </a:r>
          </a:p>
          <a:p>
            <a:pPr indent="0" algn="just" fontAlgn="auto">
              <a:lnSpc>
                <a:spcPts val="4660"/>
              </a:lnSpc>
            </a:pPr>
            <a:r>
              <a:rPr lang="zh-CN" altLang="en-US" sz="2800" b="1">
                <a:latin typeface="微软雅黑" panose="020B0503020204020204" charset="-122"/>
                <a:ea typeface="微软雅黑" panose="020B0503020204020204" charset="-122"/>
                <a:cs typeface="微软雅黑" panose="020B0503020204020204" charset="-122"/>
                <a:sym typeface="+mn-ea"/>
              </a:rPr>
              <a:t>解析</a:t>
            </a:r>
            <a:r>
              <a:rPr lang="en-US" altLang="zh-CN" sz="2800" b="1">
                <a:latin typeface="微软雅黑" panose="020B0503020204020204" charset="-122"/>
                <a:ea typeface="微软雅黑" panose="020B0503020204020204" charset="-122"/>
                <a:cs typeface="微软雅黑" panose="020B0503020204020204" charset="-122"/>
                <a:sym typeface="+mn-ea"/>
              </a:rPr>
              <a:t>   </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句意:她吃过晚饭拿起手机继续玩游戏时,开始觉得自己的右眼出了问题。根据句意可知,空处应用When引导时间状语从句,表示"当……的时候"。故填When。</a:t>
            </a:r>
            <a:endParaRPr lang="en-US" sz="2800" b="0">
              <a:solidFill>
                <a:srgbClr val="000000"/>
              </a:solidFill>
              <a:latin typeface="微软雅黑" panose="020B0503020204020204" charset="-122"/>
              <a:ea typeface="微软雅黑" panose="020B0503020204020204" charset="-122"/>
              <a:cs typeface="微软雅黑" panose="020B0503020204020204" charset="-122"/>
              <a:sym typeface="+mn-ea"/>
            </a:endParaRPr>
          </a:p>
        </p:txBody>
      </p:sp>
      <p:pic>
        <p:nvPicPr>
          <p:cNvPr id="57" name="新典例.jpg" descr="id:2147501944;FounderCES"/>
          <p:cNvPicPr>
            <a:picLocks noChangeAspect="1"/>
          </p:cNvPicPr>
          <p:nvPr/>
        </p:nvPicPr>
        <p:blipFill>
          <a:blip r:embed="rId2"/>
          <a:stretch>
            <a:fillRect/>
          </a:stretch>
        </p:blipFill>
        <p:spPr>
          <a:xfrm>
            <a:off x="502285" y="1899285"/>
            <a:ext cx="864870" cy="39497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920" y="307975"/>
            <a:ext cx="11187430" cy="2481580"/>
          </a:xfrm>
          <a:prstGeom prst="rect">
            <a:avLst/>
          </a:prstGeom>
          <a:noFill/>
          <a:ln w="9525">
            <a:noFill/>
          </a:ln>
        </p:spPr>
        <p:txBody>
          <a:bodyPr wrap="square">
            <a:spAutoFit/>
          </a:bodyPr>
          <a:lstStyle/>
          <a:p>
            <a:pPr indent="0" fontAlgn="auto">
              <a:lnSpc>
                <a:spcPts val="4660"/>
              </a:lnSpc>
            </a:pPr>
            <a:r>
              <a:rPr sz="2800">
                <a:latin typeface="微软雅黑" panose="020B0503020204020204" charset="-122"/>
                <a:ea typeface="微软雅黑" panose="020B0503020204020204" charset="-122"/>
                <a:cs typeface="微软雅黑" panose="020B0503020204020204" charset="-122"/>
                <a:sym typeface="+mn-ea"/>
              </a:rPr>
              <a:t>2.表示"一……就……"的连词引导的时间状语从句</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a:t>
            </a:r>
          </a:p>
          <a:p>
            <a:pPr indent="0" fontAlgn="auto">
              <a:lnSpc>
                <a:spcPts val="4660"/>
              </a:lnSpc>
            </a:pPr>
            <a:endParaRPr lang="zh-CN" altLang="en-US" sz="2800" b="1">
              <a:solidFill>
                <a:srgbClr val="000000"/>
              </a:solidFill>
              <a:latin typeface="微软雅黑" panose="020B0503020204020204" charset="-122"/>
              <a:ea typeface="微软雅黑" panose="020B0503020204020204" charset="-122"/>
              <a:cs typeface="微软雅黑" panose="020B0503020204020204" charset="-122"/>
              <a:sym typeface="+mn-ea"/>
            </a:endParaRPr>
          </a:p>
          <a:p>
            <a:pPr indent="0" fontAlgn="auto">
              <a:lnSpc>
                <a:spcPts val="4660"/>
              </a:lnSpc>
            </a:pPr>
            <a:endParaRPr lang="zh-CN" altLang="en-US" sz="2800" b="1">
              <a:solidFill>
                <a:srgbClr val="000000"/>
              </a:solidFill>
              <a:latin typeface="微软雅黑" panose="020B0503020204020204" charset="-122"/>
              <a:ea typeface="微软雅黑" panose="020B0503020204020204" charset="-122"/>
              <a:cs typeface="微软雅黑" panose="020B0503020204020204" charset="-122"/>
              <a:sym typeface="+mn-ea"/>
            </a:endParaRPr>
          </a:p>
          <a:p>
            <a:pPr indent="0" fontAlgn="auto">
              <a:lnSpc>
                <a:spcPts val="4660"/>
              </a:lnSpc>
            </a:pPr>
            <a:endParaRPr lang="zh-CN" altLang="en-US" sz="2800" b="1">
              <a:solidFill>
                <a:srgbClr val="000000"/>
              </a:solidFill>
              <a:latin typeface="微软雅黑" panose="020B0503020204020204" charset="-122"/>
              <a:ea typeface="微软雅黑" panose="020B0503020204020204" charset="-122"/>
              <a:cs typeface="微软雅黑" panose="020B0503020204020204" charset="-122"/>
              <a:sym typeface="+mn-ea"/>
            </a:endParaRPr>
          </a:p>
        </p:txBody>
      </p:sp>
      <p:graphicFrame>
        <p:nvGraphicFramePr>
          <p:cNvPr id="2" name="表格 1"/>
          <p:cNvGraphicFramePr/>
          <p:nvPr>
            <p:custDataLst>
              <p:tags r:id="rId1"/>
            </p:custDataLst>
          </p:nvPr>
        </p:nvGraphicFramePr>
        <p:xfrm>
          <a:off x="828992" y="1087120"/>
          <a:ext cx="10446385" cy="5608320"/>
        </p:xfrm>
        <a:graphic>
          <a:graphicData uri="http://schemas.openxmlformats.org/drawingml/2006/table">
            <a:tbl>
              <a:tblPr firstRow="1" bandRow="1">
                <a:tableStyleId>{5940675A-B579-460E-94D1-54222C63F5DA}</a:tableStyleId>
              </a:tblPr>
              <a:tblGrid>
                <a:gridCol w="2034540"/>
                <a:gridCol w="8411845"/>
              </a:tblGrid>
              <a:tr h="0">
                <a:tc>
                  <a:txBody>
                    <a:bodyPr/>
                    <a:lstStyle/>
                    <a:p>
                      <a:pPr indent="0" algn="ctr" fontAlgn="auto">
                        <a:lnSpc>
                          <a:spcPts val="3680"/>
                        </a:lnSpc>
                        <a:buNone/>
                      </a:pPr>
                      <a:r>
                        <a:rPr lang="en-US" sz="2400" b="0">
                          <a:solidFill>
                            <a:srgbClr val="000000"/>
                          </a:solidFill>
                          <a:latin typeface="微软雅黑" panose="020B0503020204020204" charset="-122"/>
                          <a:ea typeface="微软雅黑" panose="020B0503020204020204" charset="-122"/>
                          <a:cs typeface="NEU-BZ-S92" charset="0"/>
                        </a:rPr>
                        <a:t>连词</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ts val="3680"/>
                        </a:lnSpc>
                        <a:buNone/>
                      </a:pPr>
                      <a:r>
                        <a:rPr lang="en-US" sz="2400" b="0">
                          <a:solidFill>
                            <a:srgbClr val="000000"/>
                          </a:solidFill>
                          <a:latin typeface="微软雅黑" panose="020B0503020204020204" charset="-122"/>
                          <a:ea typeface="微软雅黑" panose="020B0503020204020204" charset="-122"/>
                          <a:cs typeface="NEU-BZ-S92" charset="0"/>
                        </a:rPr>
                        <a:t>例句</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0">
                <a:tc>
                  <a:txBody>
                    <a:bodyPr/>
                    <a:lstStyle/>
                    <a:p>
                      <a:pPr indent="0" fontAlgn="auto">
                        <a:lnSpc>
                          <a:spcPts val="3680"/>
                        </a:lnSpc>
                        <a:buNone/>
                      </a:pPr>
                      <a:r>
                        <a:rPr lang="en-US" sz="2400" b="0">
                          <a:solidFill>
                            <a:srgbClr val="000000"/>
                          </a:solidFill>
                          <a:latin typeface="微软雅黑" panose="020B0503020204020204" charset="-122"/>
                          <a:ea typeface="微软雅黑" panose="020B0503020204020204" charset="-122"/>
                          <a:cs typeface="NEU-HZ-S92" charset="0"/>
                        </a:rPr>
                        <a:t>as</a:t>
                      </a:r>
                      <a:r>
                        <a:rPr lang="en-US" sz="2400" b="0">
                          <a:solidFill>
                            <a:srgbClr val="000000"/>
                          </a:solidFill>
                          <a:latin typeface="微软雅黑" panose="020B0503020204020204" charset="-122"/>
                          <a:ea typeface="微软雅黑" panose="020B0503020204020204" charset="-122"/>
                          <a:cs typeface="NEU-BZ-S92" charset="0"/>
                        </a:rPr>
                        <a:t> </a:t>
                      </a:r>
                      <a:r>
                        <a:rPr lang="en-US" sz="2400" b="0">
                          <a:solidFill>
                            <a:srgbClr val="000000"/>
                          </a:solidFill>
                          <a:latin typeface="微软雅黑" panose="020B0503020204020204" charset="-122"/>
                          <a:ea typeface="微软雅黑" panose="020B0503020204020204" charset="-122"/>
                          <a:cs typeface="NEU-HZ-S92" charset="0"/>
                        </a:rPr>
                        <a:t>soon</a:t>
                      </a:r>
                      <a:r>
                        <a:rPr lang="en-US" sz="2400" b="0">
                          <a:solidFill>
                            <a:srgbClr val="000000"/>
                          </a:solidFill>
                          <a:latin typeface="微软雅黑" panose="020B0503020204020204" charset="-122"/>
                          <a:ea typeface="微软雅黑" panose="020B0503020204020204" charset="-122"/>
                          <a:cs typeface="NEU-BZ-S92" charset="0"/>
                        </a:rPr>
                        <a:t> </a:t>
                      </a:r>
                      <a:r>
                        <a:rPr lang="en-US" sz="2400" b="0">
                          <a:solidFill>
                            <a:srgbClr val="000000"/>
                          </a:solidFill>
                          <a:latin typeface="微软雅黑" panose="020B0503020204020204" charset="-122"/>
                          <a:ea typeface="微软雅黑" panose="020B0503020204020204" charset="-122"/>
                          <a:cs typeface="NEU-HZ-S92" charset="0"/>
                        </a:rPr>
                        <a:t>as</a:t>
                      </a:r>
                      <a:endParaRPr lang="en-US" altLang="en-US" sz="2400" b="0">
                        <a:solidFill>
                          <a:srgbClr val="000000"/>
                        </a:solidFill>
                        <a:latin typeface="微软雅黑" panose="020B0503020204020204" charset="-122"/>
                        <a:ea typeface="微软雅黑" panose="020B0503020204020204" charset="-122"/>
                        <a:cs typeface="NEU-HZ-S92" charset="0"/>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ts val="368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As soon as he arrives, we</a:t>
                      </a:r>
                      <a:r>
                        <a:rPr lang="en-US" altLang="zh-CN" sz="2400">
                          <a:latin typeface="微软雅黑" panose="020B0503020204020204" charset="-122"/>
                          <a:ea typeface="微软雅黑" panose="020B0503020204020204" charset="-122"/>
                          <a:cs typeface="微软雅黑" panose="020B0503020204020204" charset="-122"/>
                          <a:sym typeface="+mn-ea"/>
                        </a:rPr>
                        <a:t>'</a:t>
                      </a:r>
                      <a:r>
                        <a:rPr lang="en-US" sz="2400" b="0">
                          <a:solidFill>
                            <a:srgbClr val="000000"/>
                          </a:solidFill>
                          <a:latin typeface="微软雅黑" panose="020B0503020204020204" charset="-122"/>
                          <a:ea typeface="微软雅黑" panose="020B0503020204020204" charset="-122"/>
                          <a:cs typeface="微软雅黑" panose="020B0503020204020204" charset="-122"/>
                        </a:rPr>
                        <a:t>ll start to work.他一到,我们就开始工作。</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0">
                <a:tc>
                  <a:txBody>
                    <a:bodyPr/>
                    <a:lstStyle/>
                    <a:p>
                      <a:pPr indent="0" fontAlgn="auto">
                        <a:lnSpc>
                          <a:spcPts val="368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"the+名词"类:</a:t>
                      </a:r>
                    </a:p>
                    <a:p>
                      <a:pPr indent="0" fontAlgn="auto">
                        <a:lnSpc>
                          <a:spcPts val="368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the moment</a:t>
                      </a:r>
                    </a:p>
                    <a:p>
                      <a:pPr indent="0" fontAlgn="auto">
                        <a:lnSpc>
                          <a:spcPts val="368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the instant</a:t>
                      </a:r>
                    </a:p>
                    <a:p>
                      <a:pPr indent="0" fontAlgn="auto">
                        <a:lnSpc>
                          <a:spcPts val="368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the minute</a:t>
                      </a:r>
                    </a:p>
                    <a:p>
                      <a:pPr indent="0" fontAlgn="auto">
                        <a:lnSpc>
                          <a:spcPts val="368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the second</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ts val="368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The moment I saw him, I recognized him.我一看见他,就认出了他。</a:t>
                      </a:r>
                    </a:p>
                    <a:p>
                      <a:pPr indent="0" fontAlgn="auto">
                        <a:lnSpc>
                          <a:spcPts val="368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We</a:t>
                      </a:r>
                      <a:r>
                        <a:rPr lang="en-US" altLang="zh-CN" sz="2400">
                          <a:latin typeface="微软雅黑" panose="020B0503020204020204" charset="-122"/>
                          <a:ea typeface="微软雅黑" panose="020B0503020204020204" charset="-122"/>
                          <a:cs typeface="微软雅黑" panose="020B0503020204020204" charset="-122"/>
                          <a:sym typeface="+mn-ea"/>
                        </a:rPr>
                        <a:t>'</a:t>
                      </a:r>
                      <a:r>
                        <a:rPr lang="en-US" sz="2400" b="0">
                          <a:solidFill>
                            <a:srgbClr val="000000"/>
                          </a:solidFill>
                          <a:latin typeface="微软雅黑" panose="020B0503020204020204" charset="-122"/>
                          <a:ea typeface="微软雅黑" panose="020B0503020204020204" charset="-122"/>
                          <a:cs typeface="微软雅黑" panose="020B0503020204020204" charset="-122"/>
                        </a:rPr>
                        <a:t>ll set out the minute you are ready.你一准备好,我们就出发。</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0">
                <a:tc>
                  <a:txBody>
                    <a:bodyPr/>
                    <a:lstStyle/>
                    <a:p>
                      <a:pPr indent="0" fontAlgn="auto">
                        <a:lnSpc>
                          <a:spcPts val="3680"/>
                        </a:lnSpc>
                        <a:buNone/>
                      </a:pPr>
                      <a:r>
                        <a:rPr lang="en-US" sz="2400" b="0">
                          <a:solidFill>
                            <a:srgbClr val="000000"/>
                          </a:solidFill>
                          <a:latin typeface="微软雅黑" panose="020B0503020204020204" charset="-122"/>
                          <a:ea typeface="微软雅黑" panose="020B0503020204020204" charset="-122"/>
                          <a:cs typeface="NEU-HZ-S92" charset="0"/>
                        </a:rPr>
                        <a:t>immediately</a:t>
                      </a:r>
                      <a:r>
                        <a:rPr lang="en-US" sz="2400" b="0">
                          <a:solidFill>
                            <a:srgbClr val="000000"/>
                          </a:solidFill>
                          <a:latin typeface="微软雅黑" panose="020B0503020204020204" charset="-122"/>
                          <a:ea typeface="微软雅黑" panose="020B0503020204020204" charset="-122"/>
                          <a:cs typeface="NEU-BZ-S92" charset="0"/>
                        </a:rPr>
                        <a:t> </a:t>
                      </a:r>
                      <a:r>
                        <a:rPr lang="en-US" sz="2400" b="0">
                          <a:solidFill>
                            <a:srgbClr val="000000"/>
                          </a:solidFill>
                          <a:latin typeface="微软雅黑" panose="020B0503020204020204" charset="-122"/>
                          <a:ea typeface="微软雅黑" panose="020B0503020204020204" charset="-122"/>
                          <a:cs typeface="NEU-HZ-S92" charset="0"/>
                        </a:rPr>
                        <a:t>directly</a:t>
                      </a:r>
                      <a:endParaRPr lang="en-US" altLang="en-US" sz="2400" b="0">
                        <a:solidFill>
                          <a:srgbClr val="000000"/>
                        </a:solidFill>
                        <a:latin typeface="微软雅黑" panose="020B0503020204020204" charset="-122"/>
                        <a:ea typeface="微软雅黑" panose="020B0503020204020204" charset="-122"/>
                        <a:cs typeface="NEU-HZ-S92" charset="0"/>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ts val="368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Directly he appeared there was dead silence.他一出现便一片沉寂。</a:t>
                      </a:r>
                    </a:p>
                    <a:p>
                      <a:pPr indent="0" fontAlgn="auto">
                        <a:lnSpc>
                          <a:spcPts val="368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The boy burst into tears immediately he saw his mother.这个男孩一见到妈妈便放声大哭。</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285" y="502285"/>
            <a:ext cx="11187430" cy="5469890"/>
          </a:xfrm>
          <a:prstGeom prst="rect">
            <a:avLst/>
          </a:prstGeom>
          <a:noFill/>
          <a:ln w="9525">
            <a:noFill/>
          </a:ln>
        </p:spPr>
        <p:txBody>
          <a:bodyPr wrap="square">
            <a:spAutoFit/>
          </a:bodyPr>
          <a:lstStyle/>
          <a:p>
            <a:pPr indent="0" fontAlgn="auto">
              <a:lnSpc>
                <a:spcPts val="4660"/>
              </a:lnSpc>
            </a:pPr>
            <a:r>
              <a:rPr sz="2800">
                <a:solidFill>
                  <a:srgbClr val="FF0000"/>
                </a:solidFill>
                <a:latin typeface="微软雅黑" panose="020B0503020204020204" charset="-122"/>
                <a:ea typeface="微软雅黑" panose="020B0503020204020204" charset="-122"/>
                <a:cs typeface="微软雅黑" panose="020B0503020204020204" charset="-122"/>
                <a:sym typeface="+mn-ea"/>
              </a:rPr>
              <a:t>拓展延伸</a:t>
            </a:r>
            <a:r>
              <a:rPr sz="2800">
                <a:latin typeface="微软雅黑" panose="020B0503020204020204" charset="-122"/>
                <a:ea typeface="微软雅黑" panose="020B0503020204020204" charset="-122"/>
                <a:cs typeface="微软雅黑" panose="020B0503020204020204" charset="-122"/>
                <a:sym typeface="+mn-ea"/>
              </a:rPr>
              <a:t>　　　　　表示"一……就……"的其他结构</a:t>
            </a:r>
          </a:p>
          <a:p>
            <a:pPr indent="0" fontAlgn="auto">
              <a:lnSpc>
                <a:spcPts val="4660"/>
              </a:lnSpc>
            </a:pPr>
            <a:r>
              <a:rPr lang="en-US" altLang="zh-CN" sz="2800">
                <a:latin typeface="微软雅黑" panose="020B0503020204020204" charset="-122"/>
                <a:ea typeface="微软雅黑" panose="020B0503020204020204" charset="-122"/>
                <a:cs typeface="微软雅黑" panose="020B0503020204020204" charset="-122"/>
                <a:sym typeface="+mn-ea"/>
              </a:rPr>
              <a:t>(1)</a:t>
            </a:r>
            <a:r>
              <a:rPr sz="2800">
                <a:latin typeface="微软雅黑" panose="020B0503020204020204" charset="-122"/>
                <a:ea typeface="微软雅黑" panose="020B0503020204020204" charset="-122"/>
                <a:cs typeface="微软雅黑" panose="020B0503020204020204" charset="-122"/>
                <a:sym typeface="+mn-ea"/>
              </a:rPr>
              <a:t>"hardly/scarcely...when..."和"no sooner...than..."注意:这两个结构中,when/than前的主句通常用过去完成时,when/than引导的从句通常用一般过去时。当hardly/scarcely和no sooner提至句首时,它们所在的主句要部分倒装。</a:t>
            </a:r>
          </a:p>
          <a:p>
            <a:pPr indent="0" fontAlgn="auto">
              <a:lnSpc>
                <a:spcPts val="466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sz="2800">
                <a:latin typeface="微软雅黑" panose="020B0503020204020204" charset="-122"/>
                <a:ea typeface="微软雅黑" panose="020B0503020204020204" charset="-122"/>
                <a:cs typeface="微软雅黑" panose="020B0503020204020204" charset="-122"/>
                <a:sym typeface="+mn-ea"/>
              </a:rPr>
              <a:t>I had hardly/scarcely got home(=Hardly/Scarcely had I got home) when it began to rain.我一到家,天就开始下雨了。 </a:t>
            </a:r>
          </a:p>
          <a:p>
            <a:pPr indent="0" fontAlgn="auto">
              <a:lnSpc>
                <a:spcPts val="466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sz="2800">
                <a:latin typeface="微软雅黑" panose="020B0503020204020204" charset="-122"/>
                <a:ea typeface="微软雅黑" panose="020B0503020204020204" charset="-122"/>
                <a:cs typeface="微软雅黑" panose="020B0503020204020204" charset="-122"/>
                <a:sym typeface="+mn-ea"/>
              </a:rPr>
              <a:t>No sooner had we arrived at the station than the train left.我们刚到站火车就开了。</a:t>
            </a:r>
            <a:endParaRPr lang="en-US" sz="2800" b="0">
              <a:solidFill>
                <a:srgbClr val="000000"/>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285" y="502285"/>
            <a:ext cx="11187430" cy="6067425"/>
          </a:xfrm>
          <a:prstGeom prst="rect">
            <a:avLst/>
          </a:prstGeom>
          <a:noFill/>
          <a:ln w="9525">
            <a:noFill/>
          </a:ln>
        </p:spPr>
        <p:txBody>
          <a:bodyPr wrap="square">
            <a:spAutoFit/>
          </a:bodyPr>
          <a:lstStyle/>
          <a:p>
            <a:pPr indent="0" algn="just" fontAlgn="auto">
              <a:lnSpc>
                <a:spcPts val="4660"/>
              </a:lnSpc>
            </a:pPr>
            <a:r>
              <a:rPr lang="en-US" sz="2800">
                <a:latin typeface="微软雅黑" panose="020B0503020204020204" charset="-122"/>
                <a:ea typeface="微软雅黑" panose="020B0503020204020204" charset="-122"/>
                <a:cs typeface="微软雅黑" panose="020B0503020204020204" charset="-122"/>
                <a:sym typeface="+mn-ea"/>
              </a:rPr>
              <a:t>(</a:t>
            </a:r>
            <a:r>
              <a:rPr sz="2800">
                <a:latin typeface="微软雅黑" panose="020B0503020204020204" charset="-122"/>
                <a:ea typeface="微软雅黑" panose="020B0503020204020204" charset="-122"/>
                <a:cs typeface="微软雅黑" panose="020B0503020204020204" charset="-122"/>
                <a:sym typeface="+mn-ea"/>
              </a:rPr>
              <a:t>2</a:t>
            </a:r>
            <a:r>
              <a:rPr lang="en-US" sz="2800">
                <a:latin typeface="微软雅黑" panose="020B0503020204020204" charset="-122"/>
                <a:ea typeface="微软雅黑" panose="020B0503020204020204" charset="-122"/>
                <a:cs typeface="微软雅黑" panose="020B0503020204020204" charset="-122"/>
                <a:sym typeface="+mn-ea"/>
              </a:rPr>
              <a:t>)</a:t>
            </a:r>
            <a:r>
              <a:rPr sz="2800">
                <a:latin typeface="微软雅黑" panose="020B0503020204020204" charset="-122"/>
                <a:ea typeface="微软雅黑" panose="020B0503020204020204" charset="-122"/>
                <a:cs typeface="微软雅黑" panose="020B0503020204020204" charset="-122"/>
                <a:sym typeface="+mn-ea"/>
              </a:rPr>
              <a:t>"on+动词-ing"和"on+one</a:t>
            </a:r>
            <a:r>
              <a:rPr lang="en-US" altLang="zh-CN" sz="2800">
                <a:latin typeface="微软雅黑" panose="020B0503020204020204" charset="-122"/>
                <a:ea typeface="微软雅黑" panose="020B0503020204020204" charset="-122"/>
                <a:cs typeface="微软雅黑" panose="020B0503020204020204" charset="-122"/>
                <a:sym typeface="+mn-ea"/>
              </a:rPr>
              <a:t>'</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s+名词"</a:t>
            </a:r>
          </a:p>
          <a:p>
            <a:pPr indent="0" algn="just" fontAlgn="auto">
              <a:lnSpc>
                <a:spcPts val="4660"/>
              </a:lnSpc>
            </a:pPr>
            <a:r>
              <a:rPr sz="2800">
                <a:latin typeface="微软雅黑" panose="020B0503020204020204" charset="-122"/>
                <a:ea typeface="微软雅黑" panose="020B0503020204020204" charset="-122"/>
                <a:cs typeface="微软雅黑" panose="020B0503020204020204" charset="-122"/>
                <a:sym typeface="+mn-ea"/>
              </a:rPr>
              <a:t>当动词-ing和名词在意义上相对应时,这两个结构可以互换。</a:t>
            </a:r>
          </a:p>
          <a:p>
            <a:pPr indent="0" algn="just" fontAlgn="auto">
              <a:lnSpc>
                <a:spcPts val="466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sz="2800">
                <a:latin typeface="微软雅黑" panose="020B0503020204020204" charset="-122"/>
                <a:ea typeface="微软雅黑" panose="020B0503020204020204" charset="-122"/>
                <a:cs typeface="微软雅黑" panose="020B0503020204020204" charset="-122"/>
                <a:sym typeface="+mn-ea"/>
              </a:rPr>
              <a:t>On his arrival(=On arriving) in Paris he was recognized as a noble and thrown into prison.他刚到巴黎,就被认出是位贵族并被投入监狱。 </a:t>
            </a:r>
          </a:p>
          <a:p>
            <a:pPr indent="0" algn="just" fontAlgn="auto">
              <a:lnSpc>
                <a:spcPts val="4660"/>
              </a:lnSpc>
            </a:pPr>
            <a:r>
              <a:rPr sz="2800">
                <a:latin typeface="微软雅黑" panose="020B0503020204020204" charset="-122"/>
                <a:ea typeface="微软雅黑" panose="020B0503020204020204" charset="-122"/>
                <a:cs typeface="微软雅黑" panose="020B0503020204020204" charset="-122"/>
                <a:sym typeface="+mn-ea"/>
              </a:rPr>
              <a:t>3.till, until和not…until引导的时间状语从句</a:t>
            </a:r>
          </a:p>
          <a:p>
            <a:pPr indent="0" algn="just" fontAlgn="auto">
              <a:lnSpc>
                <a:spcPts val="4660"/>
              </a:lnSpc>
            </a:pPr>
            <a:r>
              <a:rPr sz="2800">
                <a:latin typeface="微软雅黑" panose="020B0503020204020204" charset="-122"/>
                <a:ea typeface="微软雅黑" panose="020B0503020204020204" charset="-122"/>
                <a:cs typeface="微软雅黑" panose="020B0503020204020204" charset="-122"/>
                <a:sym typeface="+mn-ea"/>
              </a:rPr>
              <a:t>(1)"延续性动词(肯定式)+until/till"表示"动作延续到……为止"。</a:t>
            </a:r>
          </a:p>
          <a:p>
            <a:pPr indent="0" algn="just" fontAlgn="auto">
              <a:lnSpc>
                <a:spcPts val="466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We walked along the river until/till it was dark.我们沿着河散步,一直到天黑。</a:t>
            </a:r>
          </a:p>
          <a:p>
            <a:pPr indent="0" algn="just" fontAlgn="auto">
              <a:lnSpc>
                <a:spcPts val="466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(2)"非延续性动词(否定式)+until/till"表示"直到……才……"。</a:t>
            </a:r>
            <a:endParaRPr lang="en-US" sz="2800" b="0">
              <a:solidFill>
                <a:srgbClr val="000000"/>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1132205" y="3014345"/>
            <a:ext cx="9265285" cy="829310"/>
          </a:xfrm>
          <a:ln>
            <a:noFill/>
          </a:ln>
        </p:spPr>
        <p:txBody>
          <a:bodyPr wrap="square"/>
          <a:lstStyle/>
          <a:p>
            <a:r>
              <a:rPr lang="zh-CN" altLang="en-US" sz="5330" b="1" dirty="0" smtClean="0">
                <a:sym typeface="+mn-ea"/>
              </a:rPr>
              <a:t>专题九  并列连词和状语从句</a:t>
            </a:r>
          </a:p>
        </p:txBody>
      </p:sp>
      <p:sp>
        <p:nvSpPr>
          <p:cNvPr id="3" name="副标题 2"/>
          <p:cNvSpPr>
            <a:spLocks noGrp="1"/>
          </p:cNvSpPr>
          <p:nvPr>
            <p:ph type="subTitle" idx="1"/>
          </p:nvPr>
        </p:nvSpPr>
        <p:spPr>
          <a:xfrm>
            <a:off x="629900" y="1465157"/>
            <a:ext cx="11380321" cy="640175"/>
          </a:xfrm>
          <a:ln>
            <a:solidFill>
              <a:schemeClr val="bg1"/>
            </a:solidFill>
          </a:ln>
        </p:spPr>
        <p:txBody>
          <a:bodyPr>
            <a:normAutofit/>
          </a:bodyPr>
          <a:lstStyle/>
          <a:p>
            <a:r>
              <a:rPr lang="zh-CN" altLang="en-US" sz="2800" dirty="0">
                <a:solidFill>
                  <a:srgbClr val="FF0000"/>
                </a:solidFill>
              </a:rPr>
              <a:t>【</a:t>
            </a:r>
            <a:r>
              <a:rPr lang="zh-CN" altLang="en-US" sz="2800" dirty="0">
                <a:solidFill>
                  <a:srgbClr val="FF0000"/>
                </a:solidFill>
                <a:sym typeface="+mn-ea"/>
              </a:rPr>
              <a:t>第二部分  语法知识贯通</a:t>
            </a:r>
            <a:r>
              <a:rPr lang="zh-CN" altLang="en-US" sz="2800" dirty="0">
                <a:solidFill>
                  <a:srgbClr val="FF0000"/>
                </a:solidFill>
              </a:rPr>
              <a:t>】</a:t>
            </a:r>
          </a:p>
        </p:txBody>
      </p:sp>
    </p:spTree>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369570" y="395605"/>
            <a:ext cx="11454130" cy="6067425"/>
          </a:xfrm>
          <a:prstGeom prst="rect">
            <a:avLst/>
          </a:prstGeom>
          <a:noFill/>
          <a:ln w="9525">
            <a:noFill/>
          </a:ln>
        </p:spPr>
        <p:txBody>
          <a:bodyPr wrap="square">
            <a:spAutoFit/>
          </a:bodyPr>
          <a:lstStyle/>
          <a:p>
            <a:pPr indent="0" fontAlgn="auto">
              <a:lnSpc>
                <a:spcPts val="466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►He didn</a:t>
            </a:r>
            <a:r>
              <a:rPr lang="en-US" altLang="zh-CN" sz="2800">
                <a:latin typeface="微软雅黑" panose="020B0503020204020204" charset="-122"/>
                <a:ea typeface="微软雅黑" panose="020B0503020204020204" charset="-122"/>
                <a:cs typeface="微软雅黑" panose="020B0503020204020204" charset="-122"/>
                <a:sym typeface="+mn-ea"/>
              </a:rPr>
              <a:t>'</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a:t>
            </a:r>
            <a:r>
              <a:rPr sz="2800">
                <a:solidFill>
                  <a:srgbClr val="000000"/>
                </a:solidFill>
                <a:latin typeface="微软雅黑" panose="020B0503020204020204" charset="-122"/>
                <a:ea typeface="微软雅黑" panose="020B0503020204020204" charset="-122"/>
                <a:cs typeface="微软雅黑" panose="020B0503020204020204" charset="-122"/>
                <a:sym typeface="+mn-ea"/>
              </a:rPr>
              <a:t>t know anything about it until/till I told him.直到我告诉他,他才知道这件事。</a:t>
            </a:r>
          </a:p>
          <a:p>
            <a:pPr indent="0" fontAlgn="auto">
              <a:lnSpc>
                <a:spcPts val="466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(3)强调句型"It is not until…that…"。</a:t>
            </a:r>
          </a:p>
          <a:p>
            <a:pPr indent="0" fontAlgn="auto">
              <a:lnSpc>
                <a:spcPts val="466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►It was not until the professor came that we began the experiment.直到教授来了,我们才开始做实验。</a:t>
            </a:r>
          </a:p>
          <a:p>
            <a:pPr indent="0" fontAlgn="auto">
              <a:lnSpc>
                <a:spcPts val="4660"/>
              </a:lnSpc>
            </a:pPr>
            <a:r>
              <a:rPr lang="en-US" sz="2800">
                <a:solidFill>
                  <a:srgbClr val="FF0000"/>
                </a:solidFill>
                <a:latin typeface="微软雅黑" panose="020B0503020204020204" charset="-122"/>
                <a:ea typeface="微软雅黑" panose="020B0503020204020204" charset="-122"/>
                <a:cs typeface="微软雅黑" panose="020B0503020204020204" charset="-122"/>
                <a:sym typeface="+mn-ea"/>
              </a:rPr>
              <a:t>特别提醒</a:t>
            </a:r>
          </a:p>
          <a:p>
            <a:pPr indent="0" fontAlgn="auto">
              <a:lnSpc>
                <a:spcPts val="466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1.till不可以置于句首,而until可以。</a:t>
            </a:r>
          </a:p>
          <a:p>
            <a:pPr indent="0" fontAlgn="auto">
              <a:lnSpc>
                <a:spcPts val="466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Until you told me I had no idea of it.直到你告诉我,我才知道这件事。</a:t>
            </a:r>
          </a:p>
          <a:p>
            <a:pPr indent="0" fontAlgn="auto">
              <a:lnSpc>
                <a:spcPts val="466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2.not until置于句首时,主句要部分倒装(从句不倒装)。</a:t>
            </a:r>
          </a:p>
          <a:p>
            <a:pPr indent="0" fontAlgn="auto">
              <a:lnSpc>
                <a:spcPts val="466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Not until the film began did she arrive.直到电影开始她才到。 </a:t>
            </a:r>
            <a:endParaRPr lang="en-US" sz="2800" b="0">
              <a:solidFill>
                <a:srgbClr val="000000"/>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285" y="502285"/>
            <a:ext cx="11187430" cy="6067425"/>
          </a:xfrm>
          <a:prstGeom prst="rect">
            <a:avLst/>
          </a:prstGeom>
          <a:noFill/>
          <a:ln w="9525">
            <a:noFill/>
          </a:ln>
        </p:spPr>
        <p:txBody>
          <a:bodyPr wrap="square">
            <a:spAutoFit/>
          </a:bodyPr>
          <a:lstStyle/>
          <a:p>
            <a:pPr indent="0" fontAlgn="auto">
              <a:lnSpc>
                <a:spcPts val="4660"/>
              </a:lnSpc>
            </a:pPr>
            <a:r>
              <a:rPr lang="en-US" sz="2800">
                <a:solidFill>
                  <a:srgbClr val="FF0000"/>
                </a:solidFill>
                <a:latin typeface="微软雅黑" panose="020B0503020204020204" charset="-122"/>
                <a:ea typeface="微软雅黑" panose="020B0503020204020204" charset="-122"/>
                <a:cs typeface="微软雅黑" panose="020B0503020204020204" charset="-122"/>
                <a:sym typeface="+mn-ea"/>
              </a:rPr>
              <a:t> </a:t>
            </a:r>
            <a:r>
              <a:rPr sz="2800">
                <a:solidFill>
                  <a:srgbClr val="000000"/>
                </a:solidFill>
                <a:latin typeface="微软雅黑" panose="020B0503020204020204" charset="-122"/>
                <a:ea typeface="微软雅黑" panose="020B0503020204020204" charset="-122"/>
                <a:cs typeface="微软雅黑" panose="020B0503020204020204" charset="-122"/>
                <a:sym typeface="+mn-ea"/>
              </a:rPr>
              <a:t> </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a:t>
            </a:r>
            <a:r>
              <a:rPr sz="2800" b="1">
                <a:solidFill>
                  <a:srgbClr val="000000"/>
                </a:solidFill>
                <a:latin typeface="微软雅黑" panose="020B0503020204020204" charset="-122"/>
                <a:ea typeface="微软雅黑" panose="020B0503020204020204" charset="-122"/>
                <a:cs typeface="微软雅黑" panose="020B0503020204020204" charset="-122"/>
                <a:sym typeface="+mn-ea"/>
              </a:rPr>
              <a:t>4</a:t>
            </a:r>
            <a:r>
              <a:rPr lang="en-US" sz="2800" b="1">
                <a:solidFill>
                  <a:srgbClr val="000000"/>
                </a:solidFill>
                <a:latin typeface="微软雅黑" panose="020B0503020204020204" charset="-122"/>
                <a:ea typeface="微软雅黑" panose="020B0503020204020204" charset="-122"/>
                <a:cs typeface="微软雅黑" panose="020B0503020204020204" charset="-122"/>
                <a:sym typeface="+mn-ea"/>
              </a:rPr>
              <a:t>   </a:t>
            </a:r>
            <a:r>
              <a:rPr sz="2800">
                <a:solidFill>
                  <a:srgbClr val="000000"/>
                </a:solidFill>
                <a:latin typeface="微软雅黑" panose="020B0503020204020204" charset="-122"/>
                <a:ea typeface="微软雅黑" panose="020B0503020204020204" charset="-122"/>
                <a:cs typeface="微软雅黑" panose="020B0503020204020204" charset="-122"/>
                <a:sym typeface="+mn-ea"/>
              </a:rPr>
              <a:t>[2021天津八校联考,23]According to the report, this virus was never known</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_______ </a:t>
            </a:r>
            <a:r>
              <a:rPr sz="2800">
                <a:solidFill>
                  <a:srgbClr val="000000"/>
                </a:solidFill>
                <a:latin typeface="微软雅黑" panose="020B0503020204020204" charset="-122"/>
                <a:ea typeface="微软雅黑" panose="020B0503020204020204" charset="-122"/>
                <a:cs typeface="微软雅黑" panose="020B0503020204020204" charset="-122"/>
                <a:sym typeface="+mn-ea"/>
              </a:rPr>
              <a:t>it was accidentally found by a doctor. </a:t>
            </a:r>
          </a:p>
          <a:p>
            <a:pPr indent="0" fontAlgn="auto">
              <a:lnSpc>
                <a:spcPts val="4660"/>
              </a:lnSpc>
            </a:pPr>
            <a:r>
              <a:rPr lang="zh-CN" altLang="en-US" sz="2800" b="1">
                <a:latin typeface="微软雅黑" panose="020B0503020204020204" charset="-122"/>
                <a:ea typeface="微软雅黑" panose="020B0503020204020204" charset="-122"/>
                <a:cs typeface="微软雅黑" panose="020B0503020204020204" charset="-122"/>
                <a:sym typeface="+mn-ea"/>
              </a:rPr>
              <a:t>解析</a:t>
            </a:r>
            <a:r>
              <a:rPr lang="en-US" altLang="zh-CN" sz="2800" b="1">
                <a:latin typeface="微软雅黑" panose="020B0503020204020204" charset="-122"/>
                <a:ea typeface="微软雅黑" panose="020B0503020204020204" charset="-122"/>
                <a:cs typeface="微软雅黑" panose="020B0503020204020204" charset="-122"/>
                <a:sym typeface="+mn-ea"/>
              </a:rPr>
              <a:t>    </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句意:据报道,这种病毒直到被一位医生意外发现才为人所知。根据句子结构及语境可知,此处表示"直到……",故用till或until引导时间状语从句。</a:t>
            </a:r>
          </a:p>
          <a:p>
            <a:pPr indent="0" fontAlgn="auto">
              <a:lnSpc>
                <a:spcPts val="466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4.before 和since引导的时间状语从句</a:t>
            </a:r>
          </a:p>
          <a:p>
            <a:pPr indent="0" fontAlgn="auto">
              <a:lnSpc>
                <a:spcPts val="466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(1)before引导时间状语从句时词义非常灵活。</a:t>
            </a:r>
          </a:p>
          <a:p>
            <a:pPr indent="0" fontAlgn="auto">
              <a:lnSpc>
                <a:spcPts val="466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Please make sure you return the book before it</a:t>
            </a:r>
            <a:r>
              <a:rPr lang="en-US" altLang="zh-CN" sz="2800">
                <a:latin typeface="微软雅黑" panose="020B0503020204020204" charset="-122"/>
                <a:ea typeface="微软雅黑" panose="020B0503020204020204" charset="-122"/>
                <a:cs typeface="微软雅黑" panose="020B0503020204020204" charset="-122"/>
                <a:sym typeface="+mn-ea"/>
              </a:rPr>
              <a:t>'</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s due.请确保在到期之前将书归还。(在……之前) </a:t>
            </a:r>
            <a:endParaRPr lang="en-US" altLang="zh-CN" sz="2800">
              <a:solidFill>
                <a:srgbClr val="000000"/>
              </a:solidFill>
              <a:latin typeface="微软雅黑" panose="020B0503020204020204" charset="-122"/>
              <a:ea typeface="微软雅黑" panose="020B0503020204020204" charset="-122"/>
              <a:cs typeface="微软雅黑" panose="020B0503020204020204" charset="-122"/>
              <a:sym typeface="+mn-ea"/>
            </a:endParaRPr>
          </a:p>
          <a:p>
            <a:pPr indent="0" fontAlgn="auto">
              <a:lnSpc>
                <a:spcPts val="466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Some time passed before we got used to each other.我们相处了</a:t>
            </a:r>
            <a:r>
              <a:rPr lang="en-US" altLang="zh-CN" sz="2800" b="1">
                <a:latin typeface="微软雅黑" panose="020B0503020204020204" charset="-122"/>
                <a:ea typeface="微软雅黑" panose="020B0503020204020204" charset="-122"/>
                <a:cs typeface="微软雅黑" panose="020B0503020204020204" charset="-122"/>
                <a:sym typeface="+mn-ea"/>
              </a:rPr>
              <a:t>   </a:t>
            </a:r>
            <a:endParaRPr lang="en-US" sz="2800" b="0">
              <a:solidFill>
                <a:srgbClr val="000000"/>
              </a:solidFill>
              <a:latin typeface="微软雅黑" panose="020B0503020204020204" charset="-122"/>
              <a:ea typeface="微软雅黑" panose="020B0503020204020204" charset="-122"/>
              <a:cs typeface="微软雅黑" panose="020B0503020204020204" charset="-122"/>
              <a:sym typeface="+mn-ea"/>
            </a:endParaRPr>
          </a:p>
        </p:txBody>
      </p:sp>
      <p:pic>
        <p:nvPicPr>
          <p:cNvPr id="57" name="新典例.jpg" descr="id:2147501944;FounderCES"/>
          <p:cNvPicPr>
            <a:picLocks noChangeAspect="1"/>
          </p:cNvPicPr>
          <p:nvPr/>
        </p:nvPicPr>
        <p:blipFill>
          <a:blip r:embed="rId2"/>
          <a:stretch>
            <a:fillRect/>
          </a:stretch>
        </p:blipFill>
        <p:spPr>
          <a:xfrm>
            <a:off x="502285" y="708660"/>
            <a:ext cx="864870" cy="39497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285" y="237490"/>
            <a:ext cx="11187430" cy="6383020"/>
          </a:xfrm>
          <a:prstGeom prst="rect">
            <a:avLst/>
          </a:prstGeom>
          <a:noFill/>
          <a:ln w="9525">
            <a:noFill/>
          </a:ln>
        </p:spPr>
        <p:txBody>
          <a:bodyPr wrap="square">
            <a:spAutoFit/>
          </a:bodyPr>
          <a:lstStyle/>
          <a:p>
            <a:pPr indent="0" fontAlgn="auto">
              <a:lnSpc>
                <a:spcPts val="446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一段时间才习惯彼此。(到……为止;到……之前)</a:t>
            </a:r>
          </a:p>
          <a:p>
            <a:pPr indent="0" fontAlgn="auto">
              <a:lnSpc>
                <a:spcPts val="446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Someone called me up in the midnight, but he hung up before I could answer the phone.有人半夜给我打电话,但我还没来得及接就挂断了。(还没来得及……就……) </a:t>
            </a:r>
          </a:p>
          <a:p>
            <a:pPr indent="0" fontAlgn="auto">
              <a:lnSpc>
                <a:spcPts val="446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a:t>
            </a:r>
            <a:r>
              <a:rPr lang="en-US" sz="2800" b="1">
                <a:solidFill>
                  <a:srgbClr val="000000"/>
                </a:solidFill>
                <a:latin typeface="微软雅黑" panose="020B0503020204020204" charset="-122"/>
                <a:ea typeface="微软雅黑" panose="020B0503020204020204" charset="-122"/>
                <a:cs typeface="微软雅黑" panose="020B0503020204020204" charset="-122"/>
                <a:sym typeface="+mn-ea"/>
              </a:rPr>
              <a:t>5</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Think first _______ you lose patience with someone you love. </a:t>
            </a:r>
          </a:p>
          <a:p>
            <a:pPr indent="0" fontAlgn="auto">
              <a:lnSpc>
                <a:spcPts val="4460"/>
              </a:lnSpc>
            </a:pPr>
            <a:r>
              <a:rPr lang="zh-CN" altLang="en-US" sz="2800" b="1">
                <a:latin typeface="微软雅黑" panose="020B0503020204020204" charset="-122"/>
                <a:ea typeface="微软雅黑" panose="020B0503020204020204" charset="-122"/>
                <a:cs typeface="微软雅黑" panose="020B0503020204020204" charset="-122"/>
                <a:sym typeface="+mn-ea"/>
              </a:rPr>
              <a:t>解析</a:t>
            </a:r>
            <a:r>
              <a:rPr lang="en-US" altLang="zh-CN" sz="2800" b="1">
                <a:latin typeface="微软雅黑" panose="020B0503020204020204" charset="-122"/>
                <a:ea typeface="微软雅黑" panose="020B0503020204020204" charset="-122"/>
                <a:cs typeface="微软雅黑" panose="020B0503020204020204" charset="-122"/>
                <a:sym typeface="+mn-ea"/>
              </a:rPr>
              <a:t>    </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句意:在你对所爱之人失去耐心之前先想一想。结合语境可知,此处用连词before(在……之前)引导时间状语从句。故填before。</a:t>
            </a:r>
          </a:p>
          <a:p>
            <a:pPr indent="0" fontAlgn="auto">
              <a:lnSpc>
                <a:spcPts val="4460"/>
              </a:lnSpc>
            </a:pPr>
            <a:r>
              <a:rPr lang="en-US" sz="2800" b="0">
                <a:solidFill>
                  <a:srgbClr val="000000"/>
                </a:solidFill>
                <a:latin typeface="微软雅黑" panose="020B0503020204020204" charset="-122"/>
                <a:ea typeface="微软雅黑" panose="020B0503020204020204" charset="-122"/>
                <a:cs typeface="微软雅黑" panose="020B0503020204020204" charset="-122"/>
                <a:sym typeface="+mn-ea"/>
              </a:rPr>
              <a:t>(2)since引导时间状语从句时表示"自……以来",从句一般表示动作的起点(谓语用非延续性动词),通常用一般过去时;主句表示动作的延续情况,用现在完成时。</a:t>
            </a:r>
          </a:p>
        </p:txBody>
      </p:sp>
      <p:pic>
        <p:nvPicPr>
          <p:cNvPr id="57" name="新典例.jpg" descr="id:2147501944;FounderCES"/>
          <p:cNvPicPr>
            <a:picLocks noChangeAspect="1"/>
          </p:cNvPicPr>
          <p:nvPr/>
        </p:nvPicPr>
        <p:blipFill>
          <a:blip r:embed="rId2"/>
          <a:stretch>
            <a:fillRect/>
          </a:stretch>
        </p:blipFill>
        <p:spPr>
          <a:xfrm>
            <a:off x="502285" y="2723515"/>
            <a:ext cx="864870" cy="39497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319405" y="394970"/>
            <a:ext cx="11461750" cy="6067425"/>
          </a:xfrm>
          <a:prstGeom prst="rect">
            <a:avLst/>
          </a:prstGeom>
          <a:noFill/>
          <a:ln w="9525">
            <a:noFill/>
          </a:ln>
        </p:spPr>
        <p:txBody>
          <a:bodyPr wrap="square">
            <a:spAutoFit/>
          </a:bodyPr>
          <a:lstStyle/>
          <a:p>
            <a:pPr indent="0" fontAlgn="auto">
              <a:lnSpc>
                <a:spcPts val="466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sz="2800">
                <a:latin typeface="微软雅黑" panose="020B0503020204020204" charset="-122"/>
                <a:ea typeface="微软雅黑" panose="020B0503020204020204" charset="-122"/>
                <a:cs typeface="微软雅黑" panose="020B0503020204020204" charset="-122"/>
                <a:sym typeface="+mn-ea"/>
              </a:rPr>
              <a:t>Since he graduated from college, he has worked in this city.自大学毕业以来,他就在这座城市工作。</a:t>
            </a:r>
          </a:p>
          <a:p>
            <a:pPr indent="0" fontAlgn="auto">
              <a:lnSpc>
                <a:spcPts val="4660"/>
              </a:lnSpc>
            </a:pPr>
            <a:r>
              <a:rPr sz="2800">
                <a:solidFill>
                  <a:srgbClr val="FF0000"/>
                </a:solidFill>
                <a:latin typeface="微软雅黑" panose="020B0503020204020204" charset="-122"/>
                <a:ea typeface="微软雅黑" panose="020B0503020204020204" charset="-122"/>
                <a:cs typeface="微软雅黑" panose="020B0503020204020204" charset="-122"/>
                <a:sym typeface="+mn-ea"/>
              </a:rPr>
              <a:t>特别提醒</a:t>
            </a:r>
            <a:r>
              <a:rPr sz="2800">
                <a:latin typeface="微软雅黑" panose="020B0503020204020204" charset="-122"/>
                <a:ea typeface="微软雅黑" panose="020B0503020204020204" charset="-122"/>
                <a:cs typeface="微软雅黑" panose="020B0503020204020204" charset="-122"/>
                <a:sym typeface="+mn-ea"/>
              </a:rPr>
              <a:t>　　　　      　since从句的用法</a:t>
            </a:r>
          </a:p>
          <a:p>
            <a:pPr indent="0" fontAlgn="auto">
              <a:lnSpc>
                <a:spcPts val="4660"/>
              </a:lnSpc>
            </a:pPr>
            <a:r>
              <a:rPr sz="2800">
                <a:latin typeface="微软雅黑" panose="020B0503020204020204" charset="-122"/>
                <a:ea typeface="微软雅黑" panose="020B0503020204020204" charset="-122"/>
                <a:cs typeface="微软雅黑" panose="020B0503020204020204" charset="-122"/>
                <a:sym typeface="+mn-ea"/>
              </a:rPr>
              <a:t>since从句若用延续性动词,则表示主句的动作或状态始于从句动作或状态的结束,即表示"不做某事"。</a:t>
            </a:r>
          </a:p>
          <a:p>
            <a:pPr indent="0" fontAlgn="auto">
              <a:lnSpc>
                <a:spcPts val="466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sz="2800">
                <a:latin typeface="微软雅黑" panose="020B0503020204020204" charset="-122"/>
                <a:ea typeface="微软雅黑" panose="020B0503020204020204" charset="-122"/>
                <a:cs typeface="微软雅黑" panose="020B0503020204020204" charset="-122"/>
                <a:sym typeface="+mn-ea"/>
              </a:rPr>
              <a:t>Three years has passed since I smoked.我戒烟已经三年了。</a:t>
            </a:r>
          </a:p>
          <a:p>
            <a:pPr indent="0" fontAlgn="auto">
              <a:lnSpc>
                <a:spcPts val="4660"/>
              </a:lnSpc>
            </a:pPr>
            <a:r>
              <a:rPr sz="2800">
                <a:latin typeface="微软雅黑" panose="020B0503020204020204" charset="-122"/>
                <a:ea typeface="微软雅黑" panose="020B0503020204020204" charset="-122"/>
                <a:cs typeface="微软雅黑" panose="020B0503020204020204" charset="-122"/>
                <a:sym typeface="+mn-ea"/>
              </a:rPr>
              <a:t>(3)"It+be+时间段+since/before…"句型(详见代词难点2"it构成的几个易混淆的句型")</a:t>
            </a:r>
          </a:p>
          <a:p>
            <a:pPr indent="0" fontAlgn="auto">
              <a:lnSpc>
                <a:spcPts val="4660"/>
              </a:lnSpc>
            </a:pPr>
            <a:r>
              <a:rPr sz="2800">
                <a:latin typeface="微软雅黑" panose="020B0503020204020204" charset="-122"/>
                <a:ea typeface="微软雅黑" panose="020B0503020204020204" charset="-122"/>
                <a:cs typeface="微软雅黑" panose="020B0503020204020204" charset="-122"/>
                <a:sym typeface="+mn-ea"/>
              </a:rPr>
              <a:t>5.by the time, each/every time, next time, the last time, any time, whenever引导的时间状语从句</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285" y="395605"/>
            <a:ext cx="11248390" cy="6067425"/>
          </a:xfrm>
          <a:prstGeom prst="rect">
            <a:avLst/>
          </a:prstGeom>
          <a:noFill/>
          <a:ln w="9525">
            <a:noFill/>
          </a:ln>
        </p:spPr>
        <p:txBody>
          <a:bodyPr wrap="square">
            <a:spAutoFit/>
          </a:bodyPr>
          <a:lstStyle/>
          <a:p>
            <a:pPr indent="0" fontAlgn="auto">
              <a:lnSpc>
                <a:spcPts val="466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sz="2800">
                <a:latin typeface="微软雅黑" panose="020B0503020204020204" charset="-122"/>
                <a:ea typeface="微软雅黑" panose="020B0503020204020204" charset="-122"/>
                <a:cs typeface="微软雅黑" panose="020B0503020204020204" charset="-122"/>
                <a:sym typeface="+mn-ea"/>
              </a:rPr>
              <a:t>Each/Every time I was in trouble, he would come to my help.每当我处于困境,他就会来帮助我。</a:t>
            </a:r>
          </a:p>
          <a:p>
            <a:pPr indent="0" fontAlgn="auto">
              <a:lnSpc>
                <a:spcPts val="4660"/>
              </a:lnSpc>
            </a:pPr>
            <a:r>
              <a:rPr sz="2800">
                <a:latin typeface="微软雅黑" panose="020B0503020204020204" charset="-122"/>
                <a:ea typeface="微软雅黑" panose="020B0503020204020204" charset="-122"/>
                <a:cs typeface="微软雅黑" panose="020B0503020204020204" charset="-122"/>
                <a:sym typeface="+mn-ea"/>
              </a:rPr>
              <a:t>The last time she saw James, he was lying in bed.上次她看见詹姆斯的时候,他正躺在床上。</a:t>
            </a:r>
          </a:p>
          <a:p>
            <a:pPr indent="0" fontAlgn="auto">
              <a:lnSpc>
                <a:spcPts val="4660"/>
              </a:lnSpc>
            </a:pPr>
            <a:r>
              <a:rPr lang="en-US" sz="2800">
                <a:solidFill>
                  <a:srgbClr val="FF0000"/>
                </a:solidFill>
                <a:latin typeface="微软雅黑" panose="020B0503020204020204" charset="-122"/>
                <a:ea typeface="微软雅黑" panose="020B0503020204020204" charset="-122"/>
                <a:cs typeface="微软雅黑" panose="020B0503020204020204" charset="-122"/>
                <a:sym typeface="+mn-ea"/>
              </a:rPr>
              <a:t>知识2　地点状语从句</a:t>
            </a:r>
          </a:p>
          <a:p>
            <a:pPr indent="0" fontAlgn="auto">
              <a:lnSpc>
                <a:spcPts val="4660"/>
              </a:lnSpc>
            </a:pPr>
            <a:r>
              <a:rPr lang="en-US" sz="2800">
                <a:latin typeface="微软雅黑" panose="020B0503020204020204" charset="-122"/>
                <a:ea typeface="微软雅黑" panose="020B0503020204020204" charset="-122"/>
                <a:cs typeface="微软雅黑" panose="020B0503020204020204" charset="-122"/>
                <a:sym typeface="+mn-ea"/>
              </a:rPr>
              <a:t>1.地点状语从句可用where, wherever等引导。从句可放在主句之前,也可放在主句之后。</a:t>
            </a:r>
          </a:p>
          <a:p>
            <a:pPr indent="0" fontAlgn="auto">
              <a:lnSpc>
                <a:spcPts val="466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en-US" sz="2800">
                <a:latin typeface="微软雅黑" panose="020B0503020204020204" charset="-122"/>
                <a:ea typeface="微软雅黑" panose="020B0503020204020204" charset="-122"/>
                <a:cs typeface="微软雅黑" panose="020B0503020204020204" charset="-122"/>
                <a:sym typeface="+mn-ea"/>
              </a:rPr>
              <a:t>They are planting trees where there is plenty of water and sunlight.他们正在水和阳光充足的地方植树。</a:t>
            </a:r>
          </a:p>
          <a:p>
            <a:pPr indent="0" fontAlgn="auto">
              <a:lnSpc>
                <a:spcPts val="466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en-US" sz="2800">
                <a:latin typeface="微软雅黑" panose="020B0503020204020204" charset="-122"/>
                <a:ea typeface="微软雅黑" panose="020B0503020204020204" charset="-122"/>
                <a:cs typeface="微软雅黑" panose="020B0503020204020204" charset="-122"/>
                <a:sym typeface="+mn-ea"/>
              </a:rPr>
              <a:t>Where there is smoke, there is fire.无火不生烟。/无风不起浪。</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285" y="502285"/>
            <a:ext cx="11187430" cy="6067425"/>
          </a:xfrm>
          <a:prstGeom prst="rect">
            <a:avLst/>
          </a:prstGeom>
          <a:noFill/>
          <a:ln w="9525">
            <a:noFill/>
          </a:ln>
        </p:spPr>
        <p:txBody>
          <a:bodyPr wrap="square">
            <a:spAutoFit/>
          </a:bodyPr>
          <a:lstStyle/>
          <a:p>
            <a:pPr indent="0" fontAlgn="auto">
              <a:lnSpc>
                <a:spcPts val="4660"/>
              </a:lnSpc>
            </a:pPr>
            <a:r>
              <a:rPr sz="2800">
                <a:latin typeface="微软雅黑" panose="020B0503020204020204" charset="-122"/>
                <a:ea typeface="微软雅黑" panose="020B0503020204020204" charset="-122"/>
                <a:cs typeface="微软雅黑" panose="020B0503020204020204" charset="-122"/>
                <a:sym typeface="+mn-ea"/>
              </a:rPr>
              <a:t>2.区分where引导的状语从句与定语从句</a:t>
            </a:r>
          </a:p>
          <a:p>
            <a:pPr indent="0" fontAlgn="auto">
              <a:lnSpc>
                <a:spcPts val="4660"/>
              </a:lnSpc>
            </a:pP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where引导状语从句时,其前没有先行词,从句用来说明主句谓语动作发生的地点;where引导定语从句时,其前有表示地点的名词作先行词,从句修饰先行词。</a:t>
            </a:r>
          </a:p>
          <a:p>
            <a:pPr indent="0" fontAlgn="auto">
              <a:lnSpc>
                <a:spcPts val="4660"/>
              </a:lnSpc>
            </a:pPr>
            <a:endParaRPr lang="en-US" sz="2800" b="0">
              <a:solidFill>
                <a:srgbClr val="000000"/>
              </a:solidFill>
              <a:latin typeface="微软雅黑" panose="020B0503020204020204" charset="-122"/>
              <a:ea typeface="微软雅黑" panose="020B0503020204020204" charset="-122"/>
              <a:cs typeface="微软雅黑" panose="020B0503020204020204" charset="-122"/>
              <a:sym typeface="+mn-ea"/>
            </a:endParaRPr>
          </a:p>
          <a:p>
            <a:pPr indent="0" fontAlgn="auto">
              <a:lnSpc>
                <a:spcPts val="4660"/>
              </a:lnSpc>
            </a:pPr>
            <a:endParaRPr lang="en-US" sz="2800" b="0">
              <a:solidFill>
                <a:srgbClr val="000000"/>
              </a:solidFill>
              <a:latin typeface="微软雅黑" panose="020B0503020204020204" charset="-122"/>
              <a:ea typeface="微软雅黑" panose="020B0503020204020204" charset="-122"/>
              <a:cs typeface="微软雅黑" panose="020B0503020204020204" charset="-122"/>
              <a:sym typeface="+mn-ea"/>
            </a:endParaRPr>
          </a:p>
          <a:p>
            <a:pPr indent="0" fontAlgn="auto">
              <a:lnSpc>
                <a:spcPts val="4660"/>
              </a:lnSpc>
            </a:pPr>
            <a:endParaRPr lang="en-US" sz="2800" b="0">
              <a:solidFill>
                <a:srgbClr val="000000"/>
              </a:solidFill>
              <a:latin typeface="微软雅黑" panose="020B0503020204020204" charset="-122"/>
              <a:ea typeface="微软雅黑" panose="020B0503020204020204" charset="-122"/>
              <a:cs typeface="微软雅黑" panose="020B0503020204020204" charset="-122"/>
              <a:sym typeface="+mn-ea"/>
            </a:endParaRPr>
          </a:p>
          <a:p>
            <a:pPr indent="0" fontAlgn="auto">
              <a:lnSpc>
                <a:spcPts val="4660"/>
              </a:lnSpc>
            </a:pPr>
            <a:endParaRPr lang="en-US" sz="2800" b="0">
              <a:solidFill>
                <a:srgbClr val="000000"/>
              </a:solidFill>
              <a:latin typeface="微软雅黑" panose="020B0503020204020204" charset="-122"/>
              <a:ea typeface="微软雅黑" panose="020B0503020204020204" charset="-122"/>
              <a:cs typeface="微软雅黑" panose="020B0503020204020204" charset="-122"/>
              <a:sym typeface="+mn-ea"/>
            </a:endParaRPr>
          </a:p>
          <a:p>
            <a:pPr indent="0" fontAlgn="auto">
              <a:lnSpc>
                <a:spcPts val="4660"/>
              </a:lnSpc>
            </a:pPr>
            <a:r>
              <a:rPr lang="en-US" sz="2800" b="0">
                <a:solidFill>
                  <a:srgbClr val="FF0000"/>
                </a:solidFill>
                <a:latin typeface="微软雅黑" panose="020B0503020204020204" charset="-122"/>
                <a:ea typeface="微软雅黑" panose="020B0503020204020204" charset="-122"/>
                <a:cs typeface="微软雅黑" panose="020B0503020204020204" charset="-122"/>
                <a:sym typeface="+mn-ea"/>
              </a:rPr>
              <a:t>特别提醒</a:t>
            </a:r>
            <a:r>
              <a:rPr lang="en-US" sz="2800" b="0">
                <a:solidFill>
                  <a:srgbClr val="000000"/>
                </a:solidFill>
                <a:latin typeface="微软雅黑" panose="020B0503020204020204" charset="-122"/>
                <a:ea typeface="微软雅黑" panose="020B0503020204020204" charset="-122"/>
                <a:cs typeface="微软雅黑" panose="020B0503020204020204" charset="-122"/>
                <a:sym typeface="+mn-ea"/>
              </a:rPr>
              <a:t>　wherever/whenever既可以引导地点/时间状语从句,也可以引导让步状语从句。</a:t>
            </a:r>
          </a:p>
        </p:txBody>
      </p:sp>
      <p:pic>
        <p:nvPicPr>
          <p:cNvPr id="2" name="图片 1"/>
          <p:cNvPicPr>
            <a:picLocks noChangeAspect="1"/>
          </p:cNvPicPr>
          <p:nvPr/>
        </p:nvPicPr>
        <p:blipFill>
          <a:blip r:embed="rId2"/>
          <a:stretch>
            <a:fillRect/>
          </a:stretch>
        </p:blipFill>
        <p:spPr>
          <a:xfrm>
            <a:off x="778510" y="3013710"/>
            <a:ext cx="9154795" cy="2384425"/>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285" y="307975"/>
            <a:ext cx="11263630" cy="6242050"/>
          </a:xfrm>
          <a:prstGeom prst="rect">
            <a:avLst/>
          </a:prstGeom>
          <a:noFill/>
          <a:ln w="9525">
            <a:noFill/>
          </a:ln>
        </p:spPr>
        <p:txBody>
          <a:bodyPr wrap="square">
            <a:spAutoFit/>
          </a:bodyPr>
          <a:lstStyle/>
          <a:p>
            <a:pPr indent="0" fontAlgn="auto">
              <a:lnSpc>
                <a:spcPts val="436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Wherever you go, I</a:t>
            </a:r>
            <a:r>
              <a:rPr lang="en-US" altLang="zh-CN" sz="2800">
                <a:latin typeface="微软雅黑" panose="020B0503020204020204" charset="-122"/>
                <a:ea typeface="微软雅黑" panose="020B0503020204020204" charset="-122"/>
                <a:cs typeface="微软雅黑" panose="020B0503020204020204" charset="-122"/>
                <a:sym typeface="+mn-ea"/>
              </a:rPr>
              <a:t>'</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ll follow.不管你去哪儿,我都跟随。(让步状语从句)</a:t>
            </a:r>
            <a:endParaRPr lang="en-US" sz="2800" b="0">
              <a:solidFill>
                <a:srgbClr val="000000"/>
              </a:solidFill>
              <a:latin typeface="微软雅黑" panose="020B0503020204020204" charset="-122"/>
              <a:ea typeface="微软雅黑" panose="020B0503020204020204" charset="-122"/>
              <a:cs typeface="微软雅黑" panose="020B0503020204020204" charset="-122"/>
              <a:sym typeface="+mn-ea"/>
            </a:endParaRPr>
          </a:p>
          <a:p>
            <a:pPr indent="0" fontAlgn="auto">
              <a:lnSpc>
                <a:spcPts val="436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You can go wherever you like.你可以想去哪儿就去哪儿。(地点状语从句)</a:t>
            </a:r>
            <a:endParaRPr lang="en-US" sz="2800" b="0">
              <a:solidFill>
                <a:srgbClr val="000000"/>
              </a:solidFill>
              <a:latin typeface="微软雅黑" panose="020B0503020204020204" charset="-122"/>
              <a:ea typeface="微软雅黑" panose="020B0503020204020204" charset="-122"/>
              <a:cs typeface="微软雅黑" panose="020B0503020204020204" charset="-122"/>
              <a:sym typeface="+mn-ea"/>
            </a:endParaRPr>
          </a:p>
          <a:p>
            <a:pPr indent="0" fontAlgn="auto">
              <a:lnSpc>
                <a:spcPts val="4360"/>
              </a:lnSpc>
            </a:pPr>
            <a:r>
              <a:rPr lang="en-US" sz="2800">
                <a:solidFill>
                  <a:srgbClr val="FF0000"/>
                </a:solidFill>
                <a:latin typeface="微软雅黑" panose="020B0503020204020204" charset="-122"/>
                <a:ea typeface="微软雅黑" panose="020B0503020204020204" charset="-122"/>
                <a:cs typeface="微软雅黑" panose="020B0503020204020204" charset="-122"/>
                <a:sym typeface="+mn-ea"/>
              </a:rPr>
              <a:t>知识3　条件状语从句</a:t>
            </a:r>
            <a:endParaRPr lang="en-US" sz="2800">
              <a:solidFill>
                <a:srgbClr val="000000"/>
              </a:solidFill>
              <a:latin typeface="微软雅黑" panose="020B0503020204020204" charset="-122"/>
              <a:ea typeface="微软雅黑" panose="020B0503020204020204" charset="-122"/>
              <a:cs typeface="微软雅黑" panose="020B0503020204020204" charset="-122"/>
              <a:sym typeface="+mn-ea"/>
            </a:endParaRPr>
          </a:p>
          <a:p>
            <a:pPr indent="0" fontAlgn="auto">
              <a:lnSpc>
                <a:spcPts val="436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1.if和unless引导的条件状语从句。if意为"如果";unless(=if...not)意为</a:t>
            </a:r>
          </a:p>
          <a:p>
            <a:pPr indent="0" fontAlgn="auto">
              <a:lnSpc>
                <a:spcPts val="436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"如果不,除非"。</a:t>
            </a:r>
          </a:p>
          <a:p>
            <a:pPr indent="0" fontAlgn="auto">
              <a:lnSpc>
                <a:spcPts val="436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The volleyball match will be put off if it rains tomorrow.如果明天下雨,排球比赛将会推迟。</a:t>
            </a:r>
          </a:p>
          <a:p>
            <a:pPr indent="0" fontAlgn="auto">
              <a:lnSpc>
                <a:spcPts val="436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I may not go there unless I can complete the project ahead of time.除非我能提前完成那个项目,否则我可能去不了那里。</a:t>
            </a:r>
            <a:endParaRPr lang="en-US" sz="2800" b="0">
              <a:solidFill>
                <a:srgbClr val="000000"/>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396240" y="151765"/>
            <a:ext cx="11385550" cy="6554470"/>
          </a:xfrm>
          <a:prstGeom prst="rect">
            <a:avLst/>
          </a:prstGeom>
          <a:noFill/>
          <a:ln w="9525">
            <a:noFill/>
          </a:ln>
        </p:spPr>
        <p:txBody>
          <a:bodyPr wrap="square">
            <a:spAutoFit/>
          </a:bodyPr>
          <a:lstStyle/>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        </a:t>
            </a:r>
            <a:r>
              <a:rPr sz="2800" b="1">
                <a:latin typeface="微软雅黑" panose="020B0503020204020204" charset="-122"/>
                <a:ea typeface="微软雅黑" panose="020B0503020204020204" charset="-122"/>
                <a:cs typeface="微软雅黑" panose="020B0503020204020204" charset="-122"/>
                <a:sym typeface="+mn-ea"/>
              </a:rPr>
              <a:t>6</a:t>
            </a:r>
            <a:r>
              <a:rPr sz="2800">
                <a:latin typeface="微软雅黑" panose="020B0503020204020204" charset="-122"/>
                <a:ea typeface="微软雅黑" panose="020B0503020204020204" charset="-122"/>
                <a:cs typeface="微软雅黑" panose="020B0503020204020204" charset="-122"/>
                <a:sym typeface="+mn-ea"/>
              </a:rPr>
              <a:t>　</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_______</a:t>
            </a:r>
            <a:r>
              <a:rPr sz="2800">
                <a:latin typeface="微软雅黑" panose="020B0503020204020204" charset="-122"/>
                <a:ea typeface="微软雅黑" panose="020B0503020204020204" charset="-122"/>
                <a:cs typeface="微软雅黑" panose="020B0503020204020204" charset="-122"/>
                <a:sym typeface="+mn-ea"/>
              </a:rPr>
              <a:t>we make good use of public transport, the environment will be better. </a:t>
            </a:r>
          </a:p>
          <a:p>
            <a:pPr indent="0"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解析</a:t>
            </a:r>
            <a:r>
              <a:rPr lang="en-US" altLang="zh-CN" sz="2800" b="1">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句意:如果我们好好利用公共交通,环境将会更好。根据语境可知这里表示"如果",应填连词If。</a:t>
            </a:r>
          </a:p>
          <a:p>
            <a:pPr indent="0"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2.in case, on condition that, providing/provided(that), supposing</a:t>
            </a:r>
          </a:p>
          <a:p>
            <a:pPr indent="0"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(that)等引导条件状语从句。它们意思相近,意为"如果/万一, 假如,在……条件下"。</a:t>
            </a:r>
          </a:p>
          <a:p>
            <a:pPr indent="0"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sz="2800">
                <a:latin typeface="微软雅黑" panose="020B0503020204020204" charset="-122"/>
                <a:ea typeface="微软雅黑" panose="020B0503020204020204" charset="-122"/>
                <a:cs typeface="微软雅黑" panose="020B0503020204020204" charset="-122"/>
                <a:sym typeface="+mn-ea"/>
              </a:rPr>
              <a:t>In case there is a fire, what will we do first?如果发生火灾,我们首先做什么?</a:t>
            </a:r>
          </a:p>
          <a:p>
            <a:pPr indent="0"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sz="2800">
                <a:latin typeface="微软雅黑" panose="020B0503020204020204" charset="-122"/>
                <a:ea typeface="微软雅黑" panose="020B0503020204020204" charset="-122"/>
                <a:cs typeface="微软雅黑" panose="020B0503020204020204" charset="-122"/>
                <a:sym typeface="+mn-ea"/>
              </a:rPr>
              <a:t>Supposing(that)they refuse us, who else can we turn to for </a:t>
            </a:r>
            <a:r>
              <a:rPr lang="en-US" altLang="zh-CN" sz="2800" b="1">
                <a:latin typeface="微软雅黑" panose="020B0503020204020204" charset="-122"/>
                <a:ea typeface="微软雅黑" panose="020B0503020204020204" charset="-122"/>
                <a:cs typeface="微软雅黑" panose="020B0503020204020204" charset="-122"/>
                <a:sym typeface="+mn-ea"/>
              </a:rPr>
              <a:t>  </a:t>
            </a:r>
            <a:endParaRPr lang="en-US" sz="2800" b="0">
              <a:solidFill>
                <a:srgbClr val="000000"/>
              </a:solidFill>
              <a:latin typeface="微软雅黑" panose="020B0503020204020204" charset="-122"/>
              <a:ea typeface="微软雅黑" panose="020B0503020204020204" charset="-122"/>
              <a:cs typeface="微软雅黑" panose="020B0503020204020204" charset="-122"/>
              <a:sym typeface="+mn-ea"/>
            </a:endParaRPr>
          </a:p>
        </p:txBody>
      </p:sp>
      <p:pic>
        <p:nvPicPr>
          <p:cNvPr id="57" name="新典例.jpg" descr="id:2147501944;FounderCES"/>
          <p:cNvPicPr>
            <a:picLocks noChangeAspect="1"/>
          </p:cNvPicPr>
          <p:nvPr/>
        </p:nvPicPr>
        <p:blipFill>
          <a:blip r:embed="rId2"/>
          <a:stretch>
            <a:fillRect/>
          </a:stretch>
        </p:blipFill>
        <p:spPr>
          <a:xfrm>
            <a:off x="396240" y="370205"/>
            <a:ext cx="864870" cy="39497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285" y="151765"/>
            <a:ext cx="11187430" cy="6554470"/>
          </a:xfrm>
          <a:prstGeom prst="rect">
            <a:avLst/>
          </a:prstGeom>
          <a:noFill/>
          <a:ln w="9525">
            <a:noFill/>
          </a:ln>
        </p:spPr>
        <p:txBody>
          <a:bodyPr wrap="square">
            <a:spAutoFit/>
          </a:bodyPr>
          <a:lstStyle/>
          <a:p>
            <a:pPr indent="0"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help?假如他们拒绝了我们,我们还能求助于谁?</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a:t>
            </a:r>
            <a:r>
              <a:rPr lang="en-US" altLang="zh-CN" sz="2800">
                <a:latin typeface="微软雅黑" panose="020B0503020204020204" charset="-122"/>
                <a:ea typeface="微软雅黑" panose="020B0503020204020204" charset="-122"/>
                <a:cs typeface="微软雅黑" panose="020B0503020204020204" charset="-122"/>
                <a:sym typeface="+mn-ea"/>
              </a:rPr>
              <a:t> </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a:t>
            </a:r>
          </a:p>
          <a:p>
            <a:pPr indent="0"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sz="2800">
                <a:latin typeface="微软雅黑" panose="020B0503020204020204" charset="-122"/>
                <a:ea typeface="微软雅黑" panose="020B0503020204020204" charset="-122"/>
                <a:cs typeface="微软雅黑" panose="020B0503020204020204" charset="-122"/>
                <a:sym typeface="+mn-ea"/>
              </a:rPr>
              <a:t>They agreed to lend us the car on condition that we returned it before the weekend.他们同意把车借给我们,条件是我们在周末前归还。</a:t>
            </a:r>
          </a:p>
          <a:p>
            <a:pPr indent="0"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3.as long as (= so long as)引导条件状语从句,意为"只要",语气强烈。</a:t>
            </a:r>
          </a:p>
          <a:p>
            <a:pPr indent="0"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sz="2800">
                <a:latin typeface="微软雅黑" panose="020B0503020204020204" charset="-122"/>
                <a:ea typeface="微软雅黑" panose="020B0503020204020204" charset="-122"/>
                <a:cs typeface="微软雅黑" panose="020B0503020204020204" charset="-122"/>
                <a:sym typeface="+mn-ea"/>
              </a:rPr>
              <a:t>I don</a:t>
            </a:r>
            <a:r>
              <a:rPr lang="en-US" altLang="zh-CN" sz="2800">
                <a:latin typeface="微软雅黑" panose="020B0503020204020204" charset="-122"/>
                <a:ea typeface="微软雅黑" panose="020B0503020204020204" charset="-122"/>
                <a:cs typeface="微软雅黑" panose="020B0503020204020204" charset="-122"/>
                <a:sym typeface="+mn-ea"/>
              </a:rPr>
              <a:t>'</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t mind where you go as long as you</a:t>
            </a:r>
            <a:r>
              <a:rPr lang="en-US" altLang="zh-CN" sz="2800">
                <a:latin typeface="微软雅黑" panose="020B0503020204020204" charset="-122"/>
                <a:ea typeface="微软雅黑" panose="020B0503020204020204" charset="-122"/>
                <a:cs typeface="微软雅黑" panose="020B0503020204020204" charset="-122"/>
                <a:sym typeface="+mn-ea"/>
              </a:rPr>
              <a:t>'</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re back before midnight.只要你在午夜之前回来,我不介意你去哪里。</a:t>
            </a:r>
          </a:p>
          <a:p>
            <a:pPr indent="0"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4.if only(如果……就好了)和only if (只有)引导条件状语从句。if only引导的从句要用虚拟语气,时态要做相应变化;当only if置于句首时,主句要部分倒装。</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285" y="502285"/>
            <a:ext cx="11187430" cy="5908040"/>
          </a:xfrm>
          <a:prstGeom prst="rect">
            <a:avLst/>
          </a:prstGeom>
          <a:noFill/>
          <a:ln w="9525">
            <a:noFill/>
          </a:ln>
        </p:spPr>
        <p:txBody>
          <a:bodyPr wrap="square">
            <a:spAutoFit/>
          </a:bodyPr>
          <a:lstStyle/>
          <a:p>
            <a:pPr indent="0"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sz="2800">
                <a:latin typeface="微软雅黑" panose="020B0503020204020204" charset="-122"/>
                <a:ea typeface="微软雅黑" panose="020B0503020204020204" charset="-122"/>
                <a:cs typeface="微软雅黑" panose="020B0503020204020204" charset="-122"/>
                <a:sym typeface="+mn-ea"/>
              </a:rPr>
              <a:t>If only I had a dog,I wouldn</a:t>
            </a:r>
            <a:r>
              <a:rPr lang="en-US" altLang="zh-CN" sz="2800">
                <a:latin typeface="微软雅黑" panose="020B0503020204020204" charset="-122"/>
                <a:ea typeface="微软雅黑" panose="020B0503020204020204" charset="-122"/>
                <a:cs typeface="微软雅黑" panose="020B0503020204020204" charset="-122"/>
                <a:sym typeface="+mn-ea"/>
              </a:rPr>
              <a:t>'</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t be so lonely.我要是有一条狗,就不会这么孤单了。</a:t>
            </a:r>
          </a:p>
          <a:p>
            <a:pPr indent="0"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sz="2800">
                <a:latin typeface="微软雅黑" panose="020B0503020204020204" charset="-122"/>
                <a:ea typeface="微软雅黑" panose="020B0503020204020204" charset="-122"/>
                <a:cs typeface="微软雅黑" panose="020B0503020204020204" charset="-122"/>
                <a:sym typeface="+mn-ea"/>
              </a:rPr>
              <a:t>Only if the teacher has given permission are students allowed to leave the classroom.学生只有得到老师的许可才能离开教室。</a:t>
            </a:r>
          </a:p>
          <a:p>
            <a:pPr indent="0" fontAlgn="auto">
              <a:lnSpc>
                <a:spcPct val="150000"/>
              </a:lnSpc>
            </a:pPr>
            <a:r>
              <a:rPr sz="2800">
                <a:solidFill>
                  <a:srgbClr val="FF0000"/>
                </a:solidFill>
                <a:latin typeface="微软雅黑" panose="020B0503020204020204" charset="-122"/>
                <a:ea typeface="微软雅黑" panose="020B0503020204020204" charset="-122"/>
                <a:cs typeface="微软雅黑" panose="020B0503020204020204" charset="-122"/>
                <a:sym typeface="+mn-ea"/>
              </a:rPr>
              <a:t>知识4　让步状语从句</a:t>
            </a:r>
          </a:p>
          <a:p>
            <a:pPr indent="0"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1.although/though引导让步状语从句。从句不能与but连用,若要强调前后两部分的对比意义,可与yet或still连用。</a:t>
            </a:r>
          </a:p>
          <a:p>
            <a:pPr indent="0"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sz="2800">
                <a:latin typeface="微软雅黑" panose="020B0503020204020204" charset="-122"/>
                <a:ea typeface="微软雅黑" panose="020B0503020204020204" charset="-122"/>
                <a:cs typeface="微软雅黑" panose="020B0503020204020204" charset="-122"/>
                <a:sym typeface="+mn-ea"/>
              </a:rPr>
              <a:t>Although/Though he has a lot of money, yet/still he is unhappy.他虽然有很多钱,但并不幸福。</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a:t>
            </a:r>
            <a:endParaRPr lang="en-US" sz="2800" b="0">
              <a:solidFill>
                <a:srgbClr val="000000"/>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hlinkClick r:id="" action="ppaction://noaction"/>
          </p:cNvPr>
          <p:cNvSpPr/>
          <p:nvPr/>
        </p:nvSpPr>
        <p:spPr>
          <a:xfrm>
            <a:off x="689450" y="1295853"/>
            <a:ext cx="10065636" cy="54777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b="1" dirty="0">
                <a:solidFill>
                  <a:srgbClr val="DA251C"/>
                </a:solidFill>
                <a:latin typeface="微软雅黑" panose="020B0503020204020204" charset="-122"/>
                <a:ea typeface="微软雅黑" panose="020B0503020204020204" charset="-122"/>
              </a:rPr>
              <a:t>考点帮</a:t>
            </a:r>
            <a:r>
              <a:rPr lang="en-US" altLang="zh-CN" sz="2800" b="1" dirty="0">
                <a:solidFill>
                  <a:srgbClr val="DA251C"/>
                </a:solidFill>
                <a:latin typeface="微软雅黑" panose="020B0503020204020204" charset="-122"/>
                <a:ea typeface="微软雅黑" panose="020B0503020204020204" charset="-122"/>
              </a:rPr>
              <a:t>·</a:t>
            </a:r>
            <a:r>
              <a:rPr lang="zh-CN" altLang="en-US" sz="2800" b="1" dirty="0">
                <a:solidFill>
                  <a:srgbClr val="DA251C"/>
                </a:solidFill>
                <a:latin typeface="微软雅黑" panose="020B0503020204020204" charset="-122"/>
                <a:ea typeface="微软雅黑" panose="020B0503020204020204" charset="-122"/>
              </a:rPr>
              <a:t>必备知识通关</a:t>
            </a:r>
          </a:p>
        </p:txBody>
      </p:sp>
      <p:sp>
        <p:nvSpPr>
          <p:cNvPr id="16" name="矩形 15">
            <a:hlinkClick r:id="rId2" action="ppaction://hlinksldjump"/>
          </p:cNvPr>
          <p:cNvSpPr/>
          <p:nvPr/>
        </p:nvSpPr>
        <p:spPr>
          <a:xfrm>
            <a:off x="689610" y="1843405"/>
            <a:ext cx="10065385" cy="1880235"/>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fontAlgn="auto">
              <a:lnSpc>
                <a:spcPct val="150000"/>
              </a:lnSpc>
            </a:pPr>
            <a:r>
              <a:rPr sz="2800" dirty="0" smtClean="0">
                <a:solidFill>
                  <a:schemeClr val="tx1">
                    <a:lumMod val="95000"/>
                    <a:lumOff val="5000"/>
                  </a:schemeClr>
                </a:solidFill>
                <a:latin typeface="微软雅黑" panose="020B0503020204020204" charset="-122"/>
                <a:ea typeface="微软雅黑" panose="020B0503020204020204" charset="-122"/>
              </a:rPr>
              <a:t>考点1   并列连词</a:t>
            </a:r>
          </a:p>
          <a:p>
            <a:pPr fontAlgn="auto">
              <a:lnSpc>
                <a:spcPct val="150000"/>
              </a:lnSpc>
            </a:pPr>
            <a:r>
              <a:rPr sz="2800" dirty="0" smtClean="0">
                <a:solidFill>
                  <a:schemeClr val="tx1">
                    <a:lumMod val="95000"/>
                    <a:lumOff val="5000"/>
                  </a:schemeClr>
                </a:solidFill>
                <a:latin typeface="微软雅黑" panose="020B0503020204020204" charset="-122"/>
                <a:ea typeface="微软雅黑" panose="020B0503020204020204" charset="-122"/>
              </a:rPr>
              <a:t>考点2   状语从句</a:t>
            </a:r>
          </a:p>
          <a:p>
            <a:pPr fontAlgn="auto">
              <a:lnSpc>
                <a:spcPct val="150000"/>
              </a:lnSpc>
            </a:pPr>
            <a:r>
              <a:rPr lang="en-US" sz="2800" dirty="0" smtClean="0">
                <a:solidFill>
                  <a:schemeClr val="tx1">
                    <a:lumMod val="95000"/>
                    <a:lumOff val="5000"/>
                  </a:schemeClr>
                </a:solidFill>
                <a:latin typeface="微软雅黑" panose="020B0503020204020204" charset="-122"/>
                <a:ea typeface="微软雅黑" panose="020B0503020204020204" charset="-122"/>
              </a:rPr>
              <a:t> </a:t>
            </a:r>
            <a:r>
              <a:rPr sz="2800" dirty="0" smtClean="0">
                <a:solidFill>
                  <a:schemeClr val="tx1">
                    <a:lumMod val="95000"/>
                    <a:lumOff val="5000"/>
                  </a:schemeClr>
                </a:solidFill>
                <a:latin typeface="微软雅黑" panose="020B0503020204020204" charset="-122"/>
                <a:ea typeface="微软雅黑" panose="020B0503020204020204" charset="-122"/>
              </a:rPr>
              <a:t>难点   </a:t>
            </a:r>
            <a:r>
              <a:rPr lang="en-US" sz="2800" dirty="0" smtClean="0">
                <a:solidFill>
                  <a:schemeClr val="tx1">
                    <a:lumMod val="95000"/>
                    <a:lumOff val="5000"/>
                  </a:schemeClr>
                </a:solidFill>
                <a:latin typeface="微软雅黑" panose="020B0503020204020204" charset="-122"/>
                <a:ea typeface="微软雅黑" panose="020B0503020204020204" charset="-122"/>
              </a:rPr>
              <a:t> </a:t>
            </a:r>
            <a:r>
              <a:rPr sz="2800" dirty="0" smtClean="0">
                <a:solidFill>
                  <a:schemeClr val="tx1">
                    <a:lumMod val="95000"/>
                    <a:lumOff val="5000"/>
                  </a:schemeClr>
                </a:solidFill>
                <a:latin typeface="微软雅黑" panose="020B0503020204020204" charset="-122"/>
                <a:ea typeface="微软雅黑" panose="020B0503020204020204" charset="-122"/>
                <a:sym typeface="+mn-ea"/>
              </a:rPr>
              <a:t>状语从句的省略</a:t>
            </a:r>
            <a:endParaRPr sz="2800" dirty="0" smtClean="0">
              <a:solidFill>
                <a:schemeClr val="tx1">
                  <a:lumMod val="95000"/>
                  <a:lumOff val="5000"/>
                </a:schemeClr>
              </a:solidFill>
              <a:latin typeface="微软雅黑" panose="020B0503020204020204" charset="-122"/>
              <a:ea typeface="微软雅黑" panose="020B0503020204020204" charset="-122"/>
            </a:endParaRPr>
          </a:p>
        </p:txBody>
      </p:sp>
      <p:sp>
        <p:nvSpPr>
          <p:cNvPr id="4" name="矩形 3">
            <a:hlinkClick r:id="" action="ppaction://noaction"/>
          </p:cNvPr>
          <p:cNvSpPr/>
          <p:nvPr/>
        </p:nvSpPr>
        <p:spPr>
          <a:xfrm>
            <a:off x="689450" y="3973013"/>
            <a:ext cx="10065636" cy="54777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b="1" dirty="0">
                <a:solidFill>
                  <a:srgbClr val="DA251C"/>
                </a:solidFill>
                <a:latin typeface="微软雅黑" panose="020B0503020204020204" charset="-122"/>
                <a:ea typeface="微软雅黑" panose="020B0503020204020204" charset="-122"/>
              </a:rPr>
              <a:t>考法帮</a:t>
            </a:r>
            <a:r>
              <a:rPr lang="en-US" altLang="zh-CN" sz="2800" b="1" dirty="0">
                <a:solidFill>
                  <a:srgbClr val="DA251C"/>
                </a:solidFill>
                <a:latin typeface="微软雅黑" panose="020B0503020204020204" charset="-122"/>
                <a:ea typeface="微软雅黑" panose="020B0503020204020204" charset="-122"/>
              </a:rPr>
              <a:t>·</a:t>
            </a:r>
            <a:r>
              <a:rPr lang="zh-CN" altLang="en-US" sz="2800" b="1" dirty="0">
                <a:solidFill>
                  <a:srgbClr val="DA251C"/>
                </a:solidFill>
                <a:latin typeface="微软雅黑" panose="020B0503020204020204" charset="-122"/>
                <a:ea typeface="微软雅黑" panose="020B0503020204020204" charset="-122"/>
              </a:rPr>
              <a:t>解题能力提升</a:t>
            </a:r>
          </a:p>
        </p:txBody>
      </p:sp>
      <p:sp>
        <p:nvSpPr>
          <p:cNvPr id="5" name="矩形 4">
            <a:hlinkClick r:id=""/>
          </p:cNvPr>
          <p:cNvSpPr/>
          <p:nvPr/>
        </p:nvSpPr>
        <p:spPr>
          <a:xfrm>
            <a:off x="808355" y="874395"/>
            <a:ext cx="9992360" cy="955040"/>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fontAlgn="auto">
              <a:lnSpc>
                <a:spcPct val="150000"/>
              </a:lnSpc>
            </a:pPr>
            <a:r>
              <a:rPr lang="en-US" altLang="zh-CN" sz="2800" dirty="0">
                <a:solidFill>
                  <a:schemeClr val="tx1">
                    <a:lumMod val="95000"/>
                    <a:lumOff val="5000"/>
                  </a:schemeClr>
                </a:solidFill>
                <a:latin typeface="微软雅黑" panose="020B0503020204020204" charset="-122"/>
                <a:ea typeface="微软雅黑" panose="020B0503020204020204" charset="-122"/>
                <a:sym typeface="+mn-ea"/>
              </a:rPr>
              <a:t>      </a:t>
            </a:r>
          </a:p>
          <a:p>
            <a:pPr fontAlgn="auto">
              <a:lnSpc>
                <a:spcPct val="150000"/>
              </a:lnSpc>
            </a:pPr>
            <a:endParaRPr lang="en-US" altLang="zh-CN" sz="2800" dirty="0">
              <a:solidFill>
                <a:schemeClr val="tx1">
                  <a:lumMod val="95000"/>
                  <a:lumOff val="5000"/>
                </a:schemeClr>
              </a:solidFill>
              <a:latin typeface="微软雅黑" panose="020B0503020204020204" charset="-122"/>
              <a:ea typeface="微软雅黑" panose="020B0503020204020204" charset="-122"/>
            </a:endParaRPr>
          </a:p>
        </p:txBody>
      </p:sp>
      <p:sp>
        <p:nvSpPr>
          <p:cNvPr id="100" name="文本框 99"/>
          <p:cNvSpPr txBox="1"/>
          <p:nvPr/>
        </p:nvSpPr>
        <p:spPr>
          <a:xfrm>
            <a:off x="689927" y="4683760"/>
            <a:ext cx="5080000" cy="1383665"/>
          </a:xfrm>
          <a:prstGeom prst="rect">
            <a:avLst/>
          </a:prstGeom>
          <a:noFill/>
          <a:ln w="9525">
            <a:noFill/>
          </a:ln>
        </p:spPr>
        <p:txBody>
          <a:bodyPr>
            <a:spAutoFit/>
          </a:bodyPr>
          <a:lstStyle/>
          <a:p>
            <a:pPr indent="0" fontAlgn="auto">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考法</a:t>
            </a:r>
            <a:r>
              <a:rPr lang="en-US" altLang="zh-CN" sz="2800" dirty="0" smtClean="0">
                <a:solidFill>
                  <a:schemeClr val="tx1">
                    <a:lumMod val="95000"/>
                    <a:lumOff val="5000"/>
                  </a:schemeClr>
                </a:solidFill>
                <a:latin typeface="微软雅黑" panose="020B0503020204020204" charset="-122"/>
                <a:ea typeface="微软雅黑" panose="020B0503020204020204" charset="-122"/>
                <a:sym typeface="+mn-ea"/>
              </a:rPr>
              <a:t>1   </a:t>
            </a:r>
            <a:r>
              <a:rPr lang="zh-CN" sz="2800" b="0">
                <a:solidFill>
                  <a:srgbClr val="000000"/>
                </a:solidFill>
                <a:latin typeface="微软雅黑" panose="020B0503020204020204" charset="-122"/>
                <a:ea typeface="微软雅黑" panose="020B0503020204020204" charset="-122"/>
                <a:cs typeface="方正兰亭中黑_GBK" panose="02000000000000000000" charset="-122"/>
              </a:rPr>
              <a:t>考查并列连词</a:t>
            </a:r>
          </a:p>
          <a:p>
            <a:pPr indent="0" fontAlgn="auto">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考法</a:t>
            </a:r>
            <a:r>
              <a:rPr lang="en-US" altLang="zh-CN" sz="2800" dirty="0" smtClean="0">
                <a:solidFill>
                  <a:schemeClr val="tx1">
                    <a:lumMod val="95000"/>
                    <a:lumOff val="5000"/>
                  </a:schemeClr>
                </a:solidFill>
                <a:latin typeface="微软雅黑" panose="020B0503020204020204" charset="-122"/>
                <a:ea typeface="微软雅黑" panose="020B0503020204020204" charset="-122"/>
                <a:sym typeface="+mn-ea"/>
              </a:rPr>
              <a:t>2   </a:t>
            </a:r>
            <a:r>
              <a:rPr lang="zh-CN" altLang="en-US" sz="2800">
                <a:latin typeface="微软雅黑" panose="020B0503020204020204" charset="-122"/>
                <a:ea typeface="微软雅黑" panose="020B0503020204020204" charset="-122"/>
              </a:rPr>
              <a:t>考查状语从句中的连词</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285" y="502285"/>
            <a:ext cx="11187430" cy="5908040"/>
          </a:xfrm>
          <a:prstGeom prst="rect">
            <a:avLst/>
          </a:prstGeom>
          <a:noFill/>
          <a:ln w="9525">
            <a:noFill/>
          </a:ln>
        </p:spPr>
        <p:txBody>
          <a:bodyPr wrap="square">
            <a:spAutoFit/>
          </a:bodyPr>
          <a:lstStyle/>
          <a:p>
            <a:pPr indent="0" fontAlgn="auto">
              <a:lnSpc>
                <a:spcPct val="150000"/>
              </a:lnSpc>
            </a:pPr>
            <a:r>
              <a:rPr lang="en-US" sz="2800">
                <a:solidFill>
                  <a:srgbClr val="FF0000"/>
                </a:solidFill>
                <a:latin typeface="微软雅黑" panose="020B0503020204020204" charset="-122"/>
                <a:ea typeface="微软雅黑" panose="020B0503020204020204" charset="-122"/>
                <a:cs typeface="微软雅黑" panose="020B0503020204020204" charset="-122"/>
                <a:sym typeface="+mn-ea"/>
              </a:rPr>
              <a:t> </a:t>
            </a:r>
            <a:r>
              <a:rPr sz="2800">
                <a:solidFill>
                  <a:srgbClr val="000000"/>
                </a:solidFill>
                <a:latin typeface="微软雅黑" panose="020B0503020204020204" charset="-122"/>
                <a:ea typeface="微软雅黑" panose="020B0503020204020204" charset="-122"/>
                <a:cs typeface="微软雅黑" panose="020B0503020204020204" charset="-122"/>
                <a:sym typeface="+mn-ea"/>
              </a:rPr>
              <a:t> </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a:t>
            </a:r>
            <a:r>
              <a:rPr sz="2800" b="1">
                <a:solidFill>
                  <a:srgbClr val="000000"/>
                </a:solidFill>
                <a:latin typeface="微软雅黑" panose="020B0503020204020204" charset="-122"/>
                <a:ea typeface="微软雅黑" panose="020B0503020204020204" charset="-122"/>
                <a:cs typeface="微软雅黑" panose="020B0503020204020204" charset="-122"/>
                <a:sym typeface="+mn-ea"/>
              </a:rPr>
              <a:t>7</a:t>
            </a:r>
            <a:r>
              <a:rPr sz="2800">
                <a:solidFill>
                  <a:srgbClr val="000000"/>
                </a:solidFill>
                <a:latin typeface="微软雅黑" panose="020B0503020204020204" charset="-122"/>
                <a:ea typeface="微软雅黑" panose="020B0503020204020204" charset="-122"/>
                <a:cs typeface="微软雅黑" panose="020B0503020204020204" charset="-122"/>
                <a:sym typeface="+mn-ea"/>
              </a:rPr>
              <a:t>　</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_______</a:t>
            </a:r>
            <a:r>
              <a:rPr sz="2800">
                <a:solidFill>
                  <a:srgbClr val="000000"/>
                </a:solidFill>
                <a:latin typeface="微软雅黑" panose="020B0503020204020204" charset="-122"/>
                <a:ea typeface="微软雅黑" panose="020B0503020204020204" charset="-122"/>
                <a:cs typeface="微软雅黑" panose="020B0503020204020204" charset="-122"/>
                <a:sym typeface="+mn-ea"/>
              </a:rPr>
              <a:t> scientists have learned a lot about the universe, there is much we still don</a:t>
            </a:r>
            <a:r>
              <a:rPr lang="en-US" altLang="zh-CN" sz="2800">
                <a:latin typeface="微软雅黑" panose="020B0503020204020204" charset="-122"/>
                <a:ea typeface="微软雅黑" panose="020B0503020204020204" charset="-122"/>
                <a:cs typeface="微软雅黑" panose="020B0503020204020204" charset="-122"/>
                <a:sym typeface="+mn-ea"/>
              </a:rPr>
              <a:t>'</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a:t>
            </a:r>
            <a:r>
              <a:rPr sz="2800">
                <a:solidFill>
                  <a:srgbClr val="000000"/>
                </a:solidFill>
                <a:latin typeface="微软雅黑" panose="020B0503020204020204" charset="-122"/>
                <a:ea typeface="微软雅黑" panose="020B0503020204020204" charset="-122"/>
                <a:cs typeface="微软雅黑" panose="020B0503020204020204" charset="-122"/>
                <a:sym typeface="+mn-ea"/>
              </a:rPr>
              <a:t>t know. </a:t>
            </a:r>
          </a:p>
          <a:p>
            <a:pPr indent="0"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解析</a:t>
            </a:r>
            <a:r>
              <a:rPr lang="en-US" altLang="zh-CN" sz="2800" b="1">
                <a:latin typeface="微软雅黑" panose="020B0503020204020204" charset="-122"/>
                <a:ea typeface="微软雅黑" panose="020B0503020204020204" charset="-122"/>
                <a:cs typeface="微软雅黑" panose="020B0503020204020204" charset="-122"/>
                <a:sym typeface="+mn-ea"/>
              </a:rPr>
              <a:t>   </a:t>
            </a:r>
            <a:r>
              <a:rPr sz="2800">
                <a:solidFill>
                  <a:srgbClr val="000000"/>
                </a:solidFill>
                <a:latin typeface="微软雅黑" panose="020B0503020204020204" charset="-122"/>
                <a:ea typeface="微软雅黑" panose="020B0503020204020204" charset="-122"/>
                <a:cs typeface="微软雅黑" panose="020B0503020204020204" charset="-122"/>
                <a:sym typeface="+mn-ea"/>
              </a:rPr>
              <a:t>句意:尽管科学家们对宇宙已经了解颇多,但是我们仍然有很多未知之事。由句意可知,此处应用引导让步状语从句的词。故填Though/</a:t>
            </a:r>
          </a:p>
          <a:p>
            <a:pPr indent="0"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Although/While。</a:t>
            </a:r>
          </a:p>
          <a:p>
            <a:pPr indent="0" fontAlgn="auto">
              <a:lnSpc>
                <a:spcPct val="150000"/>
              </a:lnSpc>
            </a:pPr>
            <a:r>
              <a:rPr sz="2800">
                <a:solidFill>
                  <a:srgbClr val="FF0000"/>
                </a:solidFill>
                <a:latin typeface="微软雅黑" panose="020B0503020204020204" charset="-122"/>
                <a:ea typeface="微软雅黑" panose="020B0503020204020204" charset="-122"/>
                <a:cs typeface="微软雅黑" panose="020B0503020204020204" charset="-122"/>
                <a:sym typeface="+mn-ea"/>
              </a:rPr>
              <a:t>特别提醒</a:t>
            </a:r>
            <a:r>
              <a:rPr sz="2800">
                <a:solidFill>
                  <a:srgbClr val="000000"/>
                </a:solidFill>
                <a:latin typeface="微软雅黑" panose="020B0503020204020204" charset="-122"/>
                <a:ea typeface="微软雅黑" panose="020B0503020204020204" charset="-122"/>
                <a:cs typeface="微软雅黑" panose="020B0503020204020204" charset="-122"/>
                <a:sym typeface="+mn-ea"/>
              </a:rPr>
              <a:t>　while也可以引导让步状语从句,但从句一般放在主句前面,用逗号隔开。</a:t>
            </a:r>
          </a:p>
          <a:p>
            <a:pPr indent="0"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►While I admit his good points, I can see his shortcomings.虽然我承认他的优点,但我还是能看到他的缺点。</a:t>
            </a:r>
            <a:r>
              <a:rPr lang="en-US" altLang="zh-CN" sz="2800" b="1">
                <a:latin typeface="微软雅黑" panose="020B0503020204020204" charset="-122"/>
                <a:ea typeface="微软雅黑" panose="020B0503020204020204" charset="-122"/>
                <a:cs typeface="微软雅黑" panose="020B0503020204020204" charset="-122"/>
                <a:sym typeface="+mn-ea"/>
              </a:rPr>
              <a:t>  </a:t>
            </a:r>
            <a:endParaRPr lang="en-US" sz="2800" b="0">
              <a:solidFill>
                <a:srgbClr val="000000"/>
              </a:solidFill>
              <a:latin typeface="微软雅黑" panose="020B0503020204020204" charset="-122"/>
              <a:ea typeface="微软雅黑" panose="020B0503020204020204" charset="-122"/>
              <a:cs typeface="微软雅黑" panose="020B0503020204020204" charset="-122"/>
              <a:sym typeface="+mn-ea"/>
            </a:endParaRPr>
          </a:p>
        </p:txBody>
      </p:sp>
      <p:pic>
        <p:nvPicPr>
          <p:cNvPr id="57" name="新典例.jpg" descr="id:2147501944;FounderCES"/>
          <p:cNvPicPr>
            <a:picLocks noChangeAspect="1"/>
          </p:cNvPicPr>
          <p:nvPr/>
        </p:nvPicPr>
        <p:blipFill>
          <a:blip r:embed="rId2"/>
          <a:stretch>
            <a:fillRect/>
          </a:stretch>
        </p:blipFill>
        <p:spPr>
          <a:xfrm>
            <a:off x="502285" y="708660"/>
            <a:ext cx="864870" cy="39497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285" y="405130"/>
            <a:ext cx="11187430" cy="6242050"/>
          </a:xfrm>
          <a:prstGeom prst="rect">
            <a:avLst/>
          </a:prstGeom>
          <a:noFill/>
          <a:ln w="9525">
            <a:noFill/>
          </a:ln>
        </p:spPr>
        <p:txBody>
          <a:bodyPr wrap="square">
            <a:spAutoFit/>
          </a:bodyPr>
          <a:lstStyle/>
          <a:p>
            <a:pPr indent="0" fontAlgn="auto">
              <a:lnSpc>
                <a:spcPts val="4360"/>
              </a:lnSpc>
            </a:pPr>
            <a:r>
              <a:rPr sz="2800">
                <a:latin typeface="微软雅黑" panose="020B0503020204020204" charset="-122"/>
                <a:ea typeface="微软雅黑" panose="020B0503020204020204" charset="-122"/>
                <a:cs typeface="微软雅黑" panose="020B0503020204020204" charset="-122"/>
                <a:sym typeface="+mn-ea"/>
              </a:rPr>
              <a:t>2.as/though引导让步状语从句。as引导让步状语从句时,从句必须倒装。though引导让步状语从句时,从句可倒装也可不倒装,但有时为了强调,把所强调的内容置于though之前,构成倒装。</a:t>
            </a:r>
          </a:p>
          <a:p>
            <a:pPr indent="0" fontAlgn="auto">
              <a:lnSpc>
                <a:spcPts val="436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sz="2800">
                <a:latin typeface="微软雅黑" panose="020B0503020204020204" charset="-122"/>
                <a:ea typeface="微软雅黑" panose="020B0503020204020204" charset="-122"/>
                <a:cs typeface="微软雅黑" panose="020B0503020204020204" charset="-122"/>
                <a:sym typeface="+mn-ea"/>
              </a:rPr>
              <a:t>Young as/though he is, he can read and write in several foreign languages.虽然他很年轻,但是他能用好几种外语读和写。</a:t>
            </a:r>
          </a:p>
          <a:p>
            <a:pPr indent="0" fontAlgn="auto">
              <a:lnSpc>
                <a:spcPts val="436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sz="2800">
                <a:latin typeface="微软雅黑" panose="020B0503020204020204" charset="-122"/>
                <a:ea typeface="微软雅黑" panose="020B0503020204020204" charset="-122"/>
                <a:cs typeface="微软雅黑" panose="020B0503020204020204" charset="-122"/>
                <a:sym typeface="+mn-ea"/>
              </a:rPr>
              <a:t>Though he failed, he would never give up.尽管他失败了,但他绝不会放弃。</a:t>
            </a:r>
          </a:p>
          <a:p>
            <a:pPr indent="0" fontAlgn="auto">
              <a:lnSpc>
                <a:spcPts val="4360"/>
              </a:lnSpc>
            </a:pPr>
            <a:r>
              <a:rPr lang="en-US" sz="2800">
                <a:solidFill>
                  <a:srgbClr val="FF0000"/>
                </a:solidFill>
                <a:latin typeface="微软雅黑" panose="020B0503020204020204" charset="-122"/>
                <a:ea typeface="微软雅黑" panose="020B0503020204020204" charset="-122"/>
                <a:cs typeface="微软雅黑" panose="020B0503020204020204" charset="-122"/>
                <a:sym typeface="+mn-ea"/>
              </a:rPr>
              <a:t>特别提醒</a:t>
            </a:r>
            <a:r>
              <a:rPr lang="en-US" sz="2800">
                <a:latin typeface="微软雅黑" panose="020B0503020204020204" charset="-122"/>
                <a:ea typeface="微软雅黑" panose="020B0503020204020204" charset="-122"/>
                <a:cs typeface="微软雅黑" panose="020B0503020204020204" charset="-122"/>
                <a:sym typeface="+mn-ea"/>
              </a:rPr>
              <a:t>　as引导让步状语从句时,若从句是系表结构,且表语为可数名词单数,名词置于句首,其前不加冠词。</a:t>
            </a:r>
          </a:p>
          <a:p>
            <a:pPr indent="0" fontAlgn="auto">
              <a:lnSpc>
                <a:spcPts val="436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en-US" sz="2800">
                <a:latin typeface="微软雅黑" panose="020B0503020204020204" charset="-122"/>
                <a:ea typeface="微软雅黑" panose="020B0503020204020204" charset="-122"/>
                <a:cs typeface="微软雅黑" panose="020B0503020204020204" charset="-122"/>
                <a:sym typeface="+mn-ea"/>
              </a:rPr>
              <a:t>Child as he is, he has a good command of English.尽管他是个孩子,但他精通英语。</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285" y="502285"/>
            <a:ext cx="11187430" cy="5908040"/>
          </a:xfrm>
          <a:prstGeom prst="rect">
            <a:avLst/>
          </a:prstGeom>
          <a:noFill/>
          <a:ln w="9525">
            <a:noFill/>
          </a:ln>
        </p:spPr>
        <p:txBody>
          <a:bodyPr wrap="square">
            <a:spAutoFit/>
          </a:bodyPr>
          <a:lstStyle/>
          <a:p>
            <a:pPr indent="0"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3.even though/even if(即使)引导让步状语从句。</a:t>
            </a:r>
          </a:p>
          <a:p>
            <a:pPr indent="0"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sz="2800">
                <a:latin typeface="微软雅黑" panose="020B0503020204020204" charset="-122"/>
                <a:ea typeface="微软雅黑" panose="020B0503020204020204" charset="-122"/>
                <a:cs typeface="微软雅黑" panose="020B0503020204020204" charset="-122"/>
                <a:sym typeface="+mn-ea"/>
              </a:rPr>
              <a:t>Even though/Even if the weather is awful, we have to go there.即使天气很差,我们也得去那里。</a:t>
            </a:r>
          </a:p>
          <a:p>
            <a:pPr indent="0"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4."疑问词+-ever"引导让步状语从句时,相当于"no matter+相应的疑问词"。</a:t>
            </a:r>
          </a:p>
          <a:p>
            <a:pPr indent="0"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sz="2800">
                <a:latin typeface="微软雅黑" panose="020B0503020204020204" charset="-122"/>
                <a:ea typeface="微软雅黑" panose="020B0503020204020204" charset="-122"/>
                <a:cs typeface="微软雅黑" panose="020B0503020204020204" charset="-122"/>
                <a:sym typeface="+mn-ea"/>
              </a:rPr>
              <a:t>He keeps taking exercise in winter no matter how(=however) cold it is.不管天气有多冷,他都坚持在冬天锻炼。 </a:t>
            </a:r>
          </a:p>
          <a:p>
            <a:pPr indent="0"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sz="2800">
                <a:latin typeface="微软雅黑" panose="020B0503020204020204" charset="-122"/>
                <a:ea typeface="微软雅黑" panose="020B0503020204020204" charset="-122"/>
                <a:cs typeface="微软雅黑" panose="020B0503020204020204" charset="-122"/>
                <a:sym typeface="+mn-ea"/>
              </a:rPr>
              <a:t>Whatever(=No matter what) we do, we should do our best.不管做什么工作,我们都应尽全力。</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a:t>
            </a:r>
            <a:endParaRPr lang="en-US" sz="2800" b="0">
              <a:solidFill>
                <a:srgbClr val="000000"/>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285" y="502285"/>
            <a:ext cx="11187430" cy="5262245"/>
          </a:xfrm>
          <a:prstGeom prst="rect">
            <a:avLst/>
          </a:prstGeom>
          <a:noFill/>
          <a:ln w="9525">
            <a:noFill/>
          </a:ln>
        </p:spPr>
        <p:txBody>
          <a:bodyPr wrap="square">
            <a:spAutoFit/>
          </a:bodyPr>
          <a:lstStyle/>
          <a:p>
            <a:pPr indent="0"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【注意】</a:t>
            </a:r>
            <a:r>
              <a:rPr sz="2800">
                <a:latin typeface="微软雅黑" panose="020B0503020204020204" charset="-122"/>
                <a:ea typeface="微软雅黑" panose="020B0503020204020204" charset="-122"/>
                <a:cs typeface="微软雅黑" panose="020B0503020204020204" charset="-122"/>
                <a:sym typeface="+mn-ea"/>
              </a:rPr>
              <a:t>"疑问词+-ever"类的词既可引导让步状语从句,也可引导名词性从句;"no matter+疑问词"只能引导让步状语从句。</a:t>
            </a:r>
          </a:p>
          <a:p>
            <a:pPr indent="0"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sz="2800">
                <a:latin typeface="微软雅黑" panose="020B0503020204020204" charset="-122"/>
                <a:ea typeface="微软雅黑" panose="020B0503020204020204" charset="-122"/>
                <a:cs typeface="微软雅黑" panose="020B0503020204020204" charset="-122"/>
                <a:sym typeface="+mn-ea"/>
              </a:rPr>
              <a:t>Whoever breaks the law deserves a fine. 违反该法律者予以罚款。(Whoever引导主语从句,此时Whoever不可换为No matter who) </a:t>
            </a:r>
          </a:p>
          <a:p>
            <a:pPr indent="0"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5.whether…or…(不管……还是……)引导让步状语从句。</a:t>
            </a:r>
          </a:p>
          <a:p>
            <a:pPr indent="0"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sz="2800">
                <a:latin typeface="微软雅黑" panose="020B0503020204020204" charset="-122"/>
                <a:ea typeface="微软雅黑" panose="020B0503020204020204" charset="-122"/>
                <a:cs typeface="微软雅黑" panose="020B0503020204020204" charset="-122"/>
                <a:sym typeface="+mn-ea"/>
              </a:rPr>
              <a:t>Whether she comes here or we go there, the topic of the discussion will remain unchanged.不管她来这儿还是我们去那儿,讨论的话题都会保持不变。</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a:t>
            </a:r>
            <a:endParaRPr lang="en-US" sz="2800" b="0">
              <a:solidFill>
                <a:srgbClr val="000000"/>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285" y="502285"/>
            <a:ext cx="11187430" cy="5908040"/>
          </a:xfrm>
          <a:prstGeom prst="rect">
            <a:avLst/>
          </a:prstGeom>
          <a:noFill/>
          <a:ln w="9525">
            <a:noFill/>
          </a:ln>
        </p:spPr>
        <p:txBody>
          <a:bodyPr wrap="square">
            <a:spAutoFit/>
          </a:bodyPr>
          <a:lstStyle/>
          <a:p>
            <a:pPr indent="0" fontAlgn="auto">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sym typeface="+mn-ea"/>
              </a:rPr>
              <a:t>        8</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A pair of red shoes — _______ they are for sports, dances </a:t>
            </a:r>
          </a:p>
          <a:p>
            <a:pPr indent="0" fontAlgn="auto">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or just fashion — is a must-have for every Chinese woman</a:t>
            </a:r>
            <a:r>
              <a:rPr lang="en-US" altLang="zh-CN" sz="2800">
                <a:latin typeface="微软雅黑" panose="020B0503020204020204" charset="-122"/>
                <a:ea typeface="微软雅黑" panose="020B0503020204020204" charset="-122"/>
                <a:cs typeface="微软雅黑" panose="020B0503020204020204" charset="-122"/>
                <a:sym typeface="+mn-ea"/>
              </a:rPr>
              <a:t>'</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s shoe collection.</a:t>
            </a:r>
          </a:p>
          <a:p>
            <a:pPr indent="0"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解析</a:t>
            </a:r>
            <a:r>
              <a:rPr lang="en-US" altLang="zh-CN" sz="2800" b="1">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句意:一双红色的鞋子,不管是为了运动、跳舞,还是仅仅为了时尚,是每一位中国女性鞋子收藏中的必备品。根据句意及句子结构可知,此处应用whether...or...引导让步状语从句,故填whether。</a:t>
            </a:r>
          </a:p>
          <a:p>
            <a:pPr indent="0" fontAlgn="auto">
              <a:lnSpc>
                <a:spcPct val="150000"/>
              </a:lnSpc>
            </a:pPr>
            <a:r>
              <a:rPr sz="2800">
                <a:solidFill>
                  <a:srgbClr val="FF0000"/>
                </a:solidFill>
                <a:latin typeface="微软雅黑" panose="020B0503020204020204" charset="-122"/>
                <a:ea typeface="微软雅黑" panose="020B0503020204020204" charset="-122"/>
                <a:cs typeface="微软雅黑" panose="020B0503020204020204" charset="-122"/>
                <a:sym typeface="+mn-ea"/>
              </a:rPr>
              <a:t>知识5　原因状语从句</a:t>
            </a:r>
          </a:p>
          <a:p>
            <a:pPr indent="0"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1.引导原因状语从句的连词主要有:because, as, since, now that。具体用法如下:</a:t>
            </a:r>
            <a:endParaRPr lang="en-US" sz="2800" b="0">
              <a:solidFill>
                <a:srgbClr val="000000"/>
              </a:solidFill>
              <a:latin typeface="微软雅黑" panose="020B0503020204020204" charset="-122"/>
              <a:ea typeface="微软雅黑" panose="020B0503020204020204" charset="-122"/>
              <a:cs typeface="微软雅黑" panose="020B0503020204020204" charset="-122"/>
              <a:sym typeface="+mn-ea"/>
            </a:endParaRPr>
          </a:p>
        </p:txBody>
      </p:sp>
      <p:pic>
        <p:nvPicPr>
          <p:cNvPr id="2" name="新典例.jpg" descr="id:2147501944;FounderCES"/>
          <p:cNvPicPr>
            <a:picLocks noChangeAspect="1"/>
          </p:cNvPicPr>
          <p:nvPr/>
        </p:nvPicPr>
        <p:blipFill>
          <a:blip r:embed="rId2"/>
          <a:stretch>
            <a:fillRect/>
          </a:stretch>
        </p:blipFill>
        <p:spPr>
          <a:xfrm>
            <a:off x="502285" y="748030"/>
            <a:ext cx="864870" cy="39497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366395" y="151765"/>
            <a:ext cx="11187430" cy="6554470"/>
          </a:xfrm>
          <a:prstGeom prst="rect">
            <a:avLst/>
          </a:prstGeom>
          <a:noFill/>
          <a:ln w="9525">
            <a:noFill/>
          </a:ln>
        </p:spPr>
        <p:txBody>
          <a:bodyPr wrap="square">
            <a:spAutoFit/>
          </a:bodyPr>
          <a:lstStyle/>
          <a:p>
            <a:pPr indent="0" fontAlgn="auto">
              <a:lnSpc>
                <a:spcPct val="150000"/>
              </a:lnSpc>
            </a:pPr>
            <a:endParaRPr sz="2800">
              <a:solidFill>
                <a:srgbClr val="000000"/>
              </a:solidFill>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endParaRPr lang="en-US" sz="2800" b="0">
              <a:solidFill>
                <a:srgbClr val="000000"/>
              </a:solidFill>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endParaRPr lang="en-US" sz="2800" b="0">
              <a:solidFill>
                <a:srgbClr val="000000"/>
              </a:solidFill>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endParaRPr lang="en-US" sz="2800" b="0">
              <a:solidFill>
                <a:srgbClr val="000000"/>
              </a:solidFill>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endParaRPr lang="en-US" sz="2800" b="0">
              <a:solidFill>
                <a:srgbClr val="000000"/>
              </a:solidFill>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endParaRPr sz="2800">
              <a:solidFill>
                <a:srgbClr val="000000"/>
              </a:solidFill>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en-US" sz="2800" b="0">
                <a:solidFill>
                  <a:srgbClr val="000000"/>
                </a:solidFill>
                <a:latin typeface="微软雅黑" panose="020B0503020204020204" charset="-122"/>
                <a:ea typeface="微软雅黑" panose="020B0503020204020204" charset="-122"/>
                <a:cs typeface="微软雅黑" panose="020B0503020204020204" charset="-122"/>
                <a:sym typeface="+mn-ea"/>
              </a:rPr>
              <a:t>He didn</a:t>
            </a:r>
            <a:r>
              <a:rPr lang="en-US" altLang="zh-CN" sz="2800">
                <a:latin typeface="微软雅黑" panose="020B0503020204020204" charset="-122"/>
                <a:ea typeface="微软雅黑" panose="020B0503020204020204" charset="-122"/>
                <a:cs typeface="微软雅黑" panose="020B0503020204020204" charset="-122"/>
                <a:sym typeface="+mn-ea"/>
              </a:rPr>
              <a:t>'</a:t>
            </a:r>
            <a:r>
              <a:rPr lang="en-US" sz="2800" b="0">
                <a:solidFill>
                  <a:srgbClr val="000000"/>
                </a:solidFill>
                <a:latin typeface="微软雅黑" panose="020B0503020204020204" charset="-122"/>
                <a:ea typeface="微软雅黑" panose="020B0503020204020204" charset="-122"/>
                <a:cs typeface="微软雅黑" panose="020B0503020204020204" charset="-122"/>
                <a:sym typeface="+mn-ea"/>
              </a:rPr>
              <a:t>t attend classes yesterday because he was ill.因为他病了,所以他昨天没有来上课。</a:t>
            </a:r>
          </a:p>
          <a:p>
            <a:pPr indent="0"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en-US" sz="2800" b="0">
                <a:solidFill>
                  <a:srgbClr val="000000"/>
                </a:solidFill>
                <a:latin typeface="微软雅黑" panose="020B0503020204020204" charset="-122"/>
                <a:ea typeface="微软雅黑" panose="020B0503020204020204" charset="-122"/>
                <a:cs typeface="微软雅黑" panose="020B0503020204020204" charset="-122"/>
                <a:sym typeface="+mn-ea"/>
              </a:rPr>
              <a:t>I can</a:t>
            </a:r>
            <a:r>
              <a:rPr lang="en-US" altLang="zh-CN" sz="2800">
                <a:latin typeface="微软雅黑" panose="020B0503020204020204" charset="-122"/>
                <a:ea typeface="微软雅黑" panose="020B0503020204020204" charset="-122"/>
                <a:cs typeface="微软雅黑" panose="020B0503020204020204" charset="-122"/>
                <a:sym typeface="+mn-ea"/>
              </a:rPr>
              <a:t>'</a:t>
            </a:r>
            <a:r>
              <a:rPr lang="en-US" sz="2800" b="0">
                <a:solidFill>
                  <a:srgbClr val="000000"/>
                </a:solidFill>
                <a:latin typeface="微软雅黑" panose="020B0503020204020204" charset="-122"/>
                <a:ea typeface="微软雅黑" panose="020B0503020204020204" charset="-122"/>
                <a:cs typeface="微软雅黑" panose="020B0503020204020204" charset="-122"/>
                <a:sym typeface="+mn-ea"/>
              </a:rPr>
              <a:t>t go with you, as I have a lot of work to do.我不能和你一起去,因为我有很多工作要做。</a:t>
            </a:r>
          </a:p>
        </p:txBody>
      </p:sp>
      <p:graphicFrame>
        <p:nvGraphicFramePr>
          <p:cNvPr id="2" name="表格 1"/>
          <p:cNvGraphicFramePr/>
          <p:nvPr>
            <p:custDataLst>
              <p:tags r:id="rId1"/>
            </p:custDataLst>
          </p:nvPr>
        </p:nvGraphicFramePr>
        <p:xfrm>
          <a:off x="536892" y="417830"/>
          <a:ext cx="10326370" cy="3291840"/>
        </p:xfrm>
        <a:graphic>
          <a:graphicData uri="http://schemas.openxmlformats.org/drawingml/2006/table">
            <a:tbl>
              <a:tblPr firstRow="1" bandRow="1">
                <a:tableStyleId>{5940675A-B579-460E-94D1-54222C63F5DA}</a:tableStyleId>
              </a:tblPr>
              <a:tblGrid>
                <a:gridCol w="1511300"/>
                <a:gridCol w="2148840"/>
                <a:gridCol w="1892300"/>
                <a:gridCol w="1068070"/>
                <a:gridCol w="2020570"/>
                <a:gridCol w="1685290"/>
              </a:tblGrid>
              <a:tr h="54864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连词</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位置</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内涵</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语气</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能否回答why</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能否被强调</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because(因为)</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主句前或后</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直接因果关系</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强</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能</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能</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as(由于)</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主句前或后</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rowSpan="2">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双方都知道的原因 </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rowSpan="2">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稍弱 </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rowSpan="2">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不能 </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rowSpan="2">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不能</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09728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since/now that(既然)</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通常位于主句前</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tcPr>
                </a:tc>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tcPr>
                </a:tc>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tcPr>
                </a:tc>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tcPr>
                </a:tc>
              </a:tr>
            </a:tbl>
          </a:graphicData>
        </a:graphic>
      </p:graphicFrame>
      <p:sp>
        <p:nvSpPr>
          <p:cNvPr id="3" name="文本框 2"/>
          <p:cNvSpPr txBox="1"/>
          <p:nvPr/>
        </p:nvSpPr>
        <p:spPr>
          <a:xfrm>
            <a:off x="2943542" y="3923665"/>
            <a:ext cx="5080000" cy="229870"/>
          </a:xfrm>
          <a:prstGeom prst="rect">
            <a:avLst/>
          </a:prstGeom>
          <a:noFill/>
          <a:ln w="9525">
            <a:noFill/>
          </a:ln>
        </p:spPr>
        <p:txBody>
          <a:bodyPr>
            <a:spAutoFit/>
          </a:bodyPr>
          <a:lstStyle/>
          <a:p>
            <a:pPr indent="0" algn="ctr"/>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285" y="502285"/>
            <a:ext cx="11187430" cy="5908040"/>
          </a:xfrm>
          <a:prstGeom prst="rect">
            <a:avLst/>
          </a:prstGeom>
          <a:noFill/>
          <a:ln w="9525">
            <a:noFill/>
          </a:ln>
        </p:spPr>
        <p:txBody>
          <a:bodyPr wrap="square">
            <a:spAutoFit/>
          </a:bodyPr>
          <a:lstStyle/>
          <a:p>
            <a:pPr indent="0"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Now that/Since everyone is here, we can begin our discussion.既然大家都在这儿,我们可以开始讨论了。</a:t>
            </a:r>
            <a:endParaRPr lang="en-US" sz="2800" b="0">
              <a:solidFill>
                <a:srgbClr val="000000"/>
              </a:solidFill>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a:t>
            </a:r>
            <a:r>
              <a:rPr lang="en-US" sz="2800" b="1">
                <a:solidFill>
                  <a:srgbClr val="000000"/>
                </a:solidFill>
                <a:latin typeface="微软雅黑" panose="020B0503020204020204" charset="-122"/>
                <a:ea typeface="微软雅黑" panose="020B0503020204020204" charset="-122"/>
                <a:cs typeface="微软雅黑" panose="020B0503020204020204" charset="-122"/>
                <a:sym typeface="+mn-ea"/>
              </a:rPr>
              <a:t>9</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[2021江苏启东期中,63]At that time I hated music, just _______ it was what they wanted me to do. </a:t>
            </a:r>
          </a:p>
          <a:p>
            <a:pPr indent="0"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解析</a:t>
            </a:r>
            <a:r>
              <a:rPr lang="en-US" altLang="zh-CN" sz="2800" b="1">
                <a:latin typeface="微软雅黑" panose="020B0503020204020204" charset="-122"/>
                <a:ea typeface="微软雅黑" panose="020B0503020204020204" charset="-122"/>
                <a:cs typeface="微软雅黑" panose="020B0503020204020204" charset="-122"/>
                <a:sym typeface="+mn-ea"/>
              </a:rPr>
              <a:t>    </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句意:那时我讨厌音乐,只是因为那是他们想让我做的。分析句子结构及语境可知,此处表原因,应用连词because。</a:t>
            </a:r>
          </a:p>
          <a:p>
            <a:pPr indent="0" fontAlgn="auto">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2.when(既然), in that(因为)等也可以引导原因状语从句。</a:t>
            </a:r>
          </a:p>
          <a:p>
            <a:pPr indent="0"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It was foolish of you to take a taxi when you could walk there in five minutes. 既然步行5分钟就能到那里,你却傻傻地乘出租车。</a:t>
            </a:r>
            <a:endParaRPr lang="en-US" sz="2800" b="0">
              <a:solidFill>
                <a:srgbClr val="000000"/>
              </a:solidFill>
              <a:latin typeface="微软雅黑" panose="020B0503020204020204" charset="-122"/>
              <a:ea typeface="微软雅黑" panose="020B0503020204020204" charset="-122"/>
              <a:cs typeface="微软雅黑" panose="020B0503020204020204" charset="-122"/>
              <a:sym typeface="+mn-ea"/>
            </a:endParaRPr>
          </a:p>
        </p:txBody>
      </p:sp>
      <p:pic>
        <p:nvPicPr>
          <p:cNvPr id="57" name="新典例.jpg" descr="id:2147501944;FounderCES"/>
          <p:cNvPicPr>
            <a:picLocks noChangeAspect="1"/>
          </p:cNvPicPr>
          <p:nvPr/>
        </p:nvPicPr>
        <p:blipFill>
          <a:blip r:embed="rId2"/>
          <a:stretch>
            <a:fillRect/>
          </a:stretch>
        </p:blipFill>
        <p:spPr>
          <a:xfrm>
            <a:off x="617855" y="2038350"/>
            <a:ext cx="864870" cy="39497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285" y="502285"/>
            <a:ext cx="11187430" cy="5908040"/>
          </a:xfrm>
          <a:prstGeom prst="rect">
            <a:avLst/>
          </a:prstGeom>
          <a:noFill/>
          <a:ln w="9525">
            <a:noFill/>
          </a:ln>
        </p:spPr>
        <p:txBody>
          <a:bodyPr wrap="square">
            <a:spAutoFit/>
          </a:bodyPr>
          <a:lstStyle/>
          <a:p>
            <a:pPr indent="0"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sz="2800">
                <a:latin typeface="微软雅黑" panose="020B0503020204020204" charset="-122"/>
                <a:ea typeface="微软雅黑" panose="020B0503020204020204" charset="-122"/>
                <a:cs typeface="微软雅黑" panose="020B0503020204020204" charset="-122"/>
                <a:sym typeface="+mn-ea"/>
              </a:rPr>
              <a:t>It can be counted as a success in that it has built up substantial sales. 这可以算作一次成功之举,因为它使销量大大增加了。</a:t>
            </a:r>
          </a:p>
          <a:p>
            <a:pPr indent="0" fontAlgn="auto">
              <a:lnSpc>
                <a:spcPct val="150000"/>
              </a:lnSpc>
            </a:pPr>
            <a:r>
              <a:rPr sz="2800">
                <a:solidFill>
                  <a:srgbClr val="FF0000"/>
                </a:solidFill>
                <a:latin typeface="微软雅黑" panose="020B0503020204020204" charset="-122"/>
                <a:ea typeface="微软雅黑" panose="020B0503020204020204" charset="-122"/>
                <a:cs typeface="微软雅黑" panose="020B0503020204020204" charset="-122"/>
                <a:sym typeface="+mn-ea"/>
              </a:rPr>
              <a:t>知识6　目的状语从句</a:t>
            </a:r>
          </a:p>
          <a:p>
            <a:pPr indent="0"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引导目的状语从句的连词有:so that, in order that, for fear that, in case等。</a:t>
            </a:r>
          </a:p>
          <a:p>
            <a:pPr indent="0"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1.so that与in order that表示"为了,以便"。</a:t>
            </a:r>
          </a:p>
          <a:p>
            <a:pPr indent="0"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其引导的目的状语从句常与情态动词can, could, may, might等连用。in order that引导的从句可以置于主句之前或之后,而so that引导的从句只能置于主句之后。</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a:t>
            </a:r>
            <a:endParaRPr lang="en-US" sz="2800" b="0">
              <a:solidFill>
                <a:srgbClr val="000000"/>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26085" y="487680"/>
            <a:ext cx="11263630" cy="5908040"/>
          </a:xfrm>
          <a:prstGeom prst="rect">
            <a:avLst/>
          </a:prstGeom>
          <a:noFill/>
          <a:ln w="9525">
            <a:noFill/>
          </a:ln>
        </p:spPr>
        <p:txBody>
          <a:bodyPr wrap="square">
            <a:spAutoFit/>
          </a:bodyPr>
          <a:lstStyle/>
          <a:p>
            <a:pPr indent="0"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►I am studying hard so that/in order that I can go to a famous university.为了能上一所名牌大学,我正努力学习。</a:t>
            </a:r>
          </a:p>
          <a:p>
            <a:pPr indent="0"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In order that we could save time we used the computer.我们使用计算机是为了能节省时间。(In order that不可换用So that)</a:t>
            </a:r>
          </a:p>
          <a:p>
            <a:pPr indent="0" fontAlgn="auto">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2.for fear that 表示"生怕/以免",in case表示"以防"。</a:t>
            </a:r>
          </a:p>
          <a:p>
            <a:pPr indent="0"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He worked hard for fear that he might be fired by the boss.他拼命干活以免被老板解雇。 </a:t>
            </a:r>
          </a:p>
          <a:p>
            <a:pPr indent="0"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sz="2800">
                <a:latin typeface="微软雅黑" panose="020B0503020204020204" charset="-122"/>
                <a:ea typeface="微软雅黑" panose="020B0503020204020204" charset="-122"/>
                <a:cs typeface="微软雅黑" panose="020B0503020204020204" charset="-122"/>
                <a:sym typeface="+mn-ea"/>
              </a:rPr>
              <a:t>You</a:t>
            </a:r>
            <a:r>
              <a:rPr lang="en-US" altLang="zh-CN" sz="2800">
                <a:latin typeface="微软雅黑" panose="020B0503020204020204" charset="-122"/>
                <a:ea typeface="微软雅黑" panose="020B0503020204020204" charset="-122"/>
                <a:cs typeface="微软雅黑" panose="020B0503020204020204" charset="-122"/>
                <a:sym typeface="+mn-ea"/>
              </a:rPr>
              <a:t>'</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d better take the keys in case I</a:t>
            </a:r>
            <a:r>
              <a:rPr lang="en-US" altLang="zh-CN" sz="2800">
                <a:latin typeface="微软雅黑" panose="020B0503020204020204" charset="-122"/>
                <a:ea typeface="微软雅黑" panose="020B0503020204020204" charset="-122"/>
                <a:cs typeface="微软雅黑" panose="020B0503020204020204" charset="-122"/>
                <a:sym typeface="+mn-ea"/>
              </a:rPr>
              <a:t>'</a:t>
            </a:r>
            <a:r>
              <a:rPr sz="2800">
                <a:latin typeface="微软雅黑" panose="020B0503020204020204" charset="-122"/>
                <a:ea typeface="微软雅黑" panose="020B0503020204020204" charset="-122"/>
                <a:cs typeface="微软雅黑" panose="020B0503020204020204" charset="-122"/>
                <a:sym typeface="+mn-ea"/>
              </a:rPr>
              <a:t>m out.你最好带上钥匙,以防我不在家。</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285" y="474980"/>
            <a:ext cx="11187430" cy="5908040"/>
          </a:xfrm>
          <a:prstGeom prst="rect">
            <a:avLst/>
          </a:prstGeom>
          <a:noFill/>
          <a:ln w="9525">
            <a:noFill/>
          </a:ln>
        </p:spPr>
        <p:txBody>
          <a:bodyPr wrap="square">
            <a:spAutoFit/>
          </a:bodyPr>
          <a:lstStyle/>
          <a:p>
            <a:pPr indent="0" fontAlgn="auto">
              <a:lnSpc>
                <a:spcPct val="150000"/>
              </a:lnSpc>
            </a:pPr>
            <a:r>
              <a:rPr sz="2800">
                <a:solidFill>
                  <a:srgbClr val="FF0000"/>
                </a:solidFill>
                <a:latin typeface="微软雅黑" panose="020B0503020204020204" charset="-122"/>
                <a:ea typeface="微软雅黑" panose="020B0503020204020204" charset="-122"/>
                <a:cs typeface="微软雅黑" panose="020B0503020204020204" charset="-122"/>
                <a:sym typeface="+mn-ea"/>
              </a:rPr>
              <a:t>知识7　结果状语从句</a:t>
            </a:r>
          </a:p>
          <a:p>
            <a:pPr indent="0"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so...that...和such...that...引导结果状语从句,表示"如此……以至于……"。</a:t>
            </a:r>
          </a:p>
          <a:p>
            <a:pPr indent="0"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1.结构形式</a:t>
            </a:r>
          </a:p>
          <a:p>
            <a:pPr indent="0" fontAlgn="auto">
              <a:lnSpc>
                <a:spcPct val="150000"/>
              </a:lnSpc>
            </a:pPr>
            <a:endParaRPr lang="en-US" sz="2800" b="0">
              <a:solidFill>
                <a:srgbClr val="000000"/>
              </a:solidFill>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endParaRPr lang="en-US" sz="2800" b="0">
              <a:solidFill>
                <a:srgbClr val="000000"/>
              </a:solidFill>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endParaRPr lang="en-US" sz="2800" b="0">
              <a:solidFill>
                <a:srgbClr val="000000"/>
              </a:solidFill>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endParaRPr lang="en-US" sz="2800" b="0">
              <a:solidFill>
                <a:srgbClr val="000000"/>
              </a:solidFill>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endParaRPr lang="en-US" sz="2800" b="0">
              <a:solidFill>
                <a:srgbClr val="000000"/>
              </a:solidFill>
              <a:latin typeface="微软雅黑" panose="020B0503020204020204" charset="-122"/>
              <a:ea typeface="微软雅黑" panose="020B0503020204020204" charset="-122"/>
              <a:cs typeface="微软雅黑" panose="020B0503020204020204" charset="-122"/>
              <a:sym typeface="+mn-ea"/>
            </a:endParaRPr>
          </a:p>
        </p:txBody>
      </p:sp>
      <p:pic>
        <p:nvPicPr>
          <p:cNvPr id="2" name="图片 1"/>
          <p:cNvPicPr>
            <a:picLocks noChangeAspect="1"/>
          </p:cNvPicPr>
          <p:nvPr/>
        </p:nvPicPr>
        <p:blipFill>
          <a:blip r:embed="rId2"/>
          <a:stretch>
            <a:fillRect/>
          </a:stretch>
        </p:blipFill>
        <p:spPr>
          <a:xfrm>
            <a:off x="638810" y="3274695"/>
            <a:ext cx="6363335" cy="3275965"/>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73025" y="144145"/>
            <a:ext cx="2721610" cy="676952"/>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en-US" altLang="zh-CN" sz="3600" dirty="0">
                <a:solidFill>
                  <a:schemeClr val="bg1"/>
                </a:solidFill>
                <a:latin typeface="黑体" panose="02010600030101010101" pitchFamily="49" charset="-122"/>
                <a:ea typeface="黑体" panose="02010600030101010101" pitchFamily="49" charset="-122"/>
                <a:cs typeface="黑体" panose="02010600030101010101" pitchFamily="49" charset="-122"/>
                <a:sym typeface="+mn-ea"/>
              </a:rPr>
              <a:t> </a:t>
            </a:r>
            <a:r>
              <a:rPr lang="zh-CN" sz="3600" dirty="0">
                <a:solidFill>
                  <a:schemeClr val="bg1"/>
                </a:solidFill>
                <a:latin typeface="黑体" panose="02010600030101010101" pitchFamily="49" charset="-122"/>
                <a:ea typeface="黑体" panose="02010600030101010101" pitchFamily="49" charset="-122"/>
                <a:cs typeface="黑体" panose="02010600030101010101" pitchFamily="49" charset="-122"/>
                <a:sym typeface="+mn-ea"/>
              </a:rPr>
              <a:t>考情解读</a:t>
            </a:r>
          </a:p>
        </p:txBody>
      </p:sp>
      <p:sp>
        <p:nvSpPr>
          <p:cNvPr id="100" name="文本框 99"/>
          <p:cNvSpPr txBox="1"/>
          <p:nvPr/>
        </p:nvSpPr>
        <p:spPr>
          <a:xfrm>
            <a:off x="3019742" y="5772150"/>
            <a:ext cx="5080000" cy="229870"/>
          </a:xfrm>
          <a:prstGeom prst="rect">
            <a:avLst/>
          </a:prstGeom>
          <a:noFill/>
          <a:ln w="9525">
            <a:noFill/>
          </a:ln>
        </p:spPr>
        <p:txBody>
          <a:bodyPr>
            <a:spAutoFit/>
          </a:bodyPr>
          <a:lstStyle/>
          <a:p>
            <a:pPr indent="0" algn="ctr"/>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2" name="文本框 1"/>
          <p:cNvSpPr txBox="1"/>
          <p:nvPr/>
        </p:nvSpPr>
        <p:spPr>
          <a:xfrm>
            <a:off x="481330" y="821055"/>
            <a:ext cx="10664190" cy="3969385"/>
          </a:xfrm>
          <a:prstGeom prst="rect">
            <a:avLst/>
          </a:prstGeom>
          <a:noFill/>
          <a:ln w="9525">
            <a:noFill/>
          </a:ln>
        </p:spPr>
        <p:txBody>
          <a:bodyPr wrap="square">
            <a:spAutoFit/>
          </a:bodyPr>
          <a:lstStyle/>
          <a:p>
            <a:pPr indent="0" fontAlgn="auto">
              <a:lnSpc>
                <a:spcPct val="150000"/>
              </a:lnSpc>
            </a:pPr>
            <a:r>
              <a:rPr lang="zh-CN" altLang="en-US" sz="2800" b="0">
                <a:solidFill>
                  <a:srgbClr val="FF0000"/>
                </a:solidFill>
                <a:latin typeface="微软雅黑" panose="020B0503020204020204" charset="-122"/>
                <a:ea typeface="微软雅黑" panose="020B0503020204020204" charset="-122"/>
                <a:cs typeface="微软雅黑" panose="020B0503020204020204" charset="-122"/>
              </a:rPr>
              <a:t>课标要求</a:t>
            </a:r>
          </a:p>
          <a:p>
            <a:pPr indent="0" fontAlgn="auto">
              <a:lnSpc>
                <a:spcPct val="150000"/>
              </a:lnSpc>
            </a:pPr>
            <a:r>
              <a:rPr lang="en-US" sz="2800" b="0">
                <a:solidFill>
                  <a:srgbClr val="000000"/>
                </a:solidFill>
                <a:latin typeface="微软雅黑" panose="020B0503020204020204" charset="-122"/>
                <a:ea typeface="微软雅黑" panose="020B0503020204020204" charset="-122"/>
                <a:cs typeface="微软雅黑" panose="020B0503020204020204" charset="-122"/>
              </a:rPr>
              <a:t>1.</a:t>
            </a:r>
            <a:r>
              <a:rPr lang="zh-CN" sz="2800" b="0">
                <a:solidFill>
                  <a:srgbClr val="000000"/>
                </a:solidFill>
                <a:latin typeface="微软雅黑" panose="020B0503020204020204" charset="-122"/>
                <a:ea typeface="微软雅黑" panose="020B0503020204020204" charset="-122"/>
                <a:cs typeface="微软雅黑" panose="020B0503020204020204" charset="-122"/>
              </a:rPr>
              <a:t>掌握并列连词的基本用法。</a:t>
            </a:r>
            <a:endParaRPr lang="en-US" sz="2800" b="0">
              <a:solidFill>
                <a:srgbClr val="000000"/>
              </a:solidFill>
              <a:latin typeface="微软雅黑" panose="020B0503020204020204" charset="-122"/>
              <a:ea typeface="微软雅黑" panose="020B0503020204020204" charset="-122"/>
              <a:cs typeface="微软雅黑" panose="020B0503020204020204" charset="-122"/>
            </a:endParaRPr>
          </a:p>
          <a:p>
            <a:r>
              <a:rPr lang="en-US" sz="2800" b="0">
                <a:solidFill>
                  <a:srgbClr val="000000"/>
                </a:solidFill>
                <a:latin typeface="微软雅黑" panose="020B0503020204020204" charset="-122"/>
                <a:ea typeface="微软雅黑" panose="020B0503020204020204" charset="-122"/>
                <a:cs typeface="微软雅黑" panose="020B0503020204020204" charset="-122"/>
              </a:rPr>
              <a:t>2.</a:t>
            </a:r>
            <a:r>
              <a:rPr lang="zh-CN" sz="2800" b="0">
                <a:solidFill>
                  <a:srgbClr val="000000"/>
                </a:solidFill>
                <a:latin typeface="微软雅黑" panose="020B0503020204020204" charset="-122"/>
                <a:ea typeface="微软雅黑" panose="020B0503020204020204" charset="-122"/>
                <a:cs typeface="微软雅黑" panose="020B0503020204020204" charset="-122"/>
              </a:rPr>
              <a:t>了解九种状语从句的基本作用及用法等</a:t>
            </a:r>
            <a:r>
              <a:rPr lang="en-US" sz="2800" b="0">
                <a:solidFill>
                  <a:srgbClr val="000000"/>
                </a:solidFill>
                <a:latin typeface="微软雅黑" panose="020B0503020204020204" charset="-122"/>
                <a:ea typeface="微软雅黑" panose="020B0503020204020204" charset="-122"/>
                <a:cs typeface="微软雅黑" panose="020B0503020204020204" charset="-122"/>
              </a:rPr>
              <a:t>,</a:t>
            </a:r>
            <a:r>
              <a:rPr lang="zh-CN" sz="2800" b="0">
                <a:solidFill>
                  <a:srgbClr val="000000"/>
                </a:solidFill>
                <a:latin typeface="微软雅黑" panose="020B0503020204020204" charset="-122"/>
                <a:ea typeface="微软雅黑" panose="020B0503020204020204" charset="-122"/>
                <a:cs typeface="微软雅黑" panose="020B0503020204020204" charset="-122"/>
              </a:rPr>
              <a:t>熟知引导每一种状语从句的连词。</a:t>
            </a:r>
            <a:endParaRPr lang="en-US" sz="2800" b="0">
              <a:solidFill>
                <a:srgbClr val="000000"/>
              </a:solidFill>
              <a:latin typeface="微软雅黑" panose="020B0503020204020204" charset="-122"/>
              <a:ea typeface="微软雅黑" panose="020B0503020204020204" charset="-122"/>
              <a:cs typeface="微软雅黑" panose="020B0503020204020204" charset="-122"/>
            </a:endParaRPr>
          </a:p>
          <a:p>
            <a:r>
              <a:rPr lang="en-US" sz="2800" b="0">
                <a:solidFill>
                  <a:srgbClr val="000000"/>
                </a:solidFill>
                <a:latin typeface="微软雅黑" panose="020B0503020204020204" charset="-122"/>
                <a:ea typeface="微软雅黑" panose="020B0503020204020204" charset="-122"/>
                <a:cs typeface="微软雅黑" panose="020B0503020204020204" charset="-122"/>
              </a:rPr>
              <a:t>3.</a:t>
            </a:r>
            <a:r>
              <a:rPr lang="zh-CN" sz="2800" b="0">
                <a:solidFill>
                  <a:srgbClr val="000000"/>
                </a:solidFill>
                <a:latin typeface="微软雅黑" panose="020B0503020204020204" charset="-122"/>
                <a:ea typeface="微软雅黑" panose="020B0503020204020204" charset="-122"/>
                <a:cs typeface="微软雅黑" panose="020B0503020204020204" charset="-122"/>
              </a:rPr>
              <a:t>掌握状语从句中的时态、语态和省略的情况</a:t>
            </a:r>
            <a:r>
              <a:rPr lang="en-US" sz="2800" b="0">
                <a:solidFill>
                  <a:srgbClr val="000000"/>
                </a:solidFill>
                <a:latin typeface="微软雅黑" panose="020B0503020204020204" charset="-122"/>
                <a:ea typeface="微软雅黑" panose="020B0503020204020204" charset="-122"/>
                <a:cs typeface="微软雅黑" panose="020B0503020204020204" charset="-122"/>
              </a:rPr>
              <a:t>,</a:t>
            </a:r>
            <a:r>
              <a:rPr lang="zh-CN" sz="2800" b="0">
                <a:solidFill>
                  <a:srgbClr val="000000"/>
                </a:solidFill>
                <a:latin typeface="微软雅黑" panose="020B0503020204020204" charset="-122"/>
                <a:ea typeface="微软雅黑" panose="020B0503020204020204" charset="-122"/>
                <a:cs typeface="微软雅黑" panose="020B0503020204020204" charset="-122"/>
              </a:rPr>
              <a:t>并熟悉一些常考重点句型。</a:t>
            </a:r>
            <a:endParaRPr lang="zh-CN" altLang="en-US" sz="28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285" y="502285"/>
            <a:ext cx="11187430" cy="5908040"/>
          </a:xfrm>
          <a:prstGeom prst="rect">
            <a:avLst/>
          </a:prstGeom>
          <a:noFill/>
          <a:ln w="9525">
            <a:noFill/>
          </a:ln>
        </p:spPr>
        <p:txBody>
          <a:bodyPr wrap="square">
            <a:spAutoFit/>
          </a:bodyPr>
          <a:lstStyle/>
          <a:p>
            <a:pPr indent="0"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sz="2800">
                <a:latin typeface="微软雅黑" panose="020B0503020204020204" charset="-122"/>
                <a:ea typeface="微软雅黑" panose="020B0503020204020204" charset="-122"/>
                <a:cs typeface="微软雅黑" panose="020B0503020204020204" charset="-122"/>
                <a:sym typeface="+mn-ea"/>
              </a:rPr>
              <a:t>There was so little food at home that we had to go out to buy some.家里几乎没有食物了,我们只好出去买一些。</a:t>
            </a:r>
          </a:p>
          <a:p>
            <a:pPr indent="0"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sz="2800">
                <a:latin typeface="微软雅黑" panose="020B0503020204020204" charset="-122"/>
                <a:ea typeface="微软雅黑" panose="020B0503020204020204" charset="-122"/>
                <a:cs typeface="微软雅黑" panose="020B0503020204020204" charset="-122"/>
                <a:sym typeface="+mn-ea"/>
              </a:rPr>
              <a:t>Mike is such an honest worker (=so honest a worker) that we all believe him. 迈克是一个非常诚实的工人,我们都相信他。 </a:t>
            </a:r>
          </a:p>
          <a:p>
            <a:pPr indent="0"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sz="2800">
                <a:latin typeface="微软雅黑" panose="020B0503020204020204" charset="-122"/>
                <a:ea typeface="微软雅黑" panose="020B0503020204020204" charset="-122"/>
                <a:cs typeface="微软雅黑" panose="020B0503020204020204" charset="-122"/>
                <a:sym typeface="+mn-ea"/>
              </a:rPr>
              <a:t>He made such rapid progress that he was praised by his teacher.他进步非常快,老师表扬了他。</a:t>
            </a:r>
          </a:p>
          <a:p>
            <a:pPr indent="0" fontAlgn="auto">
              <a:lnSpc>
                <a:spcPct val="150000"/>
              </a:lnSpc>
            </a:pPr>
            <a:r>
              <a:rPr sz="2800">
                <a:solidFill>
                  <a:srgbClr val="FF0000"/>
                </a:solidFill>
                <a:latin typeface="微软雅黑" panose="020B0503020204020204" charset="-122"/>
                <a:ea typeface="微软雅黑" panose="020B0503020204020204" charset="-122"/>
                <a:cs typeface="微软雅黑" panose="020B0503020204020204" charset="-122"/>
                <a:sym typeface="+mn-ea"/>
              </a:rPr>
              <a:t>巧学妙记</a:t>
            </a:r>
            <a:r>
              <a:rPr sz="2800">
                <a:latin typeface="微软雅黑" panose="020B0503020204020204" charset="-122"/>
                <a:ea typeface="微软雅黑" panose="020B0503020204020204" charset="-122"/>
                <a:cs typeface="微软雅黑" panose="020B0503020204020204" charset="-122"/>
                <a:sym typeface="+mn-ea"/>
              </a:rPr>
              <a:t>　　　　区别so…that…和such…that…</a:t>
            </a:r>
          </a:p>
          <a:p>
            <a:pPr indent="0"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名前such,形副so,that从句跟在后;</a:t>
            </a:r>
          </a:p>
          <a:p>
            <a:pPr indent="0"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little特"小"用such,四个"多""少"要用so。</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285" y="502285"/>
            <a:ext cx="11187430" cy="5908040"/>
          </a:xfrm>
          <a:prstGeom prst="rect">
            <a:avLst/>
          </a:prstGeom>
          <a:noFill/>
          <a:ln w="9525">
            <a:noFill/>
          </a:ln>
        </p:spPr>
        <p:txBody>
          <a:bodyPr wrap="square">
            <a:spAutoFit/>
          </a:bodyPr>
          <a:lstStyle/>
          <a:p>
            <a:pPr indent="0" fontAlgn="auto">
              <a:lnSpc>
                <a:spcPct val="150000"/>
              </a:lnSpc>
            </a:pPr>
            <a:r>
              <a:rPr sz="2800">
                <a:solidFill>
                  <a:srgbClr val="FF0000"/>
                </a:solidFill>
                <a:latin typeface="微软雅黑" panose="020B0503020204020204" charset="-122"/>
                <a:ea typeface="微软雅黑" panose="020B0503020204020204" charset="-122"/>
                <a:cs typeface="微软雅黑" panose="020B0503020204020204" charset="-122"/>
                <a:sym typeface="+mn-ea"/>
              </a:rPr>
              <a:t>特别提醒</a:t>
            </a:r>
            <a:r>
              <a:rPr sz="2800">
                <a:solidFill>
                  <a:srgbClr val="000000"/>
                </a:solidFill>
                <a:latin typeface="微软雅黑" panose="020B0503020204020204" charset="-122"/>
                <a:ea typeface="微软雅黑" panose="020B0503020204020204" charset="-122"/>
                <a:cs typeface="微软雅黑" panose="020B0503020204020204" charset="-122"/>
                <a:sym typeface="+mn-ea"/>
              </a:rPr>
              <a:t>　</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a:t>
            </a:r>
            <a:r>
              <a:rPr sz="2800">
                <a:solidFill>
                  <a:srgbClr val="000000"/>
                </a:solidFill>
                <a:latin typeface="微软雅黑" panose="020B0503020204020204" charset="-122"/>
                <a:ea typeface="微软雅黑" panose="020B0503020204020204" charset="-122"/>
                <a:cs typeface="微软雅黑" panose="020B0503020204020204" charset="-122"/>
                <a:sym typeface="+mn-ea"/>
              </a:rPr>
              <a:t>当so...或such...置于句首时,主句要倒装。</a:t>
            </a:r>
          </a:p>
          <a:p>
            <a:pPr indent="0"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So fast did he walk that none of us was his equal.他走得非常快,我们无人能跟得上。</a:t>
            </a:r>
          </a:p>
          <a:p>
            <a:pPr indent="0" fontAlgn="auto">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2.so/such…that…与so/such…as…的区别</a:t>
            </a:r>
          </a:p>
          <a:p>
            <a:pPr indent="0" fontAlgn="auto">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(1)so/such…that…引导结果状语从句,that在从句中不作任何成分,只起连接作用。</a:t>
            </a:r>
          </a:p>
          <a:p>
            <a:pPr indent="0"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It is such a moving film that we all want to see it.这是一部非常感人的电影,我们都想看。 </a:t>
            </a:r>
            <a:r>
              <a:rPr lang="en-US" altLang="zh-CN" sz="2800">
                <a:latin typeface="微软雅黑" panose="020B0503020204020204" charset="-122"/>
                <a:ea typeface="微软雅黑" panose="020B0503020204020204" charset="-122"/>
                <a:cs typeface="微软雅黑" panose="020B0503020204020204" charset="-122"/>
                <a:sym typeface="+mn-ea"/>
              </a:rPr>
              <a:t> </a:t>
            </a:r>
            <a:endParaRPr lang="en-US" sz="2800">
              <a:solidFill>
                <a:srgbClr val="000000"/>
              </a:solidFill>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r>
              <a:rPr lang="en-US" sz="2800" b="0">
                <a:solidFill>
                  <a:srgbClr val="000000"/>
                </a:solidFill>
                <a:latin typeface="微软雅黑" panose="020B0503020204020204" charset="-122"/>
                <a:ea typeface="微软雅黑" panose="020B0503020204020204" charset="-122"/>
                <a:cs typeface="微软雅黑" panose="020B0503020204020204" charset="-122"/>
                <a:sym typeface="+mn-ea"/>
              </a:rPr>
              <a:t>(2)在so/such…as…中,as引导定语从句,as在从句中作主语或宾语等。</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920" y="151765"/>
            <a:ext cx="11325225" cy="6554470"/>
          </a:xfrm>
          <a:prstGeom prst="rect">
            <a:avLst/>
          </a:prstGeom>
          <a:noFill/>
          <a:ln w="9525">
            <a:noFill/>
          </a:ln>
        </p:spPr>
        <p:txBody>
          <a:bodyPr wrap="square">
            <a:spAutoFit/>
          </a:bodyPr>
          <a:lstStyle/>
          <a:p>
            <a:pPr indent="0"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It is such a moving film as we all want to see.这是一部非常感人的、我们都想看的电影。</a:t>
            </a:r>
            <a:endParaRPr lang="en-US" sz="2800" b="0">
              <a:solidFill>
                <a:srgbClr val="000000"/>
              </a:solidFill>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a:t>
            </a:r>
            <a:r>
              <a:rPr lang="en-US" sz="2800" b="1">
                <a:solidFill>
                  <a:srgbClr val="000000"/>
                </a:solidFill>
                <a:latin typeface="微软雅黑" panose="020B0503020204020204" charset="-122"/>
                <a:ea typeface="微软雅黑" panose="020B0503020204020204" charset="-122"/>
                <a:cs typeface="微软雅黑" panose="020B0503020204020204" charset="-122"/>
                <a:sym typeface="+mn-ea"/>
              </a:rPr>
              <a:t>10   </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[2020山东济南针对性训练,37]The Chinese have such a close relationship with tea _______ they have developed an entire "Tea Culture". </a:t>
            </a:r>
          </a:p>
          <a:p>
            <a:pPr indent="0"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解析</a:t>
            </a:r>
            <a:r>
              <a:rPr lang="en-US" altLang="zh-CN" sz="2800" b="1">
                <a:latin typeface="微软雅黑" panose="020B0503020204020204" charset="-122"/>
                <a:ea typeface="微软雅黑" panose="020B0503020204020204" charset="-122"/>
                <a:cs typeface="微软雅黑" panose="020B0503020204020204" charset="-122"/>
                <a:sym typeface="+mn-ea"/>
              </a:rPr>
              <a:t>   </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句意:中国人与茶的关系如此密切,以至于形成了完整的"茶文化"。此处用such...that引导结果状语从句,故填that。</a:t>
            </a:r>
          </a:p>
          <a:p>
            <a:pPr indent="0" fontAlgn="auto">
              <a:lnSpc>
                <a:spcPct val="150000"/>
              </a:lnSpc>
            </a:pPr>
            <a:r>
              <a:rPr lang="en-US" sz="2800">
                <a:solidFill>
                  <a:srgbClr val="FF0000"/>
                </a:solidFill>
                <a:latin typeface="微软雅黑" panose="020B0503020204020204" charset="-122"/>
                <a:ea typeface="微软雅黑" panose="020B0503020204020204" charset="-122"/>
                <a:cs typeface="微软雅黑" panose="020B0503020204020204" charset="-122"/>
                <a:sym typeface="+mn-ea"/>
              </a:rPr>
              <a:t>知识8　方式状语从句</a:t>
            </a:r>
          </a:p>
          <a:p>
            <a:pPr indent="0" fontAlgn="auto">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1.as(照……方式)引导方式状语从句。</a:t>
            </a:r>
          </a:p>
          <a:p>
            <a:pPr indent="0" fontAlgn="auto">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They did as I had asked.他们是按照我的要求做的。</a:t>
            </a:r>
            <a:endParaRPr lang="en-US" sz="2800" b="0">
              <a:solidFill>
                <a:srgbClr val="000000"/>
              </a:solidFill>
              <a:latin typeface="微软雅黑" panose="020B0503020204020204" charset="-122"/>
              <a:ea typeface="微软雅黑" panose="020B0503020204020204" charset="-122"/>
              <a:cs typeface="微软雅黑" panose="020B0503020204020204" charset="-122"/>
              <a:sym typeface="+mn-ea"/>
            </a:endParaRPr>
          </a:p>
        </p:txBody>
      </p:sp>
      <p:pic>
        <p:nvPicPr>
          <p:cNvPr id="57" name="新典例.jpg" descr="id:2147501944;FounderCES"/>
          <p:cNvPicPr>
            <a:picLocks noChangeAspect="1"/>
          </p:cNvPicPr>
          <p:nvPr/>
        </p:nvPicPr>
        <p:blipFill>
          <a:blip r:embed="rId2"/>
          <a:stretch>
            <a:fillRect/>
          </a:stretch>
        </p:blipFill>
        <p:spPr>
          <a:xfrm>
            <a:off x="502920" y="1672590"/>
            <a:ext cx="864870" cy="39497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285" y="502285"/>
            <a:ext cx="11187430" cy="5908040"/>
          </a:xfrm>
          <a:prstGeom prst="rect">
            <a:avLst/>
          </a:prstGeom>
          <a:noFill/>
          <a:ln w="9525">
            <a:noFill/>
          </a:ln>
        </p:spPr>
        <p:txBody>
          <a:bodyPr wrap="square">
            <a:spAutoFit/>
          </a:bodyPr>
          <a:lstStyle/>
          <a:p>
            <a:pPr indent="0" fontAlgn="auto">
              <a:lnSpc>
                <a:spcPct val="150000"/>
              </a:lnSpc>
            </a:pPr>
            <a:r>
              <a:rPr lang="en-US" sz="2800">
                <a:solidFill>
                  <a:srgbClr val="FF0000"/>
                </a:solidFill>
                <a:latin typeface="微软雅黑" panose="020B0503020204020204" charset="-122"/>
                <a:ea typeface="微软雅黑" panose="020B0503020204020204" charset="-122"/>
                <a:cs typeface="微软雅黑" panose="020B0503020204020204" charset="-122"/>
                <a:sym typeface="+mn-ea"/>
              </a:rPr>
              <a:t> </a:t>
            </a:r>
            <a:r>
              <a:rPr sz="2800">
                <a:solidFill>
                  <a:srgbClr val="000000"/>
                </a:solidFill>
                <a:latin typeface="微软雅黑" panose="020B0503020204020204" charset="-122"/>
                <a:ea typeface="微软雅黑" panose="020B0503020204020204" charset="-122"/>
                <a:cs typeface="微软雅黑" panose="020B0503020204020204" charset="-122"/>
                <a:sym typeface="+mn-ea"/>
              </a:rPr>
              <a:t> </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a:t>
            </a:r>
            <a:r>
              <a:rPr sz="2800" b="1">
                <a:solidFill>
                  <a:srgbClr val="000000"/>
                </a:solidFill>
                <a:latin typeface="微软雅黑" panose="020B0503020204020204" charset="-122"/>
                <a:ea typeface="微软雅黑" panose="020B0503020204020204" charset="-122"/>
                <a:cs typeface="微软雅黑" panose="020B0503020204020204" charset="-122"/>
                <a:sym typeface="+mn-ea"/>
              </a:rPr>
              <a:t>11</a:t>
            </a:r>
            <a:r>
              <a:rPr lang="en-US" sz="2800" b="1">
                <a:solidFill>
                  <a:srgbClr val="000000"/>
                </a:solidFill>
                <a:latin typeface="微软雅黑" panose="020B0503020204020204" charset="-122"/>
                <a:ea typeface="微软雅黑" panose="020B0503020204020204" charset="-122"/>
                <a:cs typeface="微软雅黑" panose="020B0503020204020204" charset="-122"/>
                <a:sym typeface="+mn-ea"/>
              </a:rPr>
              <a:t>  </a:t>
            </a:r>
            <a:r>
              <a:rPr sz="2800">
                <a:solidFill>
                  <a:srgbClr val="000000"/>
                </a:solidFill>
                <a:latin typeface="微软雅黑" panose="020B0503020204020204" charset="-122"/>
                <a:ea typeface="微软雅黑" panose="020B0503020204020204" charset="-122"/>
                <a:cs typeface="微软雅黑" panose="020B0503020204020204" charset="-122"/>
                <a:sym typeface="+mn-ea"/>
              </a:rPr>
              <a:t>The house has been greatly damaged by the truck and we</a:t>
            </a:r>
            <a:r>
              <a:rPr lang="en-US" altLang="zh-CN" sz="2800">
                <a:latin typeface="微软雅黑" panose="020B0503020204020204" charset="-122"/>
                <a:ea typeface="微软雅黑" panose="020B0503020204020204" charset="-122"/>
                <a:cs typeface="微软雅黑" panose="020B0503020204020204" charset="-122"/>
                <a:sym typeface="+mn-ea"/>
              </a:rPr>
              <a:t>'</a:t>
            </a:r>
            <a:r>
              <a:rPr sz="2800">
                <a:solidFill>
                  <a:srgbClr val="000000"/>
                </a:solidFill>
                <a:latin typeface="微软雅黑" panose="020B0503020204020204" charset="-122"/>
                <a:ea typeface="微软雅黑" panose="020B0503020204020204" charset="-122"/>
                <a:cs typeface="微软雅黑" panose="020B0503020204020204" charset="-122"/>
                <a:sym typeface="+mn-ea"/>
              </a:rPr>
              <a:t>d better leave it</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_______ </a:t>
            </a:r>
            <a:r>
              <a:rPr sz="2800">
                <a:solidFill>
                  <a:srgbClr val="000000"/>
                </a:solidFill>
                <a:latin typeface="微软雅黑" panose="020B0503020204020204" charset="-122"/>
                <a:ea typeface="微软雅黑" panose="020B0503020204020204" charset="-122"/>
                <a:cs typeface="微软雅黑" panose="020B0503020204020204" charset="-122"/>
                <a:sym typeface="+mn-ea"/>
              </a:rPr>
              <a:t>it is until the police arrive. </a:t>
            </a:r>
          </a:p>
          <a:p>
            <a:pPr indent="0"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解析</a:t>
            </a:r>
            <a:r>
              <a:rPr lang="en-US" altLang="zh-CN" sz="2800" b="1">
                <a:latin typeface="微软雅黑" panose="020B0503020204020204" charset="-122"/>
                <a:ea typeface="微软雅黑" panose="020B0503020204020204" charset="-122"/>
                <a:cs typeface="微软雅黑" panose="020B0503020204020204" charset="-122"/>
                <a:sym typeface="+mn-ea"/>
              </a:rPr>
              <a:t>    </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句意:卡车已严重破坏了这座房子,我们最好让它保持原样直到警察到来。as引导方式状语从句,意为"像……一样",leave it as it is意为</a:t>
            </a:r>
          </a:p>
          <a:p>
            <a:pPr indent="0" fontAlgn="auto">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"让它保持原样"。故填as。</a:t>
            </a:r>
          </a:p>
          <a:p>
            <a:pPr indent="0" fontAlgn="auto">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2.as if/as though引导方式状语从句。从句一般用虚拟语气,但如果从句所陈述的情况很可能实现,也可用陈述语气。</a:t>
            </a:r>
          </a:p>
          <a:p>
            <a:pPr indent="0"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He likes to talk big as if he were an important person.他爱说大话,仿佛他是一位重要人物似的。(虚拟语气)</a:t>
            </a:r>
            <a:endParaRPr lang="en-US" sz="2800" b="0">
              <a:solidFill>
                <a:srgbClr val="000000"/>
              </a:solidFill>
              <a:latin typeface="微软雅黑" panose="020B0503020204020204" charset="-122"/>
              <a:ea typeface="微软雅黑" panose="020B0503020204020204" charset="-122"/>
              <a:cs typeface="微软雅黑" panose="020B0503020204020204" charset="-122"/>
              <a:sym typeface="+mn-ea"/>
            </a:endParaRPr>
          </a:p>
        </p:txBody>
      </p:sp>
      <p:pic>
        <p:nvPicPr>
          <p:cNvPr id="57" name="新典例.jpg" descr="id:2147501944;FounderCES"/>
          <p:cNvPicPr>
            <a:picLocks noChangeAspect="1"/>
          </p:cNvPicPr>
          <p:nvPr/>
        </p:nvPicPr>
        <p:blipFill>
          <a:blip r:embed="rId2"/>
          <a:stretch>
            <a:fillRect/>
          </a:stretch>
        </p:blipFill>
        <p:spPr>
          <a:xfrm>
            <a:off x="502285" y="744855"/>
            <a:ext cx="864870" cy="39497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285" y="502285"/>
            <a:ext cx="11187430" cy="3322955"/>
          </a:xfrm>
          <a:prstGeom prst="rect">
            <a:avLst/>
          </a:prstGeom>
          <a:noFill/>
          <a:ln w="9525">
            <a:noFill/>
          </a:ln>
        </p:spPr>
        <p:txBody>
          <a:bodyPr wrap="square">
            <a:spAutoFit/>
          </a:bodyPr>
          <a:lstStyle/>
          <a:p>
            <a:pPr indent="0"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He walked as though he was drunk.他走起路来就像喝醉了一样。(陈述语气)</a:t>
            </a:r>
          </a:p>
          <a:p>
            <a:pPr indent="0" fontAlgn="auto">
              <a:lnSpc>
                <a:spcPct val="150000"/>
              </a:lnSpc>
            </a:pPr>
            <a:r>
              <a:rPr lang="en-US" sz="2800">
                <a:solidFill>
                  <a:srgbClr val="FF0000"/>
                </a:solidFill>
                <a:latin typeface="微软雅黑" panose="020B0503020204020204" charset="-122"/>
                <a:ea typeface="微软雅黑" panose="020B0503020204020204" charset="-122"/>
                <a:cs typeface="微软雅黑" panose="020B0503020204020204" charset="-122"/>
                <a:sym typeface="+mn-ea"/>
              </a:rPr>
              <a:t>知识9　比较状语从句</a:t>
            </a:r>
          </a:p>
          <a:p>
            <a:pPr indent="0" fontAlgn="auto">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比较状语从句常由as…as…, than, not so…as…等引导。详见考点3</a:t>
            </a:r>
          </a:p>
          <a:p>
            <a:pPr indent="0" fontAlgn="auto">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"形容词和副词的比较等级"部分。  </a:t>
            </a:r>
            <a:endParaRPr lang="en-US" sz="2800" b="0">
              <a:solidFill>
                <a:srgbClr val="000000"/>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920" y="803275"/>
            <a:ext cx="11187430" cy="5908040"/>
          </a:xfrm>
          <a:prstGeom prst="rect">
            <a:avLst/>
          </a:prstGeom>
          <a:noFill/>
          <a:ln w="9525">
            <a:noFill/>
          </a:ln>
        </p:spPr>
        <p:txBody>
          <a:bodyPr wrap="square">
            <a:spAutoFit/>
          </a:bodyPr>
          <a:lstStyle/>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在时间、让步、方式、地点、条件状语从句中,为了使语言更加简洁、生动,经常使用省略形式。</a:t>
            </a:r>
          </a:p>
          <a:p>
            <a:pPr indent="0" fontAlgn="auto">
              <a:lnSpc>
                <a:spcPct val="150000"/>
              </a:lnSpc>
            </a:pPr>
            <a:endParaRPr sz="2800">
              <a:solidFill>
                <a:srgbClr val="000000"/>
              </a:solidFill>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endParaRPr sz="2800">
              <a:solidFill>
                <a:srgbClr val="000000"/>
              </a:solidFill>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endParaRPr sz="2800">
              <a:solidFill>
                <a:srgbClr val="000000"/>
              </a:solidFill>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endParaRPr sz="2800">
              <a:solidFill>
                <a:srgbClr val="000000"/>
              </a:solidFill>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endParaRPr sz="2800">
              <a:solidFill>
                <a:srgbClr val="000000"/>
              </a:solidFill>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While (I was) in Beijing, I paid a visit to the Summer Palace.在北京时,我参观了颐和园。(时间状语从句,连词+介宾短语)</a:t>
            </a:r>
            <a:endParaRPr lang="en-US" sz="2800" b="0">
              <a:solidFill>
                <a:srgbClr val="000000"/>
              </a:solidFill>
              <a:latin typeface="微软雅黑" panose="020B0503020204020204" charset="-122"/>
              <a:ea typeface="微软雅黑" panose="020B0503020204020204" charset="-122"/>
              <a:cs typeface="微软雅黑" panose="020B0503020204020204" charset="-122"/>
              <a:sym typeface="+mn-ea"/>
            </a:endParaRPr>
          </a:p>
        </p:txBody>
      </p:sp>
      <p:pic>
        <p:nvPicPr>
          <p:cNvPr id="2" name="图片 1"/>
          <p:cNvPicPr>
            <a:picLocks noChangeAspect="1"/>
          </p:cNvPicPr>
          <p:nvPr/>
        </p:nvPicPr>
        <p:blipFill>
          <a:blip r:embed="rId2"/>
          <a:stretch>
            <a:fillRect/>
          </a:stretch>
        </p:blipFill>
        <p:spPr>
          <a:xfrm>
            <a:off x="502920" y="2439670"/>
            <a:ext cx="9156700" cy="2762885"/>
          </a:xfrm>
          <a:prstGeom prst="rect">
            <a:avLst/>
          </a:prstGeom>
        </p:spPr>
      </p:pic>
      <p:sp>
        <p:nvSpPr>
          <p:cNvPr id="3" name="标题 3"/>
          <p:cNvSpPr>
            <a:spLocks noGrp="1"/>
          </p:cNvSpPr>
          <p:nvPr/>
        </p:nvSpPr>
        <p:spPr>
          <a:xfrm>
            <a:off x="0" y="126365"/>
            <a:ext cx="4719955" cy="676952"/>
          </a:xfrm>
          <a:prstGeom prst="roundRect">
            <a:avLst>
              <a:gd name="adj" fmla="val 31077"/>
            </a:avLst>
          </a:prstGeom>
          <a:solidFill>
            <a:srgbClr val="DA251C"/>
          </a:solidFill>
          <a:ln>
            <a:noFill/>
          </a:ln>
        </p:spPr>
        <p:txBody>
          <a:bodyPr wrap="square" lIns="0" tIns="0" rIns="0" bIns="0">
            <a:spAutoFit/>
          </a:bodyPr>
          <a:lstStyle>
            <a:lvl1pPr algn="l" defTabSz="914400" rtl="0" eaLnBrk="1" latinLnBrk="0" hangingPunct="1">
              <a:lnSpc>
                <a:spcPct val="100000"/>
              </a:lnSpc>
              <a:spcBef>
                <a:spcPct val="0"/>
              </a:spcBef>
              <a:buNone/>
              <a:defRPr sz="3735" kern="1200">
                <a:solidFill>
                  <a:schemeClr val="bg1"/>
                </a:solidFill>
                <a:latin typeface="+mj-lt"/>
                <a:ea typeface="+mj-ea"/>
                <a:cs typeface="+mj-cs"/>
              </a:defRPr>
            </a:lvl1pPr>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难点</a:t>
            </a:r>
            <a:r>
              <a:rPr lang="en-US" altLang="zh-CN" sz="32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 </a:t>
            </a:r>
            <a:r>
              <a:rPr sz="3200">
                <a:latin typeface="微软雅黑" panose="020B0503020204020204" charset="-122"/>
                <a:ea typeface="微软雅黑" panose="020B0503020204020204" charset="-122"/>
                <a:cs typeface="微软雅黑" panose="020B0503020204020204" charset="-122"/>
                <a:sym typeface="+mn-ea"/>
              </a:rPr>
              <a:t>状语从句的省略</a:t>
            </a:r>
            <a:endParaRPr lang="en-US" altLang="en-US" sz="3200" dirty="0" smtClean="0">
              <a:solidFill>
                <a:schemeClr val="bg1"/>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10845" y="502285"/>
            <a:ext cx="11278870" cy="5908040"/>
          </a:xfrm>
          <a:prstGeom prst="rect">
            <a:avLst/>
          </a:prstGeom>
          <a:noFill/>
          <a:ln w="9525">
            <a:noFill/>
          </a:ln>
        </p:spPr>
        <p:txBody>
          <a:bodyPr wrap="square">
            <a:spAutoFit/>
          </a:bodyPr>
          <a:lstStyle/>
          <a:p>
            <a:pPr indent="0"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sz="2800">
                <a:latin typeface="微软雅黑" panose="020B0503020204020204" charset="-122"/>
                <a:ea typeface="微软雅黑" panose="020B0503020204020204" charset="-122"/>
                <a:cs typeface="微软雅黑" panose="020B0503020204020204" charset="-122"/>
                <a:sym typeface="+mn-ea"/>
              </a:rPr>
              <a:t>Though (it is) cold, he still wore a shirt.虽然天气冷,但他仍然穿一件衬衫。(让步状语从句,连词+形容词)</a:t>
            </a:r>
          </a:p>
          <a:p>
            <a:pPr indent="0"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sz="2800">
                <a:latin typeface="微软雅黑" panose="020B0503020204020204" charset="-122"/>
                <a:ea typeface="微软雅黑" panose="020B0503020204020204" charset="-122"/>
                <a:cs typeface="微软雅黑" panose="020B0503020204020204" charset="-122"/>
                <a:sym typeface="+mn-ea"/>
              </a:rPr>
              <a:t>He is running here and there as if (he is) looking for something lost.他在到处跑仿佛在寻找丢的什么东西一样。(方式状语从句,连词+现在分词)</a:t>
            </a:r>
          </a:p>
          <a:p>
            <a:pPr indent="0"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sz="2800">
                <a:latin typeface="微软雅黑" panose="020B0503020204020204" charset="-122"/>
                <a:ea typeface="微软雅黑" panose="020B0503020204020204" charset="-122"/>
                <a:cs typeface="微软雅黑" panose="020B0503020204020204" charset="-122"/>
                <a:sym typeface="+mn-ea"/>
              </a:rPr>
              <a:t>Put a comma where (it is) needed.在需要的地方加一个逗号。(地点状语从句,连词+过去分词)</a:t>
            </a:r>
          </a:p>
          <a:p>
            <a:pPr indent="0"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sz="2800">
                <a:latin typeface="微软雅黑" panose="020B0503020204020204" charset="-122"/>
                <a:ea typeface="微软雅黑" panose="020B0503020204020204" charset="-122"/>
                <a:cs typeface="微软雅黑" panose="020B0503020204020204" charset="-122"/>
                <a:sym typeface="+mn-ea"/>
              </a:rPr>
              <a:t>Unless (it is)necessary, you</a:t>
            </a:r>
            <a:r>
              <a:rPr lang="en-US" altLang="zh-CN" sz="2800">
                <a:latin typeface="微软雅黑" panose="020B0503020204020204" charset="-122"/>
                <a:ea typeface="微软雅黑" panose="020B0503020204020204" charset="-122"/>
                <a:cs typeface="微软雅黑" panose="020B0503020204020204" charset="-122"/>
                <a:sym typeface="+mn-ea"/>
              </a:rPr>
              <a:t>'</a:t>
            </a:r>
            <a:r>
              <a:rPr sz="2800">
                <a:latin typeface="微软雅黑" panose="020B0503020204020204" charset="-122"/>
                <a:ea typeface="微软雅黑" panose="020B0503020204020204" charset="-122"/>
                <a:cs typeface="微软雅黑" panose="020B0503020204020204" charset="-122"/>
                <a:sym typeface="+mn-ea"/>
              </a:rPr>
              <a:t>d better not refer to the dictionary.如果没有必要,你最好不要查词典。(条件状语从句,连词+形容词)</a:t>
            </a:r>
            <a:r>
              <a:rPr lang="en-US" sz="2800">
                <a:latin typeface="微软雅黑" panose="020B0503020204020204" charset="-122"/>
                <a:ea typeface="微软雅黑" panose="020B0503020204020204" charset="-122"/>
                <a:cs typeface="微软雅黑" panose="020B0503020204020204" charset="-122"/>
                <a:sym typeface="+mn-ea"/>
              </a:rPr>
              <a:t>  </a:t>
            </a:r>
            <a:r>
              <a:rPr lang="en-US" altLang="zh-CN" sz="2800" b="1">
                <a:latin typeface="微软雅黑" panose="020B0503020204020204" charset="-122"/>
                <a:ea typeface="微软雅黑" panose="020B0503020204020204" charset="-122"/>
                <a:cs typeface="微软雅黑" panose="020B0503020204020204" charset="-122"/>
                <a:sym typeface="+mn-ea"/>
              </a:rPr>
              <a:t> </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a:t>
            </a:r>
            <a:endParaRPr lang="en-US" sz="2800" b="0">
              <a:solidFill>
                <a:srgbClr val="000000"/>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285" y="890270"/>
            <a:ext cx="11187430" cy="3969385"/>
          </a:xfrm>
          <a:prstGeom prst="rect">
            <a:avLst/>
          </a:prstGeom>
          <a:noFill/>
          <a:ln w="9525">
            <a:noFill/>
          </a:ln>
        </p:spPr>
        <p:txBody>
          <a:bodyPr wrap="square">
            <a:spAutoFit/>
          </a:bodyPr>
          <a:lstStyle/>
          <a:p>
            <a:pPr indent="0" fontAlgn="auto">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a:t>
            </a:r>
            <a:r>
              <a:rPr lang="en-US" sz="2800" b="1">
                <a:solidFill>
                  <a:srgbClr val="000000"/>
                </a:solidFill>
                <a:latin typeface="微软雅黑" panose="020B0503020204020204" charset="-122"/>
                <a:ea typeface="微软雅黑" panose="020B0503020204020204" charset="-122"/>
                <a:cs typeface="微软雅黑" panose="020B0503020204020204" charset="-122"/>
                <a:sym typeface="+mn-ea"/>
              </a:rPr>
              <a:t>12</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It is so cold that you can</a:t>
            </a:r>
            <a:r>
              <a:rPr lang="en-US" altLang="zh-CN" sz="2800">
                <a:latin typeface="微软雅黑" panose="020B0503020204020204" charset="-122"/>
                <a:ea typeface="微软雅黑" panose="020B0503020204020204" charset="-122"/>
                <a:cs typeface="微软雅黑" panose="020B0503020204020204" charset="-122"/>
                <a:sym typeface="+mn-ea"/>
              </a:rPr>
              <a:t>'</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t go outside _______ fully covered in thick clothes. </a:t>
            </a:r>
          </a:p>
          <a:p>
            <a:pPr indent="0"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解析</a:t>
            </a:r>
            <a:r>
              <a:rPr lang="en-US" altLang="zh-CN" sz="2800" b="1">
                <a:latin typeface="微软雅黑" panose="020B0503020204020204" charset="-122"/>
                <a:ea typeface="微软雅黑" panose="020B0503020204020204" charset="-122"/>
                <a:cs typeface="微软雅黑" panose="020B0503020204020204" charset="-122"/>
                <a:sym typeface="+mn-ea"/>
              </a:rPr>
              <a:t>   </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句意:天太冷了,除非你严严实实地裹上厚衣服,否则你不能去外面。根据句意可知,空处应填unless"除非",此处为条件状语从句的省略,将其补充完整为:unless you are fully covered in thick clothes。故填unless。</a:t>
            </a:r>
            <a:endParaRPr lang="en-US" sz="2800" b="0">
              <a:solidFill>
                <a:srgbClr val="000000"/>
              </a:solidFill>
              <a:latin typeface="微软雅黑" panose="020B0503020204020204" charset="-122"/>
              <a:ea typeface="微软雅黑" panose="020B0503020204020204" charset="-122"/>
              <a:cs typeface="微软雅黑" panose="020B0503020204020204" charset="-122"/>
              <a:sym typeface="+mn-ea"/>
            </a:endParaRPr>
          </a:p>
        </p:txBody>
      </p:sp>
      <p:pic>
        <p:nvPicPr>
          <p:cNvPr id="57" name="新典例.jpg" descr="id:2147501944;FounderCES"/>
          <p:cNvPicPr>
            <a:picLocks noChangeAspect="1"/>
          </p:cNvPicPr>
          <p:nvPr/>
        </p:nvPicPr>
        <p:blipFill>
          <a:blip r:embed="rId2"/>
          <a:stretch>
            <a:fillRect/>
          </a:stretch>
        </p:blipFill>
        <p:spPr>
          <a:xfrm>
            <a:off x="502285" y="1121410"/>
            <a:ext cx="864870" cy="39497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285" y="502285"/>
            <a:ext cx="11187430" cy="5262245"/>
          </a:xfrm>
          <a:prstGeom prst="rect">
            <a:avLst/>
          </a:prstGeom>
          <a:noFill/>
          <a:ln w="9525">
            <a:noFill/>
          </a:ln>
        </p:spPr>
        <p:txBody>
          <a:bodyPr wrap="square">
            <a:spAutoFit/>
          </a:bodyPr>
          <a:lstStyle/>
          <a:p>
            <a:pPr indent="0" fontAlgn="auto">
              <a:lnSpc>
                <a:spcPct val="150000"/>
              </a:lnSpc>
            </a:pPr>
            <a:r>
              <a:rPr lang="en-US" sz="2800">
                <a:solidFill>
                  <a:srgbClr val="FF0000"/>
                </a:solidFill>
                <a:latin typeface="微软雅黑" panose="020B0503020204020204" charset="-122"/>
                <a:ea typeface="微软雅黑" panose="020B0503020204020204" charset="-122"/>
                <a:cs typeface="微软雅黑" panose="020B0503020204020204" charset="-122"/>
                <a:sym typeface="+mn-ea"/>
              </a:rPr>
              <a:t>特别提醒</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特殊的省略结构:if省略结构,常用作插入语。</a:t>
            </a:r>
          </a:p>
          <a:p>
            <a:pPr indent="0" fontAlgn="auto">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if so如果这样的话 　　　　　　if not不然的话</a:t>
            </a:r>
          </a:p>
          <a:p>
            <a:pPr indent="0" fontAlgn="auto">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if necessary如果有必要的话	     if possible如果可能的话</a:t>
            </a:r>
          </a:p>
          <a:p>
            <a:pPr indent="0" fontAlgn="auto">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if any如果有的话</a:t>
            </a:r>
          </a:p>
          <a:p>
            <a:pPr indent="0"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If necessary, ring me. 如有必要,给我打电话。</a:t>
            </a:r>
          </a:p>
          <a:p>
            <a:pPr indent="0"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If possible, let me know beforehand. 如有可能,提前让我知道。</a:t>
            </a:r>
          </a:p>
          <a:p>
            <a:pPr indent="0"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There are few, if any, mistakes in the book.那本书里,如果有错误,也不多。   </a:t>
            </a:r>
            <a:endParaRPr lang="en-US" sz="2800" b="0">
              <a:solidFill>
                <a:srgbClr val="000000"/>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
          </p:cNvPr>
          <p:cNvSpPr/>
          <p:nvPr/>
        </p:nvSpPr>
        <p:spPr>
          <a:xfrm>
            <a:off x="5471795" y="401320"/>
            <a:ext cx="6487795" cy="5622925"/>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fontAlgn="auto">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考法</a:t>
            </a:r>
            <a:r>
              <a:rPr lang="en-US" altLang="zh-CN" sz="2800" dirty="0" smtClean="0">
                <a:solidFill>
                  <a:schemeClr val="tx1">
                    <a:lumMod val="95000"/>
                    <a:lumOff val="5000"/>
                  </a:schemeClr>
                </a:solidFill>
                <a:latin typeface="微软雅黑" panose="020B0503020204020204" charset="-122"/>
                <a:ea typeface="微软雅黑" panose="020B0503020204020204" charset="-122"/>
                <a:sym typeface="+mn-ea"/>
              </a:rPr>
              <a:t>1</a:t>
            </a: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   考查并列连词</a:t>
            </a:r>
          </a:p>
          <a:p>
            <a:pPr fontAlgn="auto">
              <a:lnSpc>
                <a:spcPct val="150000"/>
              </a:lnSpc>
            </a:pPr>
            <a:r>
              <a:rPr lang="zh-CN" altLang="en-US" sz="2800" dirty="0">
                <a:solidFill>
                  <a:schemeClr val="tx1">
                    <a:lumMod val="95000"/>
                    <a:lumOff val="5000"/>
                  </a:schemeClr>
                </a:solidFill>
                <a:latin typeface="微软雅黑" panose="020B0503020204020204" charset="-122"/>
                <a:ea typeface="微软雅黑" panose="020B0503020204020204" charset="-122"/>
                <a:sym typeface="+mn-ea"/>
              </a:rPr>
              <a:t>考法</a:t>
            </a:r>
            <a:r>
              <a:rPr lang="en-US" altLang="zh-CN" sz="2800" dirty="0">
                <a:solidFill>
                  <a:schemeClr val="tx1">
                    <a:lumMod val="95000"/>
                    <a:lumOff val="5000"/>
                  </a:schemeClr>
                </a:solidFill>
                <a:latin typeface="微软雅黑" panose="020B0503020204020204" charset="-122"/>
                <a:ea typeface="微软雅黑" panose="020B0503020204020204" charset="-122"/>
                <a:sym typeface="+mn-ea"/>
              </a:rPr>
              <a:t>2   考查状语从句中的连词 </a:t>
            </a:r>
            <a:endParaRPr lang="en-US" altLang="zh-CN" sz="2800" dirty="0">
              <a:solidFill>
                <a:schemeClr val="tx1">
                  <a:lumMod val="95000"/>
                  <a:lumOff val="5000"/>
                </a:schemeClr>
              </a:solidFill>
              <a:latin typeface="微软雅黑" panose="020B0503020204020204" charset="-122"/>
              <a:ea typeface="微软雅黑" panose="020B0503020204020204" charset="-122"/>
            </a:endParaRPr>
          </a:p>
        </p:txBody>
      </p:sp>
      <p:sp>
        <p:nvSpPr>
          <p:cNvPr id="6" name="文本框 5"/>
          <p:cNvSpPr txBox="1"/>
          <p:nvPr/>
        </p:nvSpPr>
        <p:spPr>
          <a:xfrm>
            <a:off x="0" y="2859405"/>
            <a:ext cx="5270500" cy="706755"/>
          </a:xfrm>
          <a:prstGeom prst="rect">
            <a:avLst/>
          </a:prstGeom>
          <a:noFill/>
        </p:spPr>
        <p:txBody>
          <a:bodyPr wrap="square" rtlCol="0">
            <a:spAutoFit/>
          </a:bodyPr>
          <a:lstStyle/>
          <a:p>
            <a:r>
              <a:rPr lang="zh-CN" altLang="en-US" sz="4000">
                <a:solidFill>
                  <a:schemeClr val="bg1"/>
                </a:solidFill>
                <a:latin typeface="+mj-ea"/>
                <a:ea typeface="+mj-ea"/>
                <a:cs typeface="+mj-ea"/>
              </a:rPr>
              <a:t>考法帮</a:t>
            </a:r>
            <a:r>
              <a:rPr lang="en-US" altLang="zh-CN" sz="4000" dirty="0">
                <a:solidFill>
                  <a:schemeClr val="bg1"/>
                </a:solidFill>
                <a:latin typeface="+mj-ea"/>
                <a:ea typeface="+mj-ea"/>
                <a:cs typeface="+mj-ea"/>
                <a:sym typeface="+mn-ea"/>
              </a:rPr>
              <a:t>·</a:t>
            </a:r>
            <a:r>
              <a:rPr lang="zh-CN" altLang="en-US" sz="4000" dirty="0">
                <a:solidFill>
                  <a:schemeClr val="bg1"/>
                </a:solidFill>
                <a:latin typeface="+mj-ea"/>
                <a:ea typeface="+mj-ea"/>
                <a:cs typeface="+mj-ea"/>
                <a:sym typeface="+mn-ea"/>
              </a:rPr>
              <a:t>解题能力提升</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p:nvPr>
            <p:custDataLst>
              <p:tags r:id="rId1"/>
            </p:custDataLst>
          </p:nvPr>
        </p:nvGraphicFramePr>
        <p:xfrm>
          <a:off x="652462" y="852170"/>
          <a:ext cx="10717530" cy="5680710"/>
        </p:xfrm>
        <a:graphic>
          <a:graphicData uri="http://schemas.openxmlformats.org/drawingml/2006/table">
            <a:tbl>
              <a:tblPr firstRow="1" bandRow="1">
                <a:tableStyleId>{5940675A-B579-460E-94D1-54222C63F5DA}</a:tableStyleId>
              </a:tblPr>
              <a:tblGrid>
                <a:gridCol w="572135"/>
                <a:gridCol w="3133725"/>
                <a:gridCol w="3451225"/>
                <a:gridCol w="3560445"/>
              </a:tblGrid>
              <a:tr h="474980">
                <a:tc gridSpan="2">
                  <a:txBody>
                    <a:bodyPr/>
                    <a:lstStyle/>
                    <a:p>
                      <a:pPr indent="0" algn="ctr">
                        <a:buNone/>
                      </a:pPr>
                      <a:r>
                        <a:rPr lang="en-US" sz="2400" b="1">
                          <a:solidFill>
                            <a:srgbClr val="000000"/>
                          </a:solidFill>
                          <a:latin typeface="微软雅黑" panose="020B0503020204020204" charset="-122"/>
                          <a:ea typeface="微软雅黑" panose="020B0503020204020204" charset="-122"/>
                          <a:cs typeface="NEU-BZ-S92" charset="0"/>
                        </a:rPr>
                        <a:t>卷别</a:t>
                      </a:r>
                      <a:endParaRPr lang="en-US" altLang="en-US" sz="2400" b="1">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solidFill>
                      <a:schemeClr val="bg1">
                        <a:lumMod val="85000"/>
                      </a:schemeClr>
                    </a:solidFill>
                  </a:tcPr>
                </a:tc>
                <a:tc hMerge="1">
                  <a:txBody>
                    <a:bodyPr/>
                    <a:lstStyle/>
                    <a:p>
                      <a:endParaRPr lang="zh-CN"/>
                    </a:p>
                  </a:txBody>
                  <a:tcPr>
                    <a:lnR w="12700">
                      <a:solidFill>
                        <a:schemeClr val="tx1"/>
                      </a:solidFill>
                      <a:prstDash val="solid"/>
                    </a:lnR>
                    <a:lnT w="12700">
                      <a:solidFill>
                        <a:schemeClr val="tx1"/>
                      </a:solidFill>
                      <a:prstDash val="solid"/>
                    </a:lnT>
                    <a:lnB w="12700">
                      <a:solidFill>
                        <a:schemeClr val="tx1"/>
                      </a:solidFill>
                      <a:prstDash val="solid"/>
                    </a:lnB>
                  </a:tcPr>
                </a:tc>
                <a:tc>
                  <a:txBody>
                    <a:bodyPr/>
                    <a:lstStyle/>
                    <a:p>
                      <a:pPr indent="0" algn="ctr">
                        <a:buNone/>
                      </a:pPr>
                      <a:r>
                        <a:rPr lang="en-US" sz="2400" b="1">
                          <a:solidFill>
                            <a:srgbClr val="000000"/>
                          </a:solidFill>
                          <a:latin typeface="微软雅黑" panose="020B0503020204020204" charset="-122"/>
                          <a:ea typeface="微软雅黑" panose="020B0503020204020204" charset="-122"/>
                          <a:cs typeface="NEU-BZ-S92" charset="0"/>
                        </a:rPr>
                        <a:t>并列连词</a:t>
                      </a:r>
                      <a:endParaRPr lang="en-US" altLang="en-US" sz="2400" b="1">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solidFill>
                      <a:schemeClr val="bg1">
                        <a:lumMod val="85000"/>
                      </a:schemeClr>
                    </a:solidFill>
                  </a:tcPr>
                </a:tc>
                <a:tc>
                  <a:txBody>
                    <a:bodyPr/>
                    <a:lstStyle/>
                    <a:p>
                      <a:pPr indent="0" algn="ctr">
                        <a:buNone/>
                      </a:pPr>
                      <a:r>
                        <a:rPr lang="en-US" sz="2400" b="1">
                          <a:solidFill>
                            <a:srgbClr val="000000"/>
                          </a:solidFill>
                          <a:latin typeface="微软雅黑" panose="020B0503020204020204" charset="-122"/>
                          <a:ea typeface="微软雅黑" panose="020B0503020204020204" charset="-122"/>
                          <a:cs typeface="NEU-BZ-S92" charset="0"/>
                        </a:rPr>
                        <a:t>状语从句</a:t>
                      </a:r>
                      <a:endParaRPr lang="en-US" altLang="en-US" sz="2400" b="1">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solidFill>
                      <a:schemeClr val="bg1">
                        <a:lumMod val="85000"/>
                      </a:schemeClr>
                    </a:solidFill>
                  </a:tcPr>
                </a:tc>
              </a:tr>
              <a:tr h="450850">
                <a:tc gridSpan="2">
                  <a:txBody>
                    <a:bodyPr/>
                    <a:lstStyle/>
                    <a:p>
                      <a:pPr indent="0" algn="ctr">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2020新高考Ⅰ(山东) </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hMerge="1">
                  <a:txBody>
                    <a:bodyPr/>
                    <a:lstStyle/>
                    <a:p>
                      <a:endParaRPr lang="zh-CN"/>
                    </a:p>
                  </a:txBody>
                  <a:tcPr>
                    <a:lnR w="12700">
                      <a:solidFill>
                        <a:schemeClr val="tx1"/>
                      </a:solidFill>
                      <a:prstDash val="solid"/>
                    </a:lnR>
                    <a:lnT w="12700">
                      <a:solidFill>
                        <a:schemeClr val="tx1"/>
                      </a:solidFill>
                      <a:prstDash val="solid"/>
                    </a:lnT>
                    <a:lnB w="12700">
                      <a:solidFill>
                        <a:schemeClr val="tx1"/>
                      </a:solidFill>
                      <a:prstDash val="solid"/>
                    </a:lnB>
                  </a:tcPr>
                </a:tc>
                <a:tc>
                  <a:txBody>
                    <a:bodyPr/>
                    <a:lstStyle/>
                    <a:p>
                      <a:pPr indent="0">
                        <a:buNone/>
                      </a:pPr>
                      <a:r>
                        <a:rPr lang="en-US" sz="2400" b="0">
                          <a:solidFill>
                            <a:srgbClr val="000000"/>
                          </a:solidFill>
                          <a:latin typeface="微软雅黑" panose="020B0503020204020204" charset="-122"/>
                          <a:ea typeface="微软雅黑" panose="020B0503020204020204" charset="-122"/>
                          <a:cs typeface="NEU-BZ-S92" charset="0"/>
                        </a:rPr>
                        <a:t>·37.or</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 </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r>
              <a:tr h="0">
                <a:tc rowSpan="4">
                  <a:txBody>
                    <a:bodyPr/>
                    <a:lstStyle/>
                    <a:p>
                      <a:pPr indent="0" algn="ctr">
                        <a:buNone/>
                      </a:pPr>
                      <a:r>
                        <a:rPr lang="en-US" sz="2400" b="0">
                          <a:solidFill>
                            <a:srgbClr val="000000"/>
                          </a:solidFill>
                          <a:latin typeface="微软雅黑" panose="020B0503020204020204" charset="-122"/>
                          <a:ea typeface="微软雅黑" panose="020B0503020204020204" charset="-122"/>
                          <a:cs typeface="方正书宋_GBK" panose="03000509000000000000" charset="-122"/>
                        </a:rPr>
                        <a:t>全国卷</a:t>
                      </a:r>
                      <a:endParaRPr lang="en-US" altLang="en-US" sz="2400" b="0">
                        <a:solidFill>
                          <a:srgbClr val="000000"/>
                        </a:solidFill>
                        <a:latin typeface="微软雅黑" panose="020B0503020204020204" charset="-122"/>
                        <a:ea typeface="微软雅黑" panose="020B0503020204020204" charset="-122"/>
                        <a:cs typeface="方正书宋_GBK" panose="03000509000000000000" charset="-122"/>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2020</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buNone/>
                      </a:pPr>
                      <a:r>
                        <a:rPr lang="en-US" sz="2400" b="0">
                          <a:solidFill>
                            <a:srgbClr val="000000"/>
                          </a:solidFill>
                          <a:latin typeface="微软雅黑" panose="020B0503020204020204" charset="-122"/>
                          <a:ea typeface="微软雅黑" panose="020B0503020204020204" charset="-122"/>
                          <a:cs typeface="NEU-BZ-S92" charset="0"/>
                        </a:rPr>
                        <a:t> </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buNone/>
                      </a:pPr>
                      <a:r>
                        <a:rPr lang="en-US" sz="2400" b="0">
                          <a:solidFill>
                            <a:srgbClr val="000000"/>
                          </a:solidFill>
                          <a:latin typeface="微软雅黑" panose="020B0503020204020204" charset="-122"/>
                          <a:ea typeface="微软雅黑" panose="020B0503020204020204" charset="-122"/>
                          <a:cs typeface="NEU-BZ-S92" charset="0"/>
                        </a:rPr>
                        <a:t>Ⅲ·65.When/As</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r>
              <a:tr h="0">
                <a:tc vMerge="1">
                  <a:txBody>
                    <a:bodyPr/>
                    <a:lstStyle/>
                    <a:p>
                      <a:endParaRPr lang="zh-CN"/>
                    </a:p>
                  </a:txBody>
                  <a:tcPr>
                    <a:lnL w="12700">
                      <a:solidFill>
                        <a:schemeClr val="tx1"/>
                      </a:solidFill>
                      <a:prstDash val="solid"/>
                    </a:lnL>
                    <a:lnR w="12700">
                      <a:solidFill>
                        <a:schemeClr val="tx1"/>
                      </a:solidFill>
                      <a:prstDash val="solid"/>
                    </a:lnR>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2019</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buNone/>
                      </a:pPr>
                      <a:r>
                        <a:rPr lang="en-US" sz="2400" b="0">
                          <a:solidFill>
                            <a:srgbClr val="000000"/>
                          </a:solidFill>
                          <a:latin typeface="微软雅黑" panose="020B0503020204020204" charset="-122"/>
                          <a:ea typeface="微软雅黑" panose="020B0503020204020204" charset="-122"/>
                          <a:cs typeface="NEU-BZ-S92" charset="0"/>
                        </a:rPr>
                        <a:t>Ⅱ·67.but</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buNone/>
                      </a:pPr>
                      <a:r>
                        <a:rPr lang="en-US" sz="2400" b="0">
                          <a:solidFill>
                            <a:srgbClr val="000000"/>
                          </a:solidFill>
                          <a:latin typeface="微软雅黑" panose="020B0503020204020204" charset="-122"/>
                          <a:ea typeface="微软雅黑" panose="020B0503020204020204" charset="-122"/>
                          <a:cs typeface="NEU-BZ-S92" charset="0"/>
                        </a:rPr>
                        <a:t> </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r>
              <a:tr h="0">
                <a:tc vMerge="1">
                  <a:txBody>
                    <a:bodyPr/>
                    <a:lstStyle/>
                    <a:p>
                      <a:endParaRPr lang="zh-CN"/>
                    </a:p>
                  </a:txBody>
                  <a:tcPr>
                    <a:lnL w="12700">
                      <a:solidFill>
                        <a:schemeClr val="tx1"/>
                      </a:solidFill>
                      <a:prstDash val="solid"/>
                    </a:lnL>
                    <a:lnR w="12700">
                      <a:solidFill>
                        <a:schemeClr val="tx1"/>
                      </a:solidFill>
                      <a:prstDash val="solid"/>
                    </a:lnR>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2018</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buNone/>
                      </a:pPr>
                      <a:r>
                        <a:rPr lang="en-US" sz="2400" b="0">
                          <a:solidFill>
                            <a:srgbClr val="000000"/>
                          </a:solidFill>
                          <a:latin typeface="微软雅黑" panose="020B0503020204020204" charset="-122"/>
                          <a:ea typeface="微软雅黑" panose="020B0503020204020204" charset="-122"/>
                          <a:cs typeface="NEU-BZ-S92" charset="0"/>
                        </a:rPr>
                        <a:t> </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buNone/>
                      </a:pPr>
                      <a:r>
                        <a:rPr lang="en-US" sz="2400" b="0">
                          <a:solidFill>
                            <a:srgbClr val="000000"/>
                          </a:solidFill>
                          <a:latin typeface="微软雅黑" panose="020B0503020204020204" charset="-122"/>
                          <a:ea typeface="微软雅黑" panose="020B0503020204020204" charset="-122"/>
                          <a:cs typeface="NEU-BZ-S92" charset="0"/>
                        </a:rPr>
                        <a:t> </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r>
              <a:tr h="0">
                <a:tc vMerge="1">
                  <a:txBody>
                    <a:bodyPr/>
                    <a:lstStyle/>
                    <a:p>
                      <a:endParaRPr lang="zh-CN"/>
                    </a:p>
                  </a:txBody>
                  <a:tcPr>
                    <a:lnL w="12700">
                      <a:solidFill>
                        <a:schemeClr val="tx1"/>
                      </a:solidFill>
                      <a:prstDash val="solid"/>
                    </a:lnL>
                    <a:lnR w="12700">
                      <a:solidFill>
                        <a:schemeClr val="tx1"/>
                      </a:solidFill>
                      <a:prstDash val="solid"/>
                    </a:lnR>
                    <a:lnB w="12700">
                      <a:solidFill>
                        <a:schemeClr val="tx1"/>
                      </a:solidFill>
                      <a:prstDash val="solid"/>
                    </a:lnB>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5年考频</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5年2考</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5年1考</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r>
              <a:tr h="0">
                <a:tc rowSpan="9">
                  <a:txBody>
                    <a:bodyPr/>
                    <a:lstStyle/>
                    <a:p>
                      <a:pPr indent="0" algn="ctr">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浙江卷 </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2021.1</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buNone/>
                      </a:pPr>
                      <a:r>
                        <a:rPr lang="en-US" sz="2400" b="0">
                          <a:solidFill>
                            <a:srgbClr val="000000"/>
                          </a:solidFill>
                          <a:latin typeface="微软雅黑" panose="020B0503020204020204" charset="-122"/>
                          <a:ea typeface="微软雅黑" panose="020B0503020204020204" charset="-122"/>
                          <a:cs typeface="NEU-BZ-S92" charset="0"/>
                        </a:rPr>
                        <a:t>·56.and</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buNone/>
                      </a:pPr>
                      <a:r>
                        <a:rPr lang="en-US" sz="2400" b="0">
                          <a:solidFill>
                            <a:srgbClr val="000000"/>
                          </a:solidFill>
                          <a:latin typeface="微软雅黑" panose="020B0503020204020204" charset="-122"/>
                          <a:ea typeface="微软雅黑" panose="020B0503020204020204" charset="-122"/>
                          <a:cs typeface="NEU-BZ-S92" charset="0"/>
                        </a:rPr>
                        <a:t> </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r>
              <a:tr h="0">
                <a:tc vMerge="1">
                  <a:txBody>
                    <a:bodyPr/>
                    <a:lstStyle/>
                    <a:p>
                      <a:endParaRPr lang="zh-CN"/>
                    </a:p>
                  </a:txBody>
                  <a:tcPr>
                    <a:lnL w="12700">
                      <a:solidFill>
                        <a:schemeClr val="tx1"/>
                      </a:solidFill>
                      <a:prstDash val="solid"/>
                    </a:lnL>
                    <a:lnR w="12700">
                      <a:solidFill>
                        <a:schemeClr val="tx1"/>
                      </a:solidFill>
                      <a:prstDash val="solid"/>
                    </a:lnR>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2020.7 </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buNone/>
                      </a:pPr>
                      <a:r>
                        <a:rPr lang="en-US" sz="2400" b="0">
                          <a:solidFill>
                            <a:srgbClr val="000000"/>
                          </a:solidFill>
                          <a:latin typeface="微软雅黑" panose="020B0503020204020204" charset="-122"/>
                          <a:ea typeface="微软雅黑" panose="020B0503020204020204" charset="-122"/>
                          <a:cs typeface="NEU-BZ-S92" charset="0"/>
                        </a:rPr>
                        <a:t> </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buNone/>
                      </a:pPr>
                      <a:r>
                        <a:rPr lang="en-US" sz="2400" b="0">
                          <a:solidFill>
                            <a:srgbClr val="000000"/>
                          </a:solidFill>
                          <a:latin typeface="微软雅黑" panose="020B0503020204020204" charset="-122"/>
                          <a:ea typeface="微软雅黑" panose="020B0503020204020204" charset="-122"/>
                          <a:cs typeface="NEU-BZ-S92" charset="0"/>
                        </a:rPr>
                        <a:t> </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r>
              <a:tr h="0">
                <a:tc vMerge="1">
                  <a:txBody>
                    <a:bodyPr/>
                    <a:lstStyle/>
                    <a:p>
                      <a:endParaRPr lang="zh-CN"/>
                    </a:p>
                  </a:txBody>
                  <a:tcPr>
                    <a:lnL w="12700">
                      <a:solidFill>
                        <a:schemeClr val="tx1"/>
                      </a:solidFill>
                      <a:prstDash val="solid"/>
                    </a:lnL>
                    <a:lnR w="12700">
                      <a:solidFill>
                        <a:schemeClr val="tx1"/>
                      </a:solidFill>
                      <a:prstDash val="solid"/>
                    </a:lnR>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2020.1</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buNone/>
                      </a:pPr>
                      <a:r>
                        <a:rPr lang="en-US" sz="2400" b="0">
                          <a:solidFill>
                            <a:srgbClr val="000000"/>
                          </a:solidFill>
                          <a:latin typeface="微软雅黑" panose="020B0503020204020204" charset="-122"/>
                          <a:ea typeface="微软雅黑" panose="020B0503020204020204" charset="-122"/>
                          <a:cs typeface="NEU-BZ-S92" charset="0"/>
                        </a:rPr>
                        <a:t>·65.and</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buNone/>
                      </a:pPr>
                      <a:r>
                        <a:rPr lang="en-US" sz="2400" b="0">
                          <a:solidFill>
                            <a:srgbClr val="000000"/>
                          </a:solidFill>
                          <a:latin typeface="微软雅黑" panose="020B0503020204020204" charset="-122"/>
                          <a:ea typeface="微软雅黑" panose="020B0503020204020204" charset="-122"/>
                          <a:cs typeface="NEU-BZ-S92" charset="0"/>
                        </a:rPr>
                        <a:t> </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r>
              <a:tr h="0">
                <a:tc vMerge="1">
                  <a:txBody>
                    <a:bodyPr/>
                    <a:lstStyle/>
                    <a:p>
                      <a:endParaRPr lang="zh-CN"/>
                    </a:p>
                  </a:txBody>
                  <a:tcPr>
                    <a:lnL w="12700">
                      <a:solidFill>
                        <a:schemeClr val="tx1"/>
                      </a:solidFill>
                      <a:prstDash val="solid"/>
                    </a:lnL>
                    <a:lnR w="12700">
                      <a:solidFill>
                        <a:schemeClr val="tx1"/>
                      </a:solidFill>
                      <a:prstDash val="solid"/>
                    </a:lnR>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2019.6</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buNone/>
                      </a:pPr>
                      <a:r>
                        <a:rPr lang="en-US" sz="2400" b="0">
                          <a:solidFill>
                            <a:srgbClr val="000000"/>
                          </a:solidFill>
                          <a:latin typeface="微软雅黑" panose="020B0503020204020204" charset="-122"/>
                          <a:ea typeface="微软雅黑" panose="020B0503020204020204" charset="-122"/>
                          <a:cs typeface="NEU-BZ-S92" charset="0"/>
                        </a:rPr>
                        <a:t> </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buNone/>
                      </a:pPr>
                      <a:r>
                        <a:rPr lang="en-US" sz="2400" b="0">
                          <a:solidFill>
                            <a:srgbClr val="000000"/>
                          </a:solidFill>
                          <a:latin typeface="微软雅黑" panose="020B0503020204020204" charset="-122"/>
                          <a:ea typeface="微软雅黑" panose="020B0503020204020204" charset="-122"/>
                          <a:cs typeface="NEU-BZ-S92" charset="0"/>
                        </a:rPr>
                        <a:t> </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r>
              <a:tr h="0">
                <a:tc vMerge="1">
                  <a:txBody>
                    <a:bodyPr/>
                    <a:lstStyle/>
                    <a:p>
                      <a:endParaRPr lang="zh-CN"/>
                    </a:p>
                  </a:txBody>
                  <a:tcPr>
                    <a:lnL w="12700">
                      <a:solidFill>
                        <a:schemeClr val="tx1"/>
                      </a:solidFill>
                      <a:prstDash val="solid"/>
                    </a:lnL>
                    <a:lnR w="12700">
                      <a:solidFill>
                        <a:schemeClr val="tx1"/>
                      </a:solidFill>
                      <a:prstDash val="solid"/>
                    </a:lnR>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2018.11</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buNone/>
                      </a:pPr>
                      <a:r>
                        <a:rPr lang="en-US" sz="2400" b="0">
                          <a:solidFill>
                            <a:srgbClr val="000000"/>
                          </a:solidFill>
                          <a:latin typeface="微软雅黑" panose="020B0503020204020204" charset="-122"/>
                          <a:ea typeface="微软雅黑" panose="020B0503020204020204" charset="-122"/>
                          <a:cs typeface="NEU-BZ-S92" charset="0"/>
                        </a:rPr>
                        <a:t>·59.or</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buNone/>
                      </a:pPr>
                      <a:r>
                        <a:rPr lang="en-US" sz="2400" b="0">
                          <a:solidFill>
                            <a:srgbClr val="000000"/>
                          </a:solidFill>
                          <a:latin typeface="微软雅黑" panose="020B0503020204020204" charset="-122"/>
                          <a:ea typeface="微软雅黑" panose="020B0503020204020204" charset="-122"/>
                          <a:cs typeface="NEU-BZ-S92" charset="0"/>
                        </a:rPr>
                        <a:t> </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r>
              <a:tr h="0">
                <a:tc vMerge="1">
                  <a:txBody>
                    <a:bodyPr/>
                    <a:lstStyle/>
                    <a:p>
                      <a:endParaRPr lang="zh-CN"/>
                    </a:p>
                  </a:txBody>
                  <a:tcPr>
                    <a:lnL w="12700">
                      <a:solidFill>
                        <a:schemeClr val="tx1"/>
                      </a:solidFill>
                      <a:prstDash val="solid"/>
                    </a:lnL>
                    <a:lnR w="12700">
                      <a:solidFill>
                        <a:schemeClr val="tx1"/>
                      </a:solidFill>
                      <a:prstDash val="solid"/>
                    </a:lnR>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2018.6</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buNone/>
                      </a:pPr>
                      <a:r>
                        <a:rPr lang="en-US" sz="2400" b="0">
                          <a:solidFill>
                            <a:srgbClr val="000000"/>
                          </a:solidFill>
                          <a:latin typeface="微软雅黑" panose="020B0503020204020204" charset="-122"/>
                          <a:ea typeface="微软雅黑" panose="020B0503020204020204" charset="-122"/>
                          <a:cs typeface="NEU-BZ-S92" charset="0"/>
                        </a:rPr>
                        <a:t> </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buNone/>
                      </a:pPr>
                      <a:r>
                        <a:rPr lang="en-US" sz="2400" b="0">
                          <a:solidFill>
                            <a:srgbClr val="000000"/>
                          </a:solidFill>
                          <a:latin typeface="微软雅黑" panose="020B0503020204020204" charset="-122"/>
                          <a:ea typeface="微软雅黑" panose="020B0503020204020204" charset="-122"/>
                          <a:cs typeface="NEU-BZ-S92" charset="0"/>
                        </a:rPr>
                        <a:t> </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r>
              <a:tr h="0">
                <a:tc vMerge="1">
                  <a:txBody>
                    <a:bodyPr/>
                    <a:lstStyle/>
                    <a:p>
                      <a:endParaRPr lang="zh-CN"/>
                    </a:p>
                  </a:txBody>
                  <a:tcPr>
                    <a:lnL w="12700">
                      <a:solidFill>
                        <a:schemeClr val="tx1"/>
                      </a:solidFill>
                      <a:prstDash val="solid"/>
                    </a:lnL>
                    <a:lnR w="12700">
                      <a:solidFill>
                        <a:schemeClr val="tx1"/>
                      </a:solidFill>
                      <a:prstDash val="solid"/>
                    </a:lnR>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2017.11</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buNone/>
                      </a:pPr>
                      <a:r>
                        <a:rPr lang="en-US" sz="2400" b="0">
                          <a:solidFill>
                            <a:srgbClr val="000000"/>
                          </a:solidFill>
                          <a:latin typeface="微软雅黑" panose="020B0503020204020204" charset="-122"/>
                          <a:ea typeface="微软雅黑" panose="020B0503020204020204" charset="-122"/>
                          <a:cs typeface="NEU-BZ-S92" charset="0"/>
                        </a:rPr>
                        <a:t> </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buNone/>
                      </a:pPr>
                      <a:r>
                        <a:rPr lang="en-US" sz="2400" b="0">
                          <a:solidFill>
                            <a:srgbClr val="000000"/>
                          </a:solidFill>
                          <a:latin typeface="微软雅黑" panose="020B0503020204020204" charset="-122"/>
                          <a:ea typeface="微软雅黑" panose="020B0503020204020204" charset="-122"/>
                          <a:cs typeface="NEU-BZ-S92" charset="0"/>
                        </a:rPr>
                        <a:t> </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r>
              <a:tr h="0">
                <a:tc vMerge="1">
                  <a:txBody>
                    <a:bodyPr/>
                    <a:lstStyle/>
                    <a:p>
                      <a:endParaRPr lang="zh-CN"/>
                    </a:p>
                  </a:txBody>
                  <a:tcPr>
                    <a:lnL w="12700">
                      <a:solidFill>
                        <a:schemeClr val="tx1"/>
                      </a:solidFill>
                      <a:prstDash val="solid"/>
                    </a:lnL>
                    <a:lnR w="12700">
                      <a:solidFill>
                        <a:schemeClr val="tx1"/>
                      </a:solidFill>
                      <a:prstDash val="solid"/>
                    </a:lnR>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2017.6</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buNone/>
                      </a:pPr>
                      <a:r>
                        <a:rPr lang="en-US" sz="2400" b="0">
                          <a:solidFill>
                            <a:srgbClr val="000000"/>
                          </a:solidFill>
                          <a:latin typeface="微软雅黑" panose="020B0503020204020204" charset="-122"/>
                          <a:ea typeface="微软雅黑" panose="020B0503020204020204" charset="-122"/>
                          <a:cs typeface="NEU-BZ-S92" charset="0"/>
                        </a:rPr>
                        <a:t> </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buNone/>
                      </a:pPr>
                      <a:r>
                        <a:rPr lang="en-US" sz="2400" b="0">
                          <a:solidFill>
                            <a:srgbClr val="000000"/>
                          </a:solidFill>
                          <a:latin typeface="微软雅黑" panose="020B0503020204020204" charset="-122"/>
                          <a:ea typeface="微软雅黑" panose="020B0503020204020204" charset="-122"/>
                          <a:cs typeface="NEU-BZ-S92" charset="0"/>
                        </a:rPr>
                        <a:t> </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r>
              <a:tr h="0">
                <a:tc vMerge="1">
                  <a:txBody>
                    <a:bodyPr/>
                    <a:lstStyle/>
                    <a:p>
                      <a:endParaRPr lang="zh-CN"/>
                    </a:p>
                  </a:txBody>
                  <a:tcPr>
                    <a:lnL w="12700">
                      <a:solidFill>
                        <a:schemeClr val="tx1"/>
                      </a:solidFill>
                      <a:prstDash val="solid"/>
                    </a:lnL>
                    <a:lnR w="12700">
                      <a:solidFill>
                        <a:schemeClr val="tx1"/>
                      </a:solidFill>
                      <a:prstDash val="solid"/>
                    </a:lnR>
                    <a:lnB w="12700">
                      <a:solidFill>
                        <a:schemeClr val="tx1"/>
                      </a:solidFill>
                      <a:prstDash val="solid"/>
                    </a:lnB>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5年考频</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5年3考</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5年0考</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r>
            </a:tbl>
          </a:graphicData>
        </a:graphic>
      </p:graphicFrame>
      <p:sp>
        <p:nvSpPr>
          <p:cNvPr id="4" name="文本框 3"/>
          <p:cNvSpPr txBox="1"/>
          <p:nvPr/>
        </p:nvSpPr>
        <p:spPr>
          <a:xfrm>
            <a:off x="455295" y="305435"/>
            <a:ext cx="2316480" cy="521970"/>
          </a:xfrm>
          <a:prstGeom prst="rect">
            <a:avLst/>
          </a:prstGeom>
          <a:noFill/>
        </p:spPr>
        <p:txBody>
          <a:bodyPr wrap="none" rtlCol="0" anchor="t">
            <a:spAutoFit/>
          </a:bodyPr>
          <a:lstStyle/>
          <a:p>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五</a:t>
            </a:r>
            <a:r>
              <a:rPr lang="en-US" sz="2800">
                <a:solidFill>
                  <a:srgbClr val="FF0000"/>
                </a:solidFill>
                <a:latin typeface="微软雅黑" panose="020B0503020204020204" charset="-122"/>
                <a:ea typeface="微软雅黑" panose="020B0503020204020204" charset="-122"/>
                <a:cs typeface="微软雅黑" panose="020B0503020204020204" charset="-122"/>
                <a:sym typeface="+mn-ea"/>
              </a:rPr>
              <a:t>年</a:t>
            </a: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考情回顾</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285" y="798195"/>
            <a:ext cx="11187430" cy="3969385"/>
          </a:xfrm>
          <a:prstGeom prst="rect">
            <a:avLst/>
          </a:prstGeom>
          <a:noFill/>
          <a:ln w="9525">
            <a:noFill/>
          </a:ln>
        </p:spPr>
        <p:txBody>
          <a:bodyPr wrap="square">
            <a:spAutoFit/>
          </a:bodyPr>
          <a:lstStyle/>
          <a:p>
            <a:pPr indent="0"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命题透视</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高考中对并列连词的考查主要集中在"祈使句+and/or+陈述句"句式上。and表示顺承;or表示选择或"否则";so表示因果。</a:t>
            </a:r>
          </a:p>
          <a:p>
            <a:pPr indent="0"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方法点拨</a:t>
            </a:r>
            <a:r>
              <a:rPr sz="2800">
                <a:solidFill>
                  <a:srgbClr val="000000"/>
                </a:solidFill>
                <a:latin typeface="微软雅黑" panose="020B0503020204020204" charset="-122"/>
                <a:ea typeface="微软雅黑" panose="020B0503020204020204" charset="-122"/>
                <a:cs typeface="微软雅黑" panose="020B0503020204020204" charset="-122"/>
                <a:sym typeface="+mn-ea"/>
              </a:rPr>
              <a:t>　做考查并列连词的题目时,只有理清前后词语或分句之间的逻辑关系,恰当理解语境,方可轻松解题。另外,还要注意一些固定结构(both...and...,either...or...,not...but...等)和句式(祈使句+and/or+陈述句,sb. was doing sth. when...等)。</a:t>
            </a:r>
            <a:r>
              <a:rPr lang="en-US" altLang="zh-CN" sz="2800" b="1">
                <a:latin typeface="微软雅黑" panose="020B0503020204020204" charset="-122"/>
                <a:ea typeface="微软雅黑" panose="020B0503020204020204" charset="-122"/>
                <a:cs typeface="微软雅黑" panose="020B0503020204020204" charset="-122"/>
                <a:sym typeface="+mn-ea"/>
              </a:rPr>
              <a:t> </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a:t>
            </a:r>
            <a:endParaRPr lang="en-US" sz="2800" b="0">
              <a:solidFill>
                <a:srgbClr val="000000"/>
              </a:solidFill>
              <a:latin typeface="微软雅黑" panose="020B0503020204020204" charset="-122"/>
              <a:ea typeface="微软雅黑" panose="020B0503020204020204" charset="-122"/>
              <a:cs typeface="微软雅黑" panose="020B0503020204020204" charset="-122"/>
              <a:sym typeface="+mn-ea"/>
            </a:endParaRPr>
          </a:p>
        </p:txBody>
      </p:sp>
      <p:sp>
        <p:nvSpPr>
          <p:cNvPr id="2" name="标题 3"/>
          <p:cNvSpPr>
            <a:spLocks noGrp="1"/>
          </p:cNvSpPr>
          <p:nvPr/>
        </p:nvSpPr>
        <p:spPr>
          <a:xfrm>
            <a:off x="0" y="121285"/>
            <a:ext cx="4501515" cy="676952"/>
          </a:xfrm>
          <a:prstGeom prst="roundRect">
            <a:avLst>
              <a:gd name="adj" fmla="val 31077"/>
            </a:avLst>
          </a:prstGeom>
          <a:solidFill>
            <a:srgbClr val="DA251C"/>
          </a:solidFill>
          <a:ln>
            <a:noFill/>
          </a:ln>
        </p:spPr>
        <p:txBody>
          <a:bodyPr wrap="square" lIns="0" tIns="0" rIns="0" bIns="0">
            <a:spAutoFit/>
          </a:bodyPr>
          <a:lstStyle>
            <a:lvl1pPr algn="l" defTabSz="914400" rtl="0" eaLnBrk="1" latinLnBrk="0" hangingPunct="1">
              <a:lnSpc>
                <a:spcPct val="100000"/>
              </a:lnSpc>
              <a:spcBef>
                <a:spcPct val="0"/>
              </a:spcBef>
              <a:buNone/>
              <a:defRPr sz="3735" kern="1200">
                <a:solidFill>
                  <a:schemeClr val="bg1"/>
                </a:solidFill>
                <a:latin typeface="+mj-lt"/>
                <a:ea typeface="+mj-ea"/>
                <a:cs typeface="+mj-cs"/>
              </a:defRPr>
            </a:lvl1pPr>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a:latin typeface="微软雅黑" panose="020B0503020204020204" charset="-122"/>
                <a:ea typeface="微软雅黑" panose="020B0503020204020204" charset="-122"/>
                <a:cs typeface="微软雅黑" panose="020B0503020204020204" charset="-122"/>
                <a:sym typeface="+mn-ea"/>
              </a:rPr>
              <a:t>考法</a:t>
            </a:r>
            <a:r>
              <a:rPr lang="en-US" altLang="zh-CN" sz="3200">
                <a:latin typeface="微软雅黑" panose="020B0503020204020204" charset="-122"/>
                <a:ea typeface="微软雅黑" panose="020B0503020204020204" charset="-122"/>
                <a:cs typeface="微软雅黑" panose="020B0503020204020204" charset="-122"/>
                <a:sym typeface="+mn-ea"/>
              </a:rPr>
              <a:t>1  </a:t>
            </a:r>
            <a:r>
              <a:rPr sz="3200">
                <a:latin typeface="微软雅黑" panose="020B0503020204020204" charset="-122"/>
                <a:ea typeface="微软雅黑" panose="020B0503020204020204" charset="-122"/>
                <a:cs typeface="微软雅黑" panose="020B0503020204020204" charset="-122"/>
                <a:sym typeface="+mn-ea"/>
              </a:rPr>
              <a:t>考查并列连词</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285" y="502285"/>
            <a:ext cx="11187430" cy="3969385"/>
          </a:xfrm>
          <a:prstGeom prst="rect">
            <a:avLst/>
          </a:prstGeom>
          <a:noFill/>
          <a:ln w="9525">
            <a:noFill/>
          </a:ln>
        </p:spPr>
        <p:txBody>
          <a:bodyPr wrap="square">
            <a:spAutoFit/>
          </a:bodyPr>
          <a:lstStyle/>
          <a:p>
            <a:pPr indent="0" algn="just" fontAlgn="auto">
              <a:lnSpc>
                <a:spcPct val="150000"/>
              </a:lnSpc>
            </a:pPr>
            <a:r>
              <a:rPr lang="en-US" sz="2800">
                <a:solidFill>
                  <a:srgbClr val="FF0000"/>
                </a:solidFill>
                <a:latin typeface="微软雅黑" panose="020B0503020204020204" charset="-122"/>
                <a:ea typeface="微软雅黑" panose="020B0503020204020204" charset="-122"/>
                <a:cs typeface="微软雅黑" panose="020B0503020204020204" charset="-122"/>
                <a:sym typeface="+mn-ea"/>
              </a:rPr>
              <a:t> </a:t>
            </a:r>
            <a:r>
              <a:rPr sz="2800">
                <a:solidFill>
                  <a:srgbClr val="000000"/>
                </a:solidFill>
                <a:latin typeface="微软雅黑" panose="020B0503020204020204" charset="-122"/>
                <a:ea typeface="微软雅黑" panose="020B0503020204020204" charset="-122"/>
                <a:cs typeface="微软雅黑" panose="020B0503020204020204" charset="-122"/>
                <a:sym typeface="+mn-ea"/>
              </a:rPr>
              <a:t> </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a:t>
            </a:r>
            <a:r>
              <a:rPr lang="en-US" sz="2800" b="1">
                <a:solidFill>
                  <a:srgbClr val="000000"/>
                </a:solidFill>
                <a:latin typeface="微软雅黑" panose="020B0503020204020204" charset="-122"/>
                <a:ea typeface="微软雅黑" panose="020B0503020204020204" charset="-122"/>
                <a:cs typeface="微软雅黑" panose="020B0503020204020204" charset="-122"/>
                <a:sym typeface="+mn-ea"/>
              </a:rPr>
              <a:t>13</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[2019全国Ⅱ,67 ]I work not because I have to, _______ because I want to. </a:t>
            </a:r>
          </a:p>
          <a:p>
            <a:pPr indent="0" algn="just"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解析</a:t>
            </a:r>
            <a:r>
              <a:rPr lang="en-US" altLang="zh-CN" sz="2800" b="1">
                <a:latin typeface="微软雅黑" panose="020B0503020204020204" charset="-122"/>
                <a:ea typeface="微软雅黑" panose="020B0503020204020204" charset="-122"/>
                <a:cs typeface="微软雅黑" panose="020B0503020204020204" charset="-122"/>
                <a:sym typeface="+mn-ea"/>
              </a:rPr>
              <a:t>   </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句意:我工作不是因为我不得不工作,而是因为我想工作。此处考查固定结构not...but...,表示"不是……而是……"。故填but。</a:t>
            </a:r>
          </a:p>
          <a:p>
            <a:pPr indent="0" algn="just" fontAlgn="auto">
              <a:lnSpc>
                <a:spcPct val="150000"/>
              </a:lnSpc>
            </a:pPr>
            <a:r>
              <a:rPr lang="en-US" sz="2800">
                <a:solidFill>
                  <a:srgbClr val="FF0000"/>
                </a:solidFill>
                <a:latin typeface="微软雅黑" panose="020B0503020204020204" charset="-122"/>
                <a:ea typeface="微软雅黑" panose="020B0503020204020204" charset="-122"/>
                <a:cs typeface="微软雅黑" panose="020B0503020204020204" charset="-122"/>
                <a:sym typeface="+mn-ea"/>
              </a:rPr>
              <a:t>考法总结</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做此类题的关键在于分析空处前后之间的关系,有时也可根据固定结构来判断应该填哪个连词。  </a:t>
            </a:r>
            <a:endParaRPr lang="en-US" sz="2800" b="0">
              <a:solidFill>
                <a:srgbClr val="000000"/>
              </a:solidFill>
              <a:latin typeface="微软雅黑" panose="020B0503020204020204" charset="-122"/>
              <a:ea typeface="微软雅黑" panose="020B0503020204020204" charset="-122"/>
              <a:cs typeface="微软雅黑" panose="020B0503020204020204" charset="-122"/>
              <a:sym typeface="+mn-ea"/>
            </a:endParaRPr>
          </a:p>
        </p:txBody>
      </p:sp>
      <p:pic>
        <p:nvPicPr>
          <p:cNvPr id="57" name="新典例.jpg" descr="id:2147501944;FounderCES"/>
          <p:cNvPicPr>
            <a:picLocks noChangeAspect="1"/>
          </p:cNvPicPr>
          <p:nvPr/>
        </p:nvPicPr>
        <p:blipFill>
          <a:blip r:embed="rId2"/>
          <a:stretch>
            <a:fillRect/>
          </a:stretch>
        </p:blipFill>
        <p:spPr>
          <a:xfrm>
            <a:off x="502285" y="744855"/>
            <a:ext cx="864870" cy="39497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40690" y="797560"/>
            <a:ext cx="11093450" cy="5262245"/>
          </a:xfrm>
          <a:prstGeom prst="rect">
            <a:avLst/>
          </a:prstGeom>
          <a:noFill/>
          <a:ln w="9525">
            <a:noFill/>
          </a:ln>
        </p:spPr>
        <p:txBody>
          <a:bodyPr wrap="square">
            <a:spAutoFit/>
          </a:bodyPr>
          <a:lstStyle/>
          <a:p>
            <a:pPr indent="0"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命题透视</a:t>
            </a:r>
            <a:r>
              <a:rPr lang="en-US" altLang="zh-CN" sz="2800">
                <a:solidFill>
                  <a:srgbClr val="FF0000"/>
                </a:solidFill>
                <a:latin typeface="微软雅黑" panose="020B0503020204020204" charset="-122"/>
                <a:ea typeface="微软雅黑" panose="020B0503020204020204" charset="-122"/>
                <a:cs typeface="微软雅黑" panose="020B0503020204020204" charset="-122"/>
                <a:sym typeface="+mn-ea"/>
              </a:rPr>
              <a:t>   </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高考中考查状语从句的题目较少,常考的是时间状语从句的引导词(when,while,as等)。同时,还应注意其他状语从句的引导词(where,if,unless,because,so/such...that,so that,though/although等)。</a:t>
            </a:r>
          </a:p>
          <a:p>
            <a:pPr indent="0"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方法点拨</a:t>
            </a:r>
            <a:r>
              <a:rPr sz="2800">
                <a:solidFill>
                  <a:srgbClr val="000000"/>
                </a:solidFill>
                <a:latin typeface="微软雅黑" panose="020B0503020204020204" charset="-122"/>
                <a:ea typeface="微软雅黑" panose="020B0503020204020204" charset="-122"/>
                <a:cs typeface="微软雅黑" panose="020B0503020204020204" charset="-122"/>
                <a:sym typeface="+mn-ea"/>
              </a:rPr>
              <a:t>　</a:t>
            </a:r>
          </a:p>
          <a:p>
            <a:pPr indent="0" fontAlgn="auto">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1.正确理解句意,判断主从句之间的关系,从而确定从句的类型。</a:t>
            </a:r>
          </a:p>
          <a:p>
            <a:pPr indent="0" fontAlgn="auto">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2.筛选引导此类状语从句的连词,确定符合语境的连词。</a:t>
            </a:r>
          </a:p>
          <a:p>
            <a:pPr indent="0" fontAlgn="auto">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3.熟练掌握as,since,while等可以引导多种状语从句的连词   </a:t>
            </a:r>
            <a:endParaRPr lang="en-US" sz="2800" b="0">
              <a:solidFill>
                <a:srgbClr val="000000"/>
              </a:solidFill>
              <a:latin typeface="微软雅黑" panose="020B0503020204020204" charset="-122"/>
              <a:ea typeface="微软雅黑" panose="020B0503020204020204" charset="-122"/>
              <a:cs typeface="微软雅黑" panose="020B0503020204020204" charset="-122"/>
              <a:sym typeface="+mn-ea"/>
            </a:endParaRPr>
          </a:p>
        </p:txBody>
      </p:sp>
      <p:sp>
        <p:nvSpPr>
          <p:cNvPr id="2" name="标题 3"/>
          <p:cNvSpPr>
            <a:spLocks noGrp="1"/>
          </p:cNvSpPr>
          <p:nvPr/>
        </p:nvSpPr>
        <p:spPr>
          <a:xfrm>
            <a:off x="0" y="121285"/>
            <a:ext cx="6184265" cy="676974"/>
          </a:xfrm>
          <a:prstGeom prst="roundRect">
            <a:avLst>
              <a:gd name="adj" fmla="val 31077"/>
            </a:avLst>
          </a:prstGeom>
          <a:solidFill>
            <a:srgbClr val="DA251C"/>
          </a:solidFill>
          <a:ln>
            <a:noFill/>
          </a:ln>
        </p:spPr>
        <p:txBody>
          <a:bodyPr wrap="square" lIns="0" tIns="0" rIns="0" bIns="0">
            <a:spAutoFit/>
          </a:bodyPr>
          <a:lstStyle>
            <a:lvl1pPr algn="l" defTabSz="914400" rtl="0" eaLnBrk="1" latinLnBrk="0" hangingPunct="1">
              <a:lnSpc>
                <a:spcPct val="100000"/>
              </a:lnSpc>
              <a:spcBef>
                <a:spcPct val="0"/>
              </a:spcBef>
              <a:buNone/>
              <a:defRPr sz="3735" kern="1200">
                <a:solidFill>
                  <a:schemeClr val="bg1"/>
                </a:solidFill>
                <a:latin typeface="+mj-lt"/>
                <a:ea typeface="+mj-ea"/>
                <a:cs typeface="+mj-cs"/>
              </a:defRPr>
            </a:lvl1pPr>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a:latin typeface="微软雅黑" panose="020B0503020204020204" charset="-122"/>
                <a:ea typeface="微软雅黑" panose="020B0503020204020204" charset="-122"/>
                <a:cs typeface="微软雅黑" panose="020B0503020204020204" charset="-122"/>
                <a:sym typeface="+mn-ea"/>
              </a:rPr>
              <a:t>考法</a:t>
            </a:r>
            <a:r>
              <a:rPr lang="en-US" altLang="zh-CN" sz="3200">
                <a:latin typeface="微软雅黑" panose="020B0503020204020204" charset="-122"/>
                <a:ea typeface="微软雅黑" panose="020B0503020204020204" charset="-122"/>
                <a:cs typeface="微软雅黑" panose="020B0503020204020204" charset="-122"/>
                <a:sym typeface="+mn-ea"/>
              </a:rPr>
              <a:t>2  </a:t>
            </a:r>
            <a:r>
              <a:rPr sz="3200">
                <a:latin typeface="微软雅黑" panose="020B0503020204020204" charset="-122"/>
                <a:ea typeface="微软雅黑" panose="020B0503020204020204" charset="-122"/>
                <a:cs typeface="微软雅黑" panose="020B0503020204020204" charset="-122"/>
                <a:sym typeface="+mn-ea"/>
              </a:rPr>
              <a:t>考查</a:t>
            </a:r>
            <a:r>
              <a:rPr lang="en-US" sz="3200">
                <a:solidFill>
                  <a:schemeClr val="bg1"/>
                </a:solidFill>
                <a:latin typeface="微软雅黑" panose="020B0503020204020204" charset="-122"/>
                <a:ea typeface="微软雅黑" panose="020B0503020204020204" charset="-122"/>
                <a:cs typeface="微软雅黑" panose="020B0503020204020204" charset="-122"/>
                <a:sym typeface="+mn-ea"/>
              </a:rPr>
              <a:t>状语从句中的连词</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285" y="502285"/>
            <a:ext cx="11187430" cy="3322955"/>
          </a:xfrm>
          <a:prstGeom prst="rect">
            <a:avLst/>
          </a:prstGeom>
          <a:noFill/>
          <a:ln w="9525">
            <a:noFill/>
          </a:ln>
        </p:spPr>
        <p:txBody>
          <a:bodyPr wrap="square">
            <a:spAutoFit/>
          </a:bodyPr>
          <a:lstStyle/>
          <a:p>
            <a:pPr indent="0" fontAlgn="auto">
              <a:lnSpc>
                <a:spcPct val="150000"/>
              </a:lnSpc>
            </a:pPr>
            <a:r>
              <a:rPr lang="en-US" sz="2800">
                <a:solidFill>
                  <a:srgbClr val="FF0000"/>
                </a:solidFill>
                <a:latin typeface="微软雅黑" panose="020B0503020204020204" charset="-122"/>
                <a:ea typeface="微软雅黑" panose="020B0503020204020204" charset="-122"/>
                <a:cs typeface="微软雅黑" panose="020B0503020204020204" charset="-122"/>
                <a:sym typeface="+mn-ea"/>
              </a:rPr>
              <a:t> </a:t>
            </a:r>
            <a:r>
              <a:rPr sz="2800">
                <a:solidFill>
                  <a:srgbClr val="000000"/>
                </a:solidFill>
                <a:latin typeface="微软雅黑" panose="020B0503020204020204" charset="-122"/>
                <a:ea typeface="微软雅黑" panose="020B0503020204020204" charset="-122"/>
                <a:cs typeface="微软雅黑" panose="020B0503020204020204" charset="-122"/>
                <a:sym typeface="+mn-ea"/>
              </a:rPr>
              <a:t> </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a:t>
            </a:r>
            <a:r>
              <a:rPr lang="en-US" sz="2800" b="1">
                <a:solidFill>
                  <a:srgbClr val="000000"/>
                </a:solidFill>
                <a:latin typeface="微软雅黑" panose="020B0503020204020204" charset="-122"/>
                <a:ea typeface="微软雅黑" panose="020B0503020204020204" charset="-122"/>
                <a:cs typeface="微软雅黑" panose="020B0503020204020204" charset="-122"/>
                <a:sym typeface="+mn-ea"/>
              </a:rPr>
              <a:t>14</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[2019天津,13 ]Tom is so independent that he never asks his parents</a:t>
            </a:r>
            <a:r>
              <a:rPr lang="en-US" altLang="zh-CN" sz="2800">
                <a:latin typeface="微软雅黑" panose="020B0503020204020204" charset="-122"/>
                <a:ea typeface="微软雅黑" panose="020B0503020204020204" charset="-122"/>
                <a:cs typeface="微软雅黑" panose="020B0503020204020204" charset="-122"/>
                <a:sym typeface="+mn-ea"/>
              </a:rPr>
              <a:t>'</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opinion _______ he wants their support. </a:t>
            </a:r>
          </a:p>
          <a:p>
            <a:pPr indent="0"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解析</a:t>
            </a:r>
            <a:r>
              <a:rPr lang="en-US" altLang="zh-CN" sz="2800" b="1">
                <a:latin typeface="微软雅黑" panose="020B0503020204020204" charset="-122"/>
                <a:ea typeface="微软雅黑" panose="020B0503020204020204" charset="-122"/>
                <a:cs typeface="微软雅黑" panose="020B0503020204020204" charset="-122"/>
                <a:sym typeface="+mn-ea"/>
              </a:rPr>
              <a:t>  </a:t>
            </a:r>
            <a:r>
              <a:rPr sz="2800">
                <a:solidFill>
                  <a:srgbClr val="000000"/>
                </a:solidFill>
                <a:latin typeface="微软雅黑" panose="020B0503020204020204" charset="-122"/>
                <a:ea typeface="微软雅黑" panose="020B0503020204020204" charset="-122"/>
                <a:cs typeface="微软雅黑" panose="020B0503020204020204" charset="-122"/>
                <a:sym typeface="+mn-ea"/>
              </a:rPr>
              <a:t>句意:汤姆很独立,他从来都不问他父母的意见,除非他需要他们的支持。分析句子结构并结合句意可知,应用unless(除非)引导条件状语从句,故填unless。</a:t>
            </a:r>
            <a:endParaRPr lang="en-US" sz="2800" b="0">
              <a:solidFill>
                <a:srgbClr val="000000"/>
              </a:solidFill>
              <a:latin typeface="微软雅黑" panose="020B0503020204020204" charset="-122"/>
              <a:ea typeface="微软雅黑" panose="020B0503020204020204" charset="-122"/>
              <a:cs typeface="微软雅黑" panose="020B0503020204020204" charset="-122"/>
              <a:sym typeface="+mn-ea"/>
            </a:endParaRPr>
          </a:p>
        </p:txBody>
      </p:sp>
      <p:pic>
        <p:nvPicPr>
          <p:cNvPr id="57" name="新典例.jpg" descr="id:2147501944;FounderCES"/>
          <p:cNvPicPr>
            <a:picLocks noChangeAspect="1"/>
          </p:cNvPicPr>
          <p:nvPr/>
        </p:nvPicPr>
        <p:blipFill>
          <a:blip r:embed="rId2"/>
          <a:stretch>
            <a:fillRect/>
          </a:stretch>
        </p:blipFill>
        <p:spPr>
          <a:xfrm>
            <a:off x="502285" y="744855"/>
            <a:ext cx="864870" cy="39497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582930" y="1166495"/>
            <a:ext cx="2572385" cy="521970"/>
          </a:xfrm>
          <a:prstGeom prst="rect">
            <a:avLst/>
          </a:prstGeom>
          <a:noFill/>
        </p:spPr>
        <p:txBody>
          <a:bodyPr wrap="square" rtlCol="0">
            <a:spAutoFit/>
          </a:bodyPr>
          <a:lstStyle/>
          <a:p>
            <a:pPr algn="ctr"/>
            <a:r>
              <a:rPr lang="zh-CN" altLang="zh-CN" sz="2800">
                <a:solidFill>
                  <a:srgbClr val="FF0000"/>
                </a:solidFill>
                <a:latin typeface="微软雅黑" panose="020B0503020204020204" charset="-122"/>
                <a:ea typeface="微软雅黑" panose="020B0503020204020204" charset="-122"/>
              </a:rPr>
              <a:t>命题分析预测</a:t>
            </a:r>
          </a:p>
        </p:txBody>
      </p:sp>
      <p:sp>
        <p:nvSpPr>
          <p:cNvPr id="4" name="文本框 3"/>
          <p:cNvSpPr txBox="1"/>
          <p:nvPr/>
        </p:nvSpPr>
        <p:spPr>
          <a:xfrm>
            <a:off x="582930" y="1688465"/>
            <a:ext cx="11160125" cy="2030095"/>
          </a:xfrm>
          <a:prstGeom prst="rect">
            <a:avLst/>
          </a:prstGeom>
          <a:noFill/>
        </p:spPr>
        <p:txBody>
          <a:bodyPr wrap="square" rtlCol="0">
            <a:spAutoFit/>
          </a:bodyPr>
          <a:lstStyle/>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1.高考对并列连词的考查主要体现在对句子之间关系和行文逻辑关系的理解上,常考查并列连词and,but,or等。</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2.对状语从句的考查集中在时间、条件、让步等状语从句上。</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5374640" y="759460"/>
            <a:ext cx="6487795" cy="4906645"/>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fontAlgn="auto">
              <a:lnSpc>
                <a:spcPct val="150000"/>
              </a:lnSpc>
            </a:pPr>
            <a:r>
              <a:rPr sz="2800" dirty="0" smtClean="0">
                <a:solidFill>
                  <a:schemeClr val="tx1">
                    <a:lumMod val="95000"/>
                    <a:lumOff val="5000"/>
                  </a:schemeClr>
                </a:solidFill>
                <a:latin typeface="微软雅黑" panose="020B0503020204020204" charset="-122"/>
                <a:ea typeface="微软雅黑" panose="020B0503020204020204" charset="-122"/>
                <a:sym typeface="+mn-ea"/>
              </a:rPr>
              <a:t>考点1   并列连词</a:t>
            </a:r>
            <a:endParaRPr sz="2800" dirty="0" smtClean="0">
              <a:solidFill>
                <a:schemeClr val="tx1">
                  <a:lumMod val="95000"/>
                  <a:lumOff val="5000"/>
                </a:schemeClr>
              </a:solidFill>
              <a:latin typeface="微软雅黑" panose="020B0503020204020204" charset="-122"/>
              <a:ea typeface="微软雅黑" panose="020B0503020204020204" charset="-122"/>
            </a:endParaRPr>
          </a:p>
          <a:p>
            <a:pPr fontAlgn="auto">
              <a:lnSpc>
                <a:spcPct val="150000"/>
              </a:lnSpc>
            </a:pPr>
            <a:r>
              <a:rPr sz="2800" dirty="0" smtClean="0">
                <a:solidFill>
                  <a:schemeClr val="tx1">
                    <a:lumMod val="95000"/>
                    <a:lumOff val="5000"/>
                  </a:schemeClr>
                </a:solidFill>
                <a:latin typeface="微软雅黑" panose="020B0503020204020204" charset="-122"/>
                <a:ea typeface="微软雅黑" panose="020B0503020204020204" charset="-122"/>
                <a:sym typeface="+mn-ea"/>
              </a:rPr>
              <a:t>考点2   状语从句</a:t>
            </a:r>
            <a:endParaRPr sz="2800" dirty="0" smtClean="0">
              <a:solidFill>
                <a:schemeClr val="tx1">
                  <a:lumMod val="95000"/>
                  <a:lumOff val="5000"/>
                </a:schemeClr>
              </a:solidFill>
              <a:latin typeface="微软雅黑" panose="020B0503020204020204" charset="-122"/>
              <a:ea typeface="微软雅黑" panose="020B0503020204020204" charset="-122"/>
            </a:endParaRPr>
          </a:p>
          <a:p>
            <a:pPr fontAlgn="auto">
              <a:lnSpc>
                <a:spcPct val="150000"/>
              </a:lnSpc>
            </a:pPr>
            <a:r>
              <a:rPr sz="2800" dirty="0" smtClean="0">
                <a:solidFill>
                  <a:schemeClr val="tx1">
                    <a:lumMod val="95000"/>
                    <a:lumOff val="5000"/>
                  </a:schemeClr>
                </a:solidFill>
                <a:latin typeface="微软雅黑" panose="020B0503020204020204" charset="-122"/>
                <a:ea typeface="微软雅黑" panose="020B0503020204020204" charset="-122"/>
                <a:sym typeface="+mn-ea"/>
              </a:rPr>
              <a:t>难点   </a:t>
            </a:r>
            <a:r>
              <a:rPr lang="en-US" sz="2800" dirty="0" smtClean="0">
                <a:solidFill>
                  <a:schemeClr val="tx1">
                    <a:lumMod val="95000"/>
                    <a:lumOff val="5000"/>
                  </a:schemeClr>
                </a:solidFill>
                <a:latin typeface="微软雅黑" panose="020B0503020204020204" charset="-122"/>
                <a:ea typeface="微软雅黑" panose="020B0503020204020204" charset="-122"/>
                <a:sym typeface="+mn-ea"/>
              </a:rPr>
              <a:t>  </a:t>
            </a:r>
            <a:r>
              <a:rPr sz="2800" dirty="0" smtClean="0">
                <a:solidFill>
                  <a:schemeClr val="tx1">
                    <a:lumMod val="95000"/>
                    <a:lumOff val="5000"/>
                  </a:schemeClr>
                </a:solidFill>
                <a:latin typeface="微软雅黑" panose="020B0503020204020204" charset="-122"/>
                <a:ea typeface="微软雅黑" panose="020B0503020204020204" charset="-122"/>
                <a:sym typeface="+mn-ea"/>
              </a:rPr>
              <a:t>状语从句的省略</a:t>
            </a:r>
            <a:endParaRPr lang="en-US" altLang="zh-CN" sz="2800" dirty="0">
              <a:solidFill>
                <a:schemeClr val="tx1">
                  <a:lumMod val="95000"/>
                  <a:lumOff val="5000"/>
                </a:schemeClr>
              </a:solidFill>
              <a:latin typeface="微软雅黑" panose="020B0503020204020204" charset="-122"/>
              <a:ea typeface="微软雅黑" panose="020B0503020204020204" charset="-122"/>
            </a:endParaRPr>
          </a:p>
        </p:txBody>
      </p:sp>
      <p:sp>
        <p:nvSpPr>
          <p:cNvPr id="6" name="文本框 5"/>
          <p:cNvSpPr txBox="1"/>
          <p:nvPr/>
        </p:nvSpPr>
        <p:spPr>
          <a:xfrm>
            <a:off x="0" y="2859405"/>
            <a:ext cx="5270500" cy="706755"/>
          </a:xfrm>
          <a:prstGeom prst="rect">
            <a:avLst/>
          </a:prstGeom>
          <a:noFill/>
        </p:spPr>
        <p:txBody>
          <a:bodyPr wrap="square" rtlCol="0">
            <a:spAutoFit/>
          </a:bodyPr>
          <a:lstStyle/>
          <a:p>
            <a:r>
              <a:rPr lang="zh-CN" altLang="en-US" sz="4000">
                <a:solidFill>
                  <a:schemeClr val="bg1"/>
                </a:solidFill>
                <a:latin typeface="+mj-ea"/>
                <a:ea typeface="+mj-ea"/>
                <a:cs typeface="+mj-ea"/>
              </a:rPr>
              <a:t>考点帮</a:t>
            </a:r>
            <a:r>
              <a:rPr lang="en-US" altLang="zh-CN" sz="4000" dirty="0">
                <a:solidFill>
                  <a:schemeClr val="bg1"/>
                </a:solidFill>
                <a:latin typeface="+mj-ea"/>
                <a:ea typeface="+mj-ea"/>
                <a:cs typeface="+mj-ea"/>
                <a:sym typeface="+mn-ea"/>
              </a:rPr>
              <a:t>·</a:t>
            </a:r>
            <a:r>
              <a:rPr lang="zh-CN" altLang="en-US" sz="4000" dirty="0">
                <a:solidFill>
                  <a:schemeClr val="bg1"/>
                </a:solidFill>
                <a:latin typeface="+mj-ea"/>
                <a:ea typeface="+mj-ea"/>
                <a:cs typeface="+mj-ea"/>
                <a:sym typeface="+mn-ea"/>
              </a:rPr>
              <a:t>必备知识通关</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3886835" cy="676952"/>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考点</a:t>
            </a:r>
            <a:r>
              <a:rPr lang="en-US" altLang="zh-CN" sz="3200" dirty="0">
                <a:solidFill>
                  <a:schemeClr val="bg1"/>
                </a:solidFill>
                <a:latin typeface="微软雅黑" panose="020B0503020204020204" charset="-122"/>
                <a:ea typeface="微软雅黑" panose="020B0503020204020204" charset="-122"/>
                <a:sym typeface="+mn-ea"/>
              </a:rPr>
              <a:t>1  </a:t>
            </a:r>
            <a:r>
              <a:rPr lang="zh-CN" altLang="en-US" sz="3200" dirty="0">
                <a:solidFill>
                  <a:schemeClr val="bg1"/>
                </a:solidFill>
                <a:latin typeface="微软雅黑" panose="020B0503020204020204" charset="-122"/>
                <a:ea typeface="微软雅黑" panose="020B0503020204020204" charset="-122"/>
                <a:sym typeface="+mn-ea"/>
              </a:rPr>
              <a:t> </a:t>
            </a:r>
            <a:r>
              <a:rPr lang="zh-CN" altLang="en-US" sz="3200" dirty="0" smtClean="0">
                <a:solidFill>
                  <a:schemeClr val="bg1"/>
                </a:solidFill>
                <a:latin typeface="微软雅黑" panose="020B0503020204020204" charset="-122"/>
                <a:ea typeface="微软雅黑" panose="020B0503020204020204" charset="-122"/>
                <a:sym typeface="+mn-ea"/>
              </a:rPr>
              <a:t>并列连词</a:t>
            </a:r>
          </a:p>
        </p:txBody>
      </p:sp>
      <p:sp>
        <p:nvSpPr>
          <p:cNvPr id="100" name="文本框 99"/>
          <p:cNvSpPr txBox="1"/>
          <p:nvPr/>
        </p:nvSpPr>
        <p:spPr>
          <a:xfrm>
            <a:off x="360045" y="808990"/>
            <a:ext cx="11000740" cy="5682615"/>
          </a:xfrm>
          <a:prstGeom prst="rect">
            <a:avLst/>
          </a:prstGeom>
          <a:noFill/>
          <a:ln w="9525">
            <a:noFill/>
          </a:ln>
        </p:spPr>
        <p:txBody>
          <a:bodyPr wrap="square">
            <a:spAutoFit/>
          </a:bodyPr>
          <a:lstStyle/>
          <a:p>
            <a:pPr indent="0" fontAlgn="auto">
              <a:lnSpc>
                <a:spcPts val="4360"/>
              </a:lnSpc>
            </a:pPr>
            <a:r>
              <a:rPr lang="en-US" altLang="zh-CN" sz="2800" b="0">
                <a:solidFill>
                  <a:schemeClr val="tx1"/>
                </a:solidFill>
                <a:latin typeface="微软雅黑" panose="020B0503020204020204" charset="-122"/>
                <a:ea typeface="微软雅黑" panose="020B0503020204020204" charset="-122"/>
                <a:cs typeface="微软雅黑" panose="020B0503020204020204" charset="-122"/>
              </a:rPr>
              <a:t>      </a:t>
            </a:r>
            <a:r>
              <a:rPr lang="zh-CN" sz="2800" b="0">
                <a:solidFill>
                  <a:schemeClr val="tx1"/>
                </a:solidFill>
                <a:latin typeface="微软雅黑" panose="020B0503020204020204" charset="-122"/>
                <a:ea typeface="微软雅黑" panose="020B0503020204020204" charset="-122"/>
                <a:cs typeface="微软雅黑" panose="020B0503020204020204" charset="-122"/>
              </a:rPr>
              <a:t>并列连词用来连接两个或更多的单词、短语或分句。由并列连词连接的两个或两个以上分句的句子叫并列句。不同的并列连词有不同的意义,也体现出各个分句之间不同的逻辑关系。具体如下:</a:t>
            </a:r>
          </a:p>
          <a:p>
            <a:pPr indent="0" fontAlgn="auto">
              <a:lnSpc>
                <a:spcPts val="4360"/>
              </a:lnSpc>
            </a:pPr>
            <a:r>
              <a:rPr lang="zh-CN" sz="2800" b="0">
                <a:solidFill>
                  <a:srgbClr val="FF0000"/>
                </a:solidFill>
                <a:latin typeface="微软雅黑" panose="020B0503020204020204" charset="-122"/>
                <a:ea typeface="微软雅黑" panose="020B0503020204020204" charset="-122"/>
                <a:cs typeface="微软雅黑" panose="020B0503020204020204" charset="-122"/>
              </a:rPr>
              <a:t>知识1　表示并列、顺承或递进关系</a:t>
            </a:r>
            <a:r>
              <a:rPr lang="en-US" altLang="zh-CN" sz="2800" b="0">
                <a:solidFill>
                  <a:schemeClr val="tx1"/>
                </a:solidFill>
                <a:latin typeface="微软雅黑" panose="020B0503020204020204" charset="-122"/>
                <a:ea typeface="微软雅黑" panose="020B0503020204020204" charset="-122"/>
                <a:cs typeface="微软雅黑" panose="020B0503020204020204" charset="-122"/>
              </a:rPr>
              <a:t> </a:t>
            </a:r>
            <a:endParaRPr lang="zh-CN" sz="2800" b="0">
              <a:solidFill>
                <a:schemeClr val="tx1"/>
              </a:solidFill>
              <a:latin typeface="微软雅黑" panose="020B0503020204020204" charset="-122"/>
              <a:ea typeface="微软雅黑" panose="020B0503020204020204" charset="-122"/>
              <a:cs typeface="微软雅黑" panose="020B0503020204020204" charset="-122"/>
            </a:endParaRPr>
          </a:p>
          <a:p>
            <a:pPr indent="0" fontAlgn="auto">
              <a:lnSpc>
                <a:spcPts val="4360"/>
              </a:lnSpc>
            </a:pPr>
            <a:r>
              <a:rPr lang="zh-CN" sz="2800" b="0">
                <a:solidFill>
                  <a:schemeClr val="tx1"/>
                </a:solidFill>
                <a:latin typeface="微软雅黑" panose="020B0503020204020204" charset="-122"/>
                <a:ea typeface="微软雅黑" panose="020B0503020204020204" charset="-122"/>
                <a:cs typeface="微软雅黑" panose="020B0503020204020204" charset="-122"/>
              </a:rPr>
              <a:t>　　表示并列、顺承或递进关系的并列连词有and, both...and..., as well as, not only...but also..., neither...nor...等。</a:t>
            </a:r>
          </a:p>
          <a:p>
            <a:pPr indent="0" fontAlgn="auto">
              <a:lnSpc>
                <a:spcPts val="436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sz="2800" b="0">
                <a:solidFill>
                  <a:schemeClr val="tx1"/>
                </a:solidFill>
                <a:latin typeface="微软雅黑" panose="020B0503020204020204" charset="-122"/>
                <a:ea typeface="微软雅黑" panose="020B0503020204020204" charset="-122"/>
                <a:cs typeface="微软雅黑" panose="020B0503020204020204" charset="-122"/>
              </a:rPr>
              <a:t>Their car broke down halfway and they had to stay in a small inn for the night.汽车半路抛锚了,他们只好在一家小旅馆过夜。</a:t>
            </a:r>
            <a:r>
              <a:rPr lang="zh-CN" sz="2800" b="0">
                <a:solidFill>
                  <a:srgbClr val="FF0000"/>
                </a:solidFill>
                <a:latin typeface="微软雅黑" panose="020B0503020204020204" charset="-122"/>
                <a:ea typeface="微软雅黑" panose="020B0503020204020204" charset="-122"/>
                <a:cs typeface="微软雅黑" panose="020B0503020204020204" charset="-122"/>
              </a:rPr>
              <a:t>　</a:t>
            </a:r>
            <a:endParaRPr lang="zh-CN" sz="2800" b="0">
              <a:latin typeface="微软雅黑" panose="020B0503020204020204" charset="-122"/>
              <a:ea typeface="微软雅黑" panose="020B0503020204020204" charset="-122"/>
              <a:cs typeface="微软雅黑" panose="020B0503020204020204" charset="-122"/>
            </a:endParaRPr>
          </a:p>
          <a:p>
            <a:pPr indent="0" fontAlgn="auto">
              <a:lnSpc>
                <a:spcPts val="436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sz="2800" b="0">
                <a:latin typeface="微软雅黑" panose="020B0503020204020204" charset="-122"/>
                <a:ea typeface="微软雅黑" panose="020B0503020204020204" charset="-122"/>
                <a:cs typeface="微软雅黑" panose="020B0503020204020204" charset="-122"/>
              </a:rPr>
              <a:t>Not only did he speak correctly, but also he spoke easily.他不仅说得正确,而且说得轻松。</a:t>
            </a:r>
            <a:endParaRPr lang="en-US" altLang="zh-CN" sz="2800" b="0">
              <a:solidFill>
                <a:srgbClr val="00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920" y="328930"/>
            <a:ext cx="11187430" cy="6383020"/>
          </a:xfrm>
          <a:prstGeom prst="rect">
            <a:avLst/>
          </a:prstGeom>
          <a:noFill/>
          <a:ln w="9525">
            <a:noFill/>
          </a:ln>
        </p:spPr>
        <p:txBody>
          <a:bodyPr wrap="square">
            <a:spAutoFit/>
          </a:bodyPr>
          <a:lstStyle/>
          <a:p>
            <a:pPr indent="0" fontAlgn="auto">
              <a:lnSpc>
                <a:spcPts val="446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en-US" sz="2800" b="0">
                <a:solidFill>
                  <a:srgbClr val="000000"/>
                </a:solidFill>
                <a:latin typeface="微软雅黑" panose="020B0503020204020204" charset="-122"/>
                <a:ea typeface="微软雅黑" panose="020B0503020204020204" charset="-122"/>
                <a:cs typeface="微软雅黑" panose="020B0503020204020204" charset="-122"/>
                <a:sym typeface="+mn-ea"/>
              </a:rPr>
              <a:t>I have neither time nor money for the ball.我既没有时间也没有钱参加舞会。</a:t>
            </a:r>
          </a:p>
          <a:p>
            <a:pPr indent="0" fontAlgn="auto">
              <a:lnSpc>
                <a:spcPts val="4460"/>
              </a:lnSpc>
            </a:pPr>
            <a:r>
              <a:rPr lang="en-US" sz="2800" b="0">
                <a:solidFill>
                  <a:srgbClr val="FF0000"/>
                </a:solidFill>
                <a:latin typeface="微软雅黑" panose="020B0503020204020204" charset="-122"/>
                <a:ea typeface="微软雅黑" panose="020B0503020204020204" charset="-122"/>
                <a:cs typeface="微软雅黑" panose="020B0503020204020204" charset="-122"/>
                <a:sym typeface="+mn-ea"/>
              </a:rPr>
              <a:t>知识2　表示转折或对比关系</a:t>
            </a:r>
            <a:endParaRPr lang="en-US" sz="2800" b="0">
              <a:solidFill>
                <a:srgbClr val="000000"/>
              </a:solidFill>
              <a:latin typeface="微软雅黑" panose="020B0503020204020204" charset="-122"/>
              <a:ea typeface="微软雅黑" panose="020B0503020204020204" charset="-122"/>
              <a:cs typeface="微软雅黑" panose="020B0503020204020204" charset="-122"/>
              <a:sym typeface="+mn-ea"/>
            </a:endParaRPr>
          </a:p>
          <a:p>
            <a:pPr indent="0" fontAlgn="auto">
              <a:lnSpc>
                <a:spcPts val="4460"/>
              </a:lnSpc>
            </a:pPr>
            <a:r>
              <a:rPr lang="en-US" sz="2800" b="0">
                <a:solidFill>
                  <a:srgbClr val="000000"/>
                </a:solidFill>
                <a:latin typeface="微软雅黑" panose="020B0503020204020204" charset="-122"/>
                <a:ea typeface="微软雅黑" panose="020B0503020204020204" charset="-122"/>
                <a:cs typeface="微软雅黑" panose="020B0503020204020204" charset="-122"/>
                <a:sym typeface="+mn-ea"/>
              </a:rPr>
              <a:t>　　表示转折关系的并列连词有but和yet,表示对比的有 while和whereas。</a:t>
            </a:r>
          </a:p>
          <a:p>
            <a:pPr indent="0" fontAlgn="auto">
              <a:lnSpc>
                <a:spcPts val="446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en-US" sz="2800" b="0">
                <a:solidFill>
                  <a:srgbClr val="000000"/>
                </a:solidFill>
                <a:latin typeface="微软雅黑" panose="020B0503020204020204" charset="-122"/>
                <a:ea typeface="微软雅黑" panose="020B0503020204020204" charset="-122"/>
                <a:cs typeface="微软雅黑" panose="020B0503020204020204" charset="-122"/>
                <a:sym typeface="+mn-ea"/>
              </a:rPr>
              <a:t>I should have written before, but I was ill. 我本该之前就写信的,但我生病了。</a:t>
            </a:r>
          </a:p>
          <a:p>
            <a:pPr indent="0" fontAlgn="auto">
              <a:lnSpc>
                <a:spcPts val="446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en-US" sz="2800" b="0">
                <a:solidFill>
                  <a:srgbClr val="000000"/>
                </a:solidFill>
                <a:latin typeface="微软雅黑" panose="020B0503020204020204" charset="-122"/>
                <a:ea typeface="微软雅黑" panose="020B0503020204020204" charset="-122"/>
                <a:cs typeface="微软雅黑" panose="020B0503020204020204" charset="-122"/>
                <a:sym typeface="+mn-ea"/>
              </a:rPr>
              <a:t>Outgoing persons enjoy surrounding themselves with many friends, while/whereas shy persons are perhaps content with fewer but closer friendships.外向的人喜欢身边有很多朋友,而腼腆的人也许满足于更少但更亲密的朋友关系。</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KSO_WM_UNIT_TABLE_BEAUTIFY" val="smartTable{6b6a7a7b-0c99-44a6-bef4-71769e7fdd34}"/>
</p:tagLst>
</file>

<file path=ppt/tags/tag2.xml><?xml version="1.0" encoding="utf-8"?>
<p:tagLst xmlns:a="http://schemas.openxmlformats.org/drawingml/2006/main" xmlns:r="http://schemas.openxmlformats.org/officeDocument/2006/relationships" xmlns:p="http://schemas.openxmlformats.org/presentationml/2006/main">
  <p:tag name="KSO_WM_UNIT_TABLE_BEAUTIFY" val="smartTable{2ee19d8d-1ea7-4e66-b612-33cf9383eaa5}"/>
</p:tagLst>
</file>

<file path=ppt/tags/tag3.xml><?xml version="1.0" encoding="utf-8"?>
<p:tagLst xmlns:a="http://schemas.openxmlformats.org/drawingml/2006/main" xmlns:r="http://schemas.openxmlformats.org/officeDocument/2006/relationships" xmlns:p="http://schemas.openxmlformats.org/presentationml/2006/main">
  <p:tag name="KSO_WM_UNIT_TABLE_BEAUTIFY" val="smartTable{dabf1ef3-478a-43fe-9ec9-00271be03ce4}"/>
</p:tagLst>
</file>

<file path=ppt/tags/tag4.xml><?xml version="1.0" encoding="utf-8"?>
<p:tagLst xmlns:a="http://schemas.openxmlformats.org/drawingml/2006/main" xmlns:r="http://schemas.openxmlformats.org/officeDocument/2006/relationships" xmlns:p="http://schemas.openxmlformats.org/presentationml/2006/main">
  <p:tag name="KSO_WM_UNIT_TABLE_BEAUTIFY" val="smartTable{e42d62d2-5fe0-4339-9a15-3f1b228ceea6}"/>
</p:tagLst>
</file>

<file path=ppt/tags/tag5.xml><?xml version="1.0" encoding="utf-8"?>
<p:tagLst xmlns:a="http://schemas.openxmlformats.org/drawingml/2006/main" xmlns:r="http://schemas.openxmlformats.org/officeDocument/2006/relationships" xmlns:p="http://schemas.openxmlformats.org/presentationml/2006/main">
  <p:tag name="KSO_WM_UNIT_TABLE_BEAUTIFY" val="smartTable{1437025d-d3d0-4993-80d2-078c10320092}"/>
</p:tagLst>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黑体NewRoman">
      <a:majorFont>
        <a:latin typeface="Times New Roman"/>
        <a:ea typeface="黑体"/>
        <a:cs typeface=""/>
      </a:majorFont>
      <a:minorFont>
        <a:latin typeface="Times New Roman"/>
        <a:ea typeface="黑体"/>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1918</Words>
  <Application>WPS 演示</Application>
  <PresentationFormat>自定义</PresentationFormat>
  <Paragraphs>372</Paragraphs>
  <Slides>53</Slides>
  <Notes>1</Notes>
  <HiddenSlides>0</HiddenSlides>
  <MMClips>0</MMClips>
  <ScaleCrop>false</ScaleCrop>
  <HeadingPairs>
    <vt:vector size="4" baseType="variant">
      <vt:variant>
        <vt:lpstr>主题</vt:lpstr>
      </vt:variant>
      <vt:variant>
        <vt:i4>1</vt:i4>
      </vt:variant>
      <vt:variant>
        <vt:lpstr>幻灯片标题</vt:lpstr>
      </vt:variant>
      <vt:variant>
        <vt:i4>53</vt:i4>
      </vt:variant>
    </vt:vector>
  </HeadingPairs>
  <TitlesOfParts>
    <vt:vector size="54" baseType="lpstr">
      <vt:lpstr>Office 主题​​</vt:lpstr>
      <vt:lpstr>幻灯片 1</vt:lpstr>
      <vt:lpstr>专题九  并列连词和状语从句</vt:lpstr>
      <vt:lpstr>幻灯片 3</vt:lpstr>
      <vt:lpstr>  考情解读</vt:lpstr>
      <vt:lpstr>幻灯片 5</vt:lpstr>
      <vt:lpstr>幻灯片 6</vt:lpstr>
      <vt:lpstr>幻灯片 7</vt:lpstr>
      <vt:lpstr>  考点1   并列连词</vt:lpstr>
      <vt:lpstr>幻灯片 9</vt:lpstr>
      <vt:lpstr>幻灯片 10</vt:lpstr>
      <vt:lpstr>幻灯片 11</vt:lpstr>
      <vt:lpstr>幻灯片 12</vt:lpstr>
      <vt:lpstr>幻灯片 13</vt:lpstr>
      <vt:lpstr>  考点1   并列连词</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tesoon</dc:creator>
  <cp:lastModifiedBy>dell</cp:lastModifiedBy>
  <cp:revision>373</cp:revision>
  <dcterms:created xsi:type="dcterms:W3CDTF">2021-01-08T01:23:00Z</dcterms:created>
  <dcterms:modified xsi:type="dcterms:W3CDTF">2021-09-22T16:01:38Z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2052-11.1.0.10314</vt:lpwstr>
  </property>
  <property fmtid="{D5CDD505-2E9C-101B-9397-08002B2CF9AE}" pid="3" name="ICV">
    <vt:lpwstr>F2BA9ECBD6B14C7D857132FB797A6EAB</vt:lpwstr>
  </property>
</Properties>
</file>