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60" r:id="rId4"/>
    <p:sldId id="263" r:id="rId5"/>
    <p:sldId id="264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79" r:id="rId19"/>
    <p:sldId id="280" r:id="rId20"/>
    <p:sldId id="281" r:id="rId21"/>
    <p:sldId id="282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gzzhi" initials="g" lastIdx="0" clrIdx="1"/>
  <p:cmAuthor id="3" name="宋洁然" initials="宋" lastIdx="0" clrIdx="2"/>
  <p:cmAuthor id="4" name="Lenovo User" initials="L" lastIdx="0" clrIdx="3"/>
  <p:cmAuthor id="5" name="ming qiu" initials="m" lastIdx="0" clrIdx="4"/>
  <p:cmAuthor id="6" name="Mia Vida Villanueva" initials="M" lastIdx="0" clrIdx="5"/>
  <p:cmAuthor id="7" name="1206988966@qq.com" initials="1" lastIdx="0" clrIdx="6"/>
  <p:cmAuthor id="8" name="姜伟光" initials="姜" lastIdx="0" clrIdx="7"/>
  <p:cmAuthor id="9" name="作者" initials="A" lastIdx="0" clrIdx="8"/>
  <p:cmAuthor id="10" name="lenovo" initials="l" lastIdx="0" clrIdx="9"/>
  <p:cmAuthor id="11" name="yan guojian" initials="yg" lastIdx="0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49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2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2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2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4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2" Type="http://schemas.openxmlformats.org/officeDocument/2006/relationships/image" Target="../media/image10.png"/><Relationship Id="rId1" Type="http://schemas.openxmlformats.org/officeDocument/2006/relationships/tags" Target="../tags/tag4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11.png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/>
        </p:nvSpPr>
        <p:spPr>
          <a:xfrm>
            <a:off x="1297940" y="2315845"/>
            <a:ext cx="9605645" cy="1658620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vert="horz" lIns="91405" tIns="45702" rIns="91405" bIns="45702" rtlCol="0" anchor="b">
            <a:noAutofit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6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 b="1">
                <a:solidFill>
                  <a:srgbClr val="FFC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Grammar: </a:t>
            </a:r>
            <a:r>
              <a:rPr lang="zh-CN" altLang="en-US" sz="7200" b="1">
                <a:solidFill>
                  <a:srgbClr val="FFC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</a:t>
            </a:r>
            <a:endParaRPr lang="zh-CN" altLang="en-US" sz="7200" b="1">
              <a:solidFill>
                <a:srgbClr val="FFC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198120" y="426720"/>
            <a:ext cx="11774170" cy="5758815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88595"/>
            <a:ext cx="9694545" cy="6000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198120" y="972820"/>
            <a:ext cx="11774170" cy="4260215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Perpetua" panose="02020502060401020303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3045" y="1484630"/>
            <a:ext cx="11690350" cy="33064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4205" y="1661160"/>
          <a:ext cx="10904855" cy="4500880"/>
        </p:xfrm>
        <a:graphic>
          <a:graphicData uri="http://schemas.openxmlformats.org/drawingml/2006/table">
            <a:tbl>
              <a:tblPr/>
              <a:tblGrid>
                <a:gridCol w="1009650"/>
                <a:gridCol w="1276985"/>
                <a:gridCol w="2416175"/>
                <a:gridCol w="6202045"/>
              </a:tblGrid>
              <a:tr h="2204720">
                <a:tc rowSpan="2"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32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on</a:t>
                      </a:r>
                      <a:endParaRPr lang="en-US" altLang="zh-CN" sz="32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6" marR="25996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do</a:t>
                      </a:r>
                      <a:endParaRPr lang="en-US" altLang="zh-CN" sz="32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3200" b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做了一件事后，</a:t>
                      </a:r>
                      <a:r>
                        <a:rPr lang="en-US" altLang="zh-CN" sz="3200" b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接着做另一件事</a:t>
                      </a:r>
                      <a:endParaRPr lang="en-US" altLang="zh-CN" sz="3200" b="0" err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 we jump</a:t>
                      </a:r>
                      <a:r>
                        <a:rPr lang="en-US" altLang="zh-CN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rope, we go on to run during the 30-minute break every day .</a:t>
                      </a:r>
                      <a:r>
                        <a:rPr lang="zh-CN" altLang="en-US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每天在</a:t>
                      </a:r>
                      <a:r>
                        <a:rPr lang="en-US" altLang="zh-CN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altLang="en-US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分钟的大课间，我们跳完绳后，接着继续跑步。</a:t>
                      </a:r>
                      <a:endParaRPr lang="en-US" altLang="zh-CN" sz="32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60">
                <a:tc vMerge="1"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32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endParaRPr lang="en-US" altLang="zh-CN" sz="32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3200" b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继续或不间断地</a:t>
                      </a:r>
                      <a:r>
                        <a:rPr lang="en-US" altLang="zh-CN" sz="3200" b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</a:t>
                      </a: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同一件</a:t>
                      </a:r>
                      <a:r>
                        <a:rPr lang="en-US" altLang="zh-CN" sz="32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事</a:t>
                      </a:r>
                      <a:endParaRPr lang="en-US" altLang="zh-CN" sz="32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32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Though</a:t>
                      </a:r>
                      <a:r>
                        <a:rPr lang="en-US" altLang="zh-CN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they were so tired, t</a:t>
                      </a:r>
                      <a:r>
                        <a:rPr lang="en-US" altLang="zh-CN" sz="32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hey went on working late .</a:t>
                      </a:r>
                      <a:r>
                        <a:rPr lang="en-US" altLang="zh-CN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0" baseline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尽管他们很累，但是他们继续工作到很晚。</a:t>
                      </a:r>
                      <a:endParaRPr lang="en-US" altLang="zh-CN" sz="32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65539"/>
          <p:cNvSpPr txBox="1"/>
          <p:nvPr/>
        </p:nvSpPr>
        <p:spPr>
          <a:xfrm>
            <a:off x="617220" y="252095"/>
            <a:ext cx="10696575" cy="11880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marL="358775" eaLnBrk="1" hangingPunct="1">
              <a:lnSpc>
                <a:spcPts val="424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zh-CN" altLang="en-US" sz="3200" b="1" noProof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拓展与复习：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下列单词既可以</a:t>
            </a:r>
            <a:r>
              <a:rPr lang="zh-CN" sz="3200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接动词不定式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也可以接</a:t>
            </a:r>
            <a:r>
              <a:rPr lang="zh-CN" sz="3200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动名词作宾语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，但意思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</a:rPr>
              <a:t>相差较大。</a:t>
            </a:r>
            <a:endParaRPr lang="zh-CN" sz="3200" noProof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8785" y="280035"/>
          <a:ext cx="11314430" cy="5845175"/>
        </p:xfrm>
        <a:graphic>
          <a:graphicData uri="http://schemas.openxmlformats.org/drawingml/2006/table">
            <a:tbl>
              <a:tblPr/>
              <a:tblGrid>
                <a:gridCol w="1247775"/>
                <a:gridCol w="1156970"/>
                <a:gridCol w="2517775"/>
                <a:gridCol w="6391910"/>
              </a:tblGrid>
              <a:tr h="1546225">
                <a:tc rowSpan="2"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do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停止做某事后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去做另一件事</a:t>
                      </a:r>
                      <a:endParaRPr kumimoji="0" lang="en-US" altLang="zh-CN" sz="3200" b="0" i="0" u="none" strike="noStrike" cap="none" normalizeH="0" baseline="0" err="1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Let’s stop to have a rest because we work for a long time.</a:t>
                      </a: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因为工作很长一段时间了，让我们停下来休息。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19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停止做某事</a:t>
                      </a:r>
                      <a:endParaRPr kumimoji="0" lang="en-US" altLang="zh-CN" sz="3200" b="0" i="0" u="none" strike="noStrike" cap="none" normalizeH="0" baseline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 talking, and listen to the teacher. 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别讲话，听老师讲</a:t>
                      </a: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 rowSpan="2"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forget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do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忘记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要去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做某事</a:t>
                      </a:r>
                      <a:endParaRPr kumimoji="0" lang="en-US" altLang="zh-CN" sz="3200" b="0" i="0" u="none" strike="noStrike" cap="none" normalizeH="0" baseline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 forgot to hand in his homework, so he must be left.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 </a:t>
                      </a: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忘记交作业了，所以要留堂</a:t>
                      </a: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。（没有做</a:t>
                      </a: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交作业</a:t>
                      </a:r>
                      <a:r>
                        <a:rPr kumimoji="0" lang="en-US" altLang="zh-CN" sz="28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的动作）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忘记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做过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某事</a:t>
                      </a:r>
                      <a:endParaRPr kumimoji="0" lang="en-US" altLang="zh-CN" sz="3200" b="0" i="0" u="none" strike="noStrike" cap="none" normalizeH="0" baseline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forgot returning the money to his friend. 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他忘记</a:t>
                      </a: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还过钱给朋友</a:t>
                      </a:r>
                      <a:r>
                        <a:rPr kumimoji="0" lang="en-US" altLang="zh-CN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了。（已做过</a:t>
                      </a:r>
                      <a:r>
                        <a:rPr kumimoji="0" lang="zh-CN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还钱</a:t>
                      </a:r>
                      <a:r>
                        <a:rPr kumimoji="0" lang="en-US" altLang="zh-CN" sz="28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的动作）</a:t>
                      </a:r>
                      <a:endParaRPr kumimoji="0" lang="en-US" altLang="zh-C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5" marR="2599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50215" y="945515"/>
          <a:ext cx="11223625" cy="5114290"/>
        </p:xfrm>
        <a:graphic>
          <a:graphicData uri="http://schemas.openxmlformats.org/drawingml/2006/table">
            <a:tbl>
              <a:tblPr/>
              <a:tblGrid>
                <a:gridCol w="1877695"/>
                <a:gridCol w="1117600"/>
                <a:gridCol w="1489075"/>
                <a:gridCol w="6739255"/>
              </a:tblGrid>
              <a:tr h="1040765">
                <a:tc rowSpan="2"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7" marR="25997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do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记得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去做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某事</a:t>
                      </a:r>
                      <a:endParaRPr kumimoji="0" lang="en-US" altLang="zh-CN" sz="3200" b="0" i="0" u="none" strike="noStrike" cap="none" normalizeH="0" baseline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 to visit your grandparents  after school. </a:t>
                      </a:r>
                      <a:r>
                        <a:rPr kumimoji="0" lang="en-US" altLang="zh-CN" sz="2800" b="0" i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记着放学后去</a:t>
                      </a:r>
                      <a:r>
                        <a:rPr kumimoji="0" lang="zh-CN" altLang="en-US" sz="28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看望爷爷奶奶</a:t>
                      </a:r>
                      <a:r>
                        <a:rPr kumimoji="0" lang="en-US" altLang="zh-CN" sz="28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kumimoji="0" lang="en-US" altLang="zh-CN" sz="28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3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记得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做过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某事</a:t>
                      </a:r>
                      <a:endParaRPr kumimoji="0" lang="en-US" altLang="zh-CN" sz="3200" b="0" i="0" u="none" strike="noStrike" cap="none" normalizeH="0" baseline="0" err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remember seeing the man before in school. </a:t>
                      </a:r>
                      <a:r>
                        <a:rPr kumimoji="0" lang="en-US" altLang="zh-CN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zh-CN" sz="32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我记得以前在学校见过这个人。</a:t>
                      </a:r>
                      <a:endParaRPr kumimoji="0" lang="zh-CN" altLang="en-US" sz="32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5215">
                <a:tc rowSpan="2">
                  <a:txBody>
                    <a:bodyPr wrap="square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try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5997" marR="25997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do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努力</a:t>
                      </a:r>
                      <a:r>
                        <a:rPr kumimoji="0" lang="en-US" alt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做某事</a:t>
                      </a:r>
                      <a:endParaRPr kumimoji="0" lang="en-US" altLang="zh-CN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 should try to achieve our dream.</a:t>
                      </a:r>
                      <a:endParaRPr kumimoji="0" lang="en-US" altLang="zh-CN" sz="32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我们尽力去实现我们的梦想。</a:t>
                      </a:r>
                      <a:endParaRPr kumimoji="0" lang="zh-CN" altLang="en-US" sz="32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295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尝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试</a:t>
                      </a:r>
                      <a:r>
                        <a:rPr kumimoji="0" lang="en-US" altLang="zh-CN" sz="32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着做某事</a:t>
                      </a:r>
                      <a:endParaRPr kumimoji="0" lang="en-US" altLang="zh-CN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tried a new way to solve the maths problem  yesterday.</a:t>
                      </a:r>
                      <a:endParaRPr kumimoji="0" lang="en-US" altLang="zh-CN" sz="32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313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r>
                        <a:rPr kumimoji="0" lang="zh-CN" altLang="en-US" sz="3200" b="0" i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昨天尝试了一种新方法去解决这个数学题。</a:t>
                      </a:r>
                      <a:endParaRPr kumimoji="0" lang="zh-CN" altLang="en-US" sz="3200" b="0" i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 vert="horz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1180" y="548640"/>
            <a:ext cx="1106868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I. 根据括号中的提示翻译下列句子。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1. 每天早上，我喜欢在公园散步。（be fond of）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今天早上，在公园里，我听到一个男孩儿正在哭泣。</a:t>
            </a:r>
            <a:r>
              <a:rPr kumimoji="0" lang="en-US" altLang="zh-CN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hear sb.</a:t>
            </a:r>
            <a:r>
              <a:rPr kumimoji="0" lang="en-US" altLang="zh-CN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doing sth.</a:t>
            </a:r>
            <a:r>
              <a:rPr kumimoji="0" lang="en-US" altLang="zh-CN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)</a:t>
            </a:r>
            <a:endParaRPr kumimoji="0" lang="zh-CN" altLang="en-US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3. 男孩的父母让他放弃学音乐。(give up)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4. 我让他努力去和他的父母交流，他同意了。（try to do sth.）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5. 帮助别人让我感到开心。（help others）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670" y="1268730"/>
            <a:ext cx="10993120" cy="664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 morning, I am fond of walking in the park.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765" y="2250440"/>
            <a:ext cx="11189970" cy="574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morning, in the park, I heard a boy crying.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1180" y="3066415"/>
            <a:ext cx="11203305" cy="4305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boy’s parents asked him to give up studying music.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1180" y="4436745"/>
            <a:ext cx="11176000" cy="635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asked him to try to communicate with his parents and he agreed.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1180" y="5549900"/>
            <a:ext cx="10156190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Helping others made me happy.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455295" y="550545"/>
            <a:ext cx="11292840" cy="5639435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Perpetua" panose="02020502060401020303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116205"/>
            <a:ext cx="2955290" cy="4445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36200" y="10845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7080" y="116205"/>
            <a:ext cx="1100709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II. 根据短文内容，用括号内所给词的正确形式完成短文。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’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m a bit fat. Going to work on foot (6) ________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(be) a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good way for me to lose weight. Therefore, I do this every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day. One sunny day, while I was walking to my company, I noticed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a group of children (7)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(play) soccer. Soccer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is the sport I like best. (8)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(watch) them play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brought back memories of my own childhood. I remembered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(9)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(do) sports with my friends. Suddenly, a dog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ran onto the field and started chasing (追逐) the ball. The children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laughed and tried to score a goal while avoiding the playful dog. I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couldn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’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t help (10)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(join) in the excitement. I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ran over and cheered for the dog as it moved with the ball. It was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heartwarming to see the joy on everyone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’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s faces.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728980" y="116205"/>
            <a:ext cx="11122025" cy="6469380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7464425" y="620395"/>
            <a:ext cx="1781175" cy="530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927350" y="2004695"/>
            <a:ext cx="1781175" cy="652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2242185" y="2564765"/>
            <a:ext cx="2569845" cy="577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7536180" y="3050540"/>
            <a:ext cx="1532255" cy="57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9264015" y="4436745"/>
            <a:ext cx="1891030" cy="561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5" grpId="0"/>
      <p:bldP spid="17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332740"/>
            <a:ext cx="7677150" cy="6170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1315" y="476885"/>
            <a:ext cx="505460" cy="356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631315" y="1772920"/>
            <a:ext cx="708025" cy="609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31315" y="3068955"/>
            <a:ext cx="542290" cy="477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1315" y="4390390"/>
            <a:ext cx="742315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315" y="5365115"/>
            <a:ext cx="725805" cy="44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188595"/>
            <a:ext cx="9544685" cy="6381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1315" y="45085"/>
            <a:ext cx="393700" cy="671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631315" y="1268730"/>
            <a:ext cx="594995" cy="658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9560" y="2167255"/>
            <a:ext cx="541655" cy="4921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7655" y="3486785"/>
            <a:ext cx="788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9560" y="5214620"/>
            <a:ext cx="761365" cy="593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1454150" y="113030"/>
            <a:ext cx="9516110" cy="6466205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9470" y="260985"/>
            <a:ext cx="10817225" cy="60185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66005" y="621030"/>
            <a:ext cx="3149600" cy="659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Volunteering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07710" y="1880235"/>
            <a:ext cx="2431415" cy="7550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preparing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84065" y="3439160"/>
            <a:ext cx="2520315" cy="6178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protect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063750" y="4427220"/>
            <a:ext cx="196596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keeping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224020" y="4869180"/>
            <a:ext cx="2252980" cy="4679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teaches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591185" y="136525"/>
            <a:ext cx="11292205" cy="6473190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noFill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01250" y="3413125"/>
            <a:ext cx="190119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7345" y="70485"/>
            <a:ext cx="35617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sz="3200" b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Gerunds  </a:t>
            </a:r>
            <a:r>
              <a:rPr lang="zh-CN" altLang="en-US" sz="3200" b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</a:t>
            </a:r>
            <a:endParaRPr lang="zh-CN" altLang="en-US" sz="3200" b="1">
              <a:solidFill>
                <a:srgbClr val="00B050"/>
              </a:solidFill>
              <a:effectLst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765810" y="2310765"/>
            <a:ext cx="9063355" cy="1421130"/>
          </a:xfrm>
          <a:prstGeom prst="rect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86055" indent="-186055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Communicat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ing</a:t>
            </a:r>
            <a:r>
              <a:rPr lang="en-US" altLang="zh-CN" sz="3600" b="1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is more than just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speak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ing</a:t>
            </a:r>
            <a:r>
              <a:rPr lang="en-US" altLang="zh-CN" sz="36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.</a:t>
            </a:r>
            <a:endParaRPr lang="en-US" altLang="zh-CN" sz="360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186055" indent="-186055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36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He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tried smil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ing</a:t>
            </a:r>
            <a:r>
              <a:rPr lang="en-US" altLang="zh-CN" sz="3600" b="1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at people.</a:t>
            </a:r>
            <a:endParaRPr lang="en-US" altLang="zh-CN" sz="360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标注 19"/>
          <p:cNvSpPr/>
          <p:nvPr>
            <p:custDataLst>
              <p:tags r:id="rId5"/>
            </p:custDataLst>
          </p:nvPr>
        </p:nvSpPr>
        <p:spPr>
          <a:xfrm>
            <a:off x="903605" y="4090035"/>
            <a:ext cx="8222615" cy="1187450"/>
          </a:xfrm>
          <a:prstGeom prst="wedgeRoundRectCallout">
            <a:avLst>
              <a:gd name="adj1" fmla="val -22723"/>
              <a:gd name="adj2" fmla="val -8347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4000" b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We use gerunds as subjects, objects,    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predicatives, etc.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29640" y="1673225"/>
            <a:ext cx="99275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动名词是以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-ing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结尾的名词。这些名词描述动作和活动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80415" y="5433695"/>
            <a:ext cx="985964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charset="-122"/>
              </a:rPr>
              <a:t>动名词可作主语、宾语以及表语等句子成分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825" y="488950"/>
            <a:ext cx="91097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Gerunds</a:t>
            </a:r>
            <a:r>
              <a:rPr lang="en-US" altLang="zh-CN" sz="40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are nouns ending in -</a:t>
            </a:r>
            <a:r>
              <a:rPr lang="en-US" altLang="zh-CN" sz="4000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ing</a:t>
            </a:r>
            <a:r>
              <a:rPr lang="en-US" altLang="zh-CN" sz="40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. These nouns refer to actions and activities.</a:t>
            </a:r>
            <a:endParaRPr lang="en-US" altLang="zh-CN" sz="40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/>
          <p:cNvSpPr/>
          <p:nvPr/>
        </p:nvSpPr>
        <p:spPr>
          <a:xfrm>
            <a:off x="6939280" y="1279525"/>
            <a:ext cx="4982210" cy="366712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39660" y="1823720"/>
            <a:ext cx="43091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华文楷体" panose="02010600040101010101" charset="-122"/>
                <a:sym typeface="+mn-ea"/>
              </a:rPr>
              <a:t>英语重读闭音节是指在一个音节中，以辅音音素结尾而且是重读音节的音节。重读闭音节中元音字母不是发它本身的字母音，而是发短元音。</a:t>
            </a:r>
            <a:endParaRPr lang="zh-CN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7515" y="930275"/>
            <a:ext cx="78809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1. 直接</a:t>
            </a:r>
            <a:r>
              <a:rPr 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在动词词尾</a:t>
            </a:r>
            <a:r>
              <a:rPr 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加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-ing</a:t>
            </a: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</a:t>
            </a:r>
            <a:endParaRPr sz="3200" b="1" noProof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en-US" sz="3200" b="1" err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： 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thin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k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-- thin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k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ing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hold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 hol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ing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260" y="2056130"/>
            <a:ext cx="8158480" cy="1546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以</a:t>
            </a:r>
            <a:r>
              <a:rPr sz="3200" b="1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不发音的e</a:t>
            </a: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结尾的动词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去e+ing</a:t>
            </a: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</a:t>
            </a:r>
            <a:endParaRPr sz="3200" b="1" noProof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en-US" sz="3200" b="1" err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dan</a:t>
            </a:r>
            <a:r>
              <a:rPr 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ce</a:t>
            </a:r>
            <a:r>
              <a:rPr 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 dan</a:t>
            </a:r>
            <a:r>
              <a:rPr 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cing</a:t>
            </a:r>
            <a:r>
              <a:rPr 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</a:t>
            </a:r>
            <a:endParaRPr lang="en-US" sz="3200" b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comunica</a:t>
            </a:r>
            <a:r>
              <a:rPr lang="en-US" sz="3200" b="1" err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te</a:t>
            </a:r>
            <a:r>
              <a:rPr 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 communica</a:t>
            </a:r>
            <a:r>
              <a:rPr 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ting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0530" y="3703955"/>
            <a:ext cx="70948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sz="3200" b="1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重读闭音节结尾</a:t>
            </a: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，末尾只有一个辅音</a:t>
            </a:r>
            <a:r>
              <a:rPr lang="zh-CN" alt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字母</a:t>
            </a:r>
            <a:r>
              <a:rPr sz="3200" b="1" err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时,辅音字母须</a:t>
            </a:r>
            <a:r>
              <a:rPr sz="3200" b="1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双写再+ing</a:t>
            </a:r>
            <a:endParaRPr sz="3200" b="1" noProof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en-US" sz="3200" b="1" err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pu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--pu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tting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    begi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--begi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nning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8305" y="5421630"/>
            <a:ext cx="108572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4.少数几个以－ie结尾的单音节动词，须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变i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e</a:t>
            </a:r>
            <a:r>
              <a:rPr sz="32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为y，再加ing</a:t>
            </a:r>
            <a:endParaRPr sz="3200" b="1" noProof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None/>
              <a:defRPr/>
            </a:pPr>
            <a:r>
              <a:rPr lang="en-US" sz="3200" b="1" err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Eg</a:t>
            </a:r>
            <a:r>
              <a:rPr lang="zh-CN" altLang="en-US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ie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--l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ying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    d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ie</a:t>
            </a:r>
            <a:r>
              <a:rPr lang="en-US" altLang="zh-CN" sz="3200" b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--d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ying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590" y="202565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None/>
              <a:defRPr/>
            </a:pP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V-ing</a:t>
            </a:r>
            <a:r>
              <a:rPr sz="4000" b="1" err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构成规律: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6600" y="488950"/>
            <a:ext cx="10680700" cy="5259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跟踪练习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I. 写出下面动词的动名词形式。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1. read</a:t>
            </a:r>
            <a:r>
              <a:rPr lang="en-US" altLang="zh-CN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________</a:t>
            </a:r>
            <a:r>
              <a:rPr lang="en-US" altLang="zh-CN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		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2. swim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3. lie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			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4. write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5. drive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		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6. sing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7. ride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		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8. tie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9. forget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		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10. run </a:t>
            </a:r>
            <a:r>
              <a:rPr lang="zh-CN" altLang="en-US" sz="44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</a:t>
            </a:r>
            <a:endParaRPr lang="zh-CN" altLang="en-US" sz="44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2490470" y="1965325"/>
            <a:ext cx="3034030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reading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126730" y="1891030"/>
            <a:ext cx="2585085" cy="62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swimming</a:t>
            </a:r>
            <a:endParaRPr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201545" y="2626995"/>
            <a:ext cx="2181860" cy="63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lying</a:t>
            </a:r>
            <a:endParaRPr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168640" y="2699385"/>
            <a:ext cx="247015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writing</a:t>
            </a:r>
            <a:endParaRPr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2675890" y="3305810"/>
            <a:ext cx="2681605" cy="60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driving	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7970520" y="3362325"/>
            <a:ext cx="231267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singing	</a:t>
            </a:r>
            <a:endParaRPr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475865" y="3952875"/>
            <a:ext cx="2709545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riding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7689850" y="3920490"/>
            <a:ext cx="2757170" cy="66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tying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2823845" y="4672965"/>
            <a:ext cx="2496820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forgetting</a:t>
            </a:r>
            <a:endParaRPr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8024495" y="4608195"/>
            <a:ext cx="2705735" cy="65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running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470" y="94615"/>
            <a:ext cx="3442335" cy="8337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zh-CN" sz="36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动名词的用法：</a:t>
            </a:r>
            <a:endParaRPr lang="zh-CN" altLang="zh-CN" sz="3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920" y="751840"/>
            <a:ext cx="11021060" cy="613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动名词作主语</a:t>
            </a:r>
            <a:r>
              <a:rPr lang="en-US" altLang="zh-CN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3200" b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表示概念、习惯或者经验。</a:t>
            </a:r>
            <a:endParaRPr lang="zh-CN" altLang="en-US" sz="3200" b="1">
              <a:highlight>
                <a:srgbClr val="FFFF00"/>
              </a:highligh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5665" y="3891915"/>
            <a:ext cx="10670540" cy="1154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动名词作主语</a:t>
            </a:r>
            <a:r>
              <a:rPr lang="zh-CN" altLang="zh-CN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谓语动词</a:t>
            </a:r>
            <a:r>
              <a:rPr lang="zh-CN" altLang="zh-CN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要用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单数</a:t>
            </a:r>
            <a:r>
              <a:rPr lang="zh-CN" altLang="zh-CN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 </a:t>
            </a:r>
            <a:endParaRPr lang="zh-CN" altLang="zh-CN" sz="3600" b="1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两个或两个</a:t>
            </a:r>
            <a:r>
              <a:rPr lang="zh-CN" altLang="zh-CN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以上不同的动名词作主语，</a:t>
            </a:r>
            <a:r>
              <a:rPr lang="zh-CN" altLang="en-US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动词用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复数</a:t>
            </a:r>
            <a:r>
              <a:rPr lang="zh-CN" altLang="zh-CN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600" b="1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51465"/>
          <a:stretch>
            <a:fillRect/>
          </a:stretch>
        </p:blipFill>
        <p:spPr>
          <a:xfrm>
            <a:off x="1392555" y="1422400"/>
            <a:ext cx="9891395" cy="1661795"/>
          </a:xfrm>
          <a:prstGeom prst="rect">
            <a:avLst/>
          </a:prstGeom>
        </p:spPr>
      </p:pic>
      <p:cxnSp>
        <p:nvCxnSpPr>
          <p:cNvPr id="13326" name="直接连接符 56"/>
          <p:cNvCxnSpPr/>
          <p:nvPr/>
        </p:nvCxnSpPr>
        <p:spPr>
          <a:xfrm flipV="1">
            <a:off x="2865755" y="1992630"/>
            <a:ext cx="717550" cy="12700"/>
          </a:xfrm>
          <a:prstGeom prst="line">
            <a:avLst/>
          </a:prstGeom>
          <a:ln w="28575" cap="flat" cmpd="sng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直接连接符 56"/>
          <p:cNvCxnSpPr/>
          <p:nvPr/>
        </p:nvCxnSpPr>
        <p:spPr>
          <a:xfrm flipV="1">
            <a:off x="4604385" y="2362835"/>
            <a:ext cx="858520" cy="13970"/>
          </a:xfrm>
          <a:prstGeom prst="line">
            <a:avLst/>
          </a:prstGeom>
          <a:ln w="28575" cap="flat" cmpd="sng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56"/>
          <p:cNvCxnSpPr/>
          <p:nvPr/>
        </p:nvCxnSpPr>
        <p:spPr>
          <a:xfrm flipV="1">
            <a:off x="2896235" y="2703195"/>
            <a:ext cx="330200" cy="8890"/>
          </a:xfrm>
          <a:prstGeom prst="line">
            <a:avLst/>
          </a:prstGeom>
          <a:ln w="28575" cap="flat" cmpd="sng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文本框 3"/>
          <p:cNvSpPr txBox="1"/>
          <p:nvPr/>
        </p:nvSpPr>
        <p:spPr>
          <a:xfrm>
            <a:off x="3418205" y="8509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Gerunds as subjects</a:t>
            </a:r>
            <a:endParaRPr lang="en-US" altLang="zh-CN" sz="4000" b="1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320" y="3159760"/>
            <a:ext cx="11144885" cy="7321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Dacing 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and playing basketball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3600" b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are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my favourite hobbies.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08660" y="521970"/>
            <a:ext cx="11153140" cy="5971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动名词可以像名词一样作句子的主语，通常放在句子的开头。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例如：Cooking is my favorite hobby. 烹饪是我最喜欢的爱好。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【注意】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a. 单个动名词（短语）作主语，它的谓语动词要用 _______________。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例如：Learning a new language takes time. 学习一门新语言需要时间。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b. 动名词作主语时，有时也可以用 ____________ 作先行主语，且常与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any / no good, any / no use 和 (not) worth 连用。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例如：It is no use complaining. 抱怨是没有用的。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跟踪练习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II. 用括号内所给单词的适当形式填空。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11.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(have) a balanced diet is important for overall health.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12. Organizing a successful event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(need) teamwork.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13. It is not worth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(waste) your time on that project.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14.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(talk) with my grandparents is something I usually do 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my spare time.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15. Traveling to different countries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(allow) you 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experience different cultures.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236855" y="170180"/>
            <a:ext cx="11641455" cy="6296025"/>
          </a:xfrm>
          <a:prstGeom prst="roundRect">
            <a:avLst>
              <a:gd name="adj" fmla="val 8666"/>
            </a:avLst>
          </a:prstGeom>
          <a:noFill/>
          <a:ln>
            <a:solidFill>
              <a:srgbClr val="FFBC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Perpetua" panose="02020502060401020303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248410" y="3769995"/>
            <a:ext cx="192786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Having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591810" y="4077335"/>
            <a:ext cx="1508760" cy="62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needs	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431540" y="4418965"/>
            <a:ext cx="2255520" cy="6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wasting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271270" y="4869180"/>
            <a:ext cx="247015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Talking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951855" y="5445125"/>
            <a:ext cx="2709545" cy="60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allows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8948420" y="1310640"/>
            <a:ext cx="1611630" cy="6521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单数</a:t>
            </a:r>
            <a:r>
              <a:rPr kumimoji="0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</a:t>
            </a: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802120" y="2030730"/>
            <a:ext cx="20034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it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6" grpId="0" animBg="1"/>
      <p:bldP spid="8" grpId="0" animBg="1"/>
      <p:bldP spid="9" grpId="0" animBg="1"/>
      <p:bldP spid="18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19020" y="209550"/>
            <a:ext cx="7643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动名词作主语与不定式作主语的区别：</a:t>
            </a:r>
            <a:endParaRPr lang="en-US" altLang="zh-CN" sz="3200" b="1">
              <a:solidFill>
                <a:schemeClr val="tx1"/>
              </a:solidFill>
              <a:highlight>
                <a:srgbClr val="FFFF00"/>
              </a:highlight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7690" y="1118870"/>
            <a:ext cx="11403330" cy="266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35000"/>
              </a:lnSpc>
              <a:buFont typeface="Wingdings" panose="05000000000000000000" charset="0"/>
              <a:buChar char="Ø"/>
            </a:pPr>
            <a:r>
              <a:rPr lang="zh-CN" altLang="en-US" sz="2800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动名词作主语表示</a:t>
            </a:r>
            <a:r>
              <a:rPr lang="zh-CN" altLang="en-US" sz="2800" b="1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概念、习惯或者经验</a:t>
            </a:r>
            <a:r>
              <a:rPr lang="zh-CN" altLang="en-US" sz="2800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，指抽象的或泛指的行为。</a:t>
            </a:r>
            <a:endParaRPr lang="zh-CN" altLang="en-US" sz="2800">
              <a:solidFill>
                <a:srgbClr val="1D41D5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</a:pP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Playing football in the street is very dangerous. (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泛指踢球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)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35000"/>
              </a:lnSpc>
              <a:buFont typeface="Wingdings" panose="05000000000000000000" charset="0"/>
              <a:buChar char="Ø"/>
            </a:pPr>
            <a:r>
              <a:rPr lang="zh-CN" altLang="en-US" sz="3200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不定式作主语表示</a:t>
            </a:r>
            <a:r>
              <a:rPr lang="zh-CN" altLang="en-US" sz="3200" b="1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未完成</a:t>
            </a:r>
            <a:r>
              <a:rPr lang="zh-CN" altLang="en-US" sz="3200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的事，指具体的动作或行为。</a:t>
            </a:r>
            <a:endParaRPr lang="en-US" altLang="zh-CN" sz="3200">
              <a:solidFill>
                <a:srgbClr val="1D41D5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</a:pP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To play football in the street will be dangerous.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err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具体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踢球动作）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775" y="4065905"/>
            <a:ext cx="1156589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err="1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当表语是动名词时，主语也要用动名词；</a:t>
            </a:r>
            <a:endParaRPr lang="en-US" altLang="zh-CN" sz="3200">
              <a:solidFill>
                <a:srgbClr val="1D41D5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err="1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当表语是不定式时，主语也要用不定式，</a:t>
            </a:r>
            <a:r>
              <a:rPr lang="zh-CN" altLang="en-US" sz="3200">
                <a:solidFill>
                  <a:srgbClr val="1D41D5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也就是说平衡原则。</a:t>
            </a:r>
            <a:endParaRPr lang="en-US" altLang="zh-CN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如： </a:t>
            </a:r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Seeing is believing. </a:t>
            </a:r>
            <a:r>
              <a:rPr lang="zh-CN" altLang="en-US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眼见为实</a:t>
            </a:r>
            <a:endParaRPr lang="en-US" altLang="zh-CN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      To see is to bebieve.</a:t>
            </a:r>
            <a:endParaRPr lang="zh-CN" altLang="en-US" sz="320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5960" y="117475"/>
            <a:ext cx="1358265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华文楷体" panose="02010600040101010101" charset="-122"/>
              </a:rPr>
              <a:t>拓展</a:t>
            </a:r>
            <a:endParaRPr lang="zh-CN" altLang="en-US" sz="4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1152952" y="253349"/>
            <a:ext cx="7095588" cy="795095"/>
          </a:xfrm>
          <a:prstGeom prst="rect">
            <a:avLst/>
          </a:prstGeom>
        </p:spPr>
        <p:txBody>
          <a:bodyPr lIns="91437" tIns="45718" rIns="91437" bIns="4571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59651" y="2148460"/>
            <a:ext cx="63642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highlight>
                  <a:srgbClr val="FFFF00"/>
                </a:highlight>
                <a:latin typeface="Comic Sans MS" panose="030F0702030302020204" pitchFamily="66" charset="0"/>
              </a:rPr>
              <a:t>后面常跟动名词作宾语的动词有：</a:t>
            </a:r>
            <a:endParaRPr lang="zh-CN" altLang="en-US" sz="3200" b="1">
              <a:highlight>
                <a:srgbClr val="FFFF00"/>
              </a:highlight>
              <a:latin typeface="Comic Sans MS" panose="030F0702030302020204" pitchFamily="66" charset="0"/>
            </a:endParaRPr>
          </a:p>
        </p:txBody>
      </p:sp>
      <p:sp>
        <p:nvSpPr>
          <p:cNvPr id="2" name="TextBox 27"/>
          <p:cNvSpPr txBox="1">
            <a:spLocks noChangeArrowheads="1"/>
          </p:cNvSpPr>
          <p:nvPr/>
        </p:nvSpPr>
        <p:spPr bwMode="auto">
          <a:xfrm>
            <a:off x="347891" y="2732897"/>
            <a:ext cx="10761020" cy="331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enjoy, like, love, hate, dislike</a:t>
            </a:r>
            <a:endParaRPr lang="en-US" altLang="zh-CN" sz="3600"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571500" indent="-5715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consider(</a:t>
            </a:r>
            <a:r>
              <a:rPr lang="zh-CN" altLang="en-US" sz="3600">
                <a:ea typeface="微软雅黑 Light" panose="020B0502040204020203" pitchFamily="34" charset="-122"/>
                <a:cs typeface="Arial" panose="020B0604020202020204" pitchFamily="34" charset="0"/>
              </a:rPr>
              <a:t>考虑</a:t>
            </a: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), finish, mind(</a:t>
            </a:r>
            <a:r>
              <a:rPr lang="zh-CN" altLang="en-US" sz="3600">
                <a:ea typeface="微软雅黑 Light" panose="020B0502040204020203" pitchFamily="34" charset="-122"/>
                <a:cs typeface="Arial" panose="020B0604020202020204" pitchFamily="34" charset="0"/>
              </a:rPr>
              <a:t>介意</a:t>
            </a: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), suggest (</a:t>
            </a:r>
            <a:r>
              <a:rPr lang="zh-CN" altLang="en-US" sz="3600">
                <a:ea typeface="微软雅黑 Light" panose="020B0502040204020203" pitchFamily="34" charset="-122"/>
                <a:cs typeface="Arial" panose="020B0604020202020204" pitchFamily="34" charset="0"/>
              </a:rPr>
              <a:t>建议</a:t>
            </a: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)</a:t>
            </a:r>
            <a:endParaRPr lang="en-US" altLang="zh-CN" sz="3600"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571500" indent="-5715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imagine, practice(</a:t>
            </a:r>
            <a:r>
              <a:rPr lang="zh-CN" altLang="en-US" sz="3600">
                <a:ea typeface="微软雅黑 Light" panose="020B0502040204020203" pitchFamily="34" charset="-122"/>
                <a:cs typeface="Arial" panose="020B0604020202020204" pitchFamily="34" charset="0"/>
              </a:rPr>
              <a:t>练习</a:t>
            </a: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), avoid(</a:t>
            </a:r>
            <a:r>
              <a:rPr lang="zh-CN" altLang="en-US" sz="3600">
                <a:ea typeface="微软雅黑 Light" panose="020B0502040204020203" pitchFamily="34" charset="-122"/>
                <a:cs typeface="Arial" panose="020B0604020202020204" pitchFamily="34" charset="0"/>
              </a:rPr>
              <a:t>避免</a:t>
            </a:r>
            <a:r>
              <a:rPr lang="en-US" altLang="zh-CN" sz="3600">
                <a:ea typeface="微软雅黑 Light" panose="020B0502040204020203" pitchFamily="34" charset="-122"/>
                <a:cs typeface="Arial" panose="020B0604020202020204" pitchFamily="34" charset="0"/>
              </a:rPr>
              <a:t>)</a:t>
            </a:r>
            <a:endParaRPr lang="en-US" altLang="zh-CN" sz="3600"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marL="571500" indent="-5715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zh-CN" altLang="en-US" sz="3600"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014" y="123070"/>
            <a:ext cx="7466330" cy="635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8775">
              <a:lnSpc>
                <a:spcPts val="4240"/>
              </a:lnSpc>
              <a:buClr>
                <a:srgbClr val="0000FF"/>
              </a:buClr>
              <a:defRPr/>
            </a:pPr>
            <a:r>
              <a:rPr lang="zh-CN" altLang="en-US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二、</a:t>
            </a:r>
            <a:r>
              <a:rPr lang="en-US" altLang="zh-CN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Gerunds as objects (</a:t>
            </a:r>
            <a:r>
              <a:rPr lang="zh-CN" altLang="en-US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动名词作宾语</a:t>
            </a:r>
            <a:r>
              <a:rPr lang="en-US" altLang="zh-CN" sz="3200" b="1" noProof="1">
                <a:highlight>
                  <a:srgbClr val="FFFF00"/>
                </a:highlight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3200" b="1" noProof="1">
              <a:highlight>
                <a:srgbClr val="FFFF00"/>
              </a:highlight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542" y="947166"/>
            <a:ext cx="10206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2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1．作动词的宾语 </a:t>
            </a:r>
            <a:r>
              <a:rPr lang="en-US" altLang="zh-CN" sz="32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V+doing sth</a:t>
            </a:r>
            <a:endParaRPr lang="zh-CN" altLang="zh-CN" sz="3200" b="1" noProof="1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zh-CN" sz="3200" b="1" noProof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　某些动词后</a:t>
            </a:r>
            <a:r>
              <a:rPr lang="zh-CN" altLang="en-US" sz="3200" b="1" noProof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面常用</a:t>
            </a:r>
            <a:r>
              <a:rPr lang="zh-CN" altLang="zh-CN" sz="3200" b="1" noProof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动名词作宾语。</a:t>
            </a:r>
            <a:endParaRPr lang="en-US" altLang="zh-CN" sz="3200" b="1" noProof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1152952" y="253349"/>
            <a:ext cx="7095588" cy="795095"/>
          </a:xfrm>
          <a:prstGeom prst="rect">
            <a:avLst/>
          </a:prstGeom>
        </p:spPr>
        <p:txBody>
          <a:bodyPr lIns="91437" tIns="45718" rIns="91437" bIns="45718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9178" y="2267194"/>
            <a:ext cx="1048624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altLang="zh-CN" sz="3200">
                <a:latin typeface="Comic Sans MS" panose="030F0702030302020204" pitchFamily="66" charset="0"/>
              </a:rPr>
              <a:t>We often use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gerunds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200">
                <a:latin typeface="Comic Sans MS" panose="030F0702030302020204" pitchFamily="66" charset="0"/>
              </a:rPr>
              <a:t>after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prepositions (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介词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)</a:t>
            </a:r>
            <a:r>
              <a:rPr lang="en-US" altLang="zh-CN" sz="3200" b="1">
                <a:latin typeface="Comic Sans MS" panose="030F0702030302020204" pitchFamily="66" charset="0"/>
              </a:rPr>
              <a:t>.</a:t>
            </a:r>
            <a:endParaRPr lang="en-US" altLang="zh-CN" sz="3200" b="1">
              <a:latin typeface="Comic Sans MS" panose="030F0702030302020204" pitchFamily="66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Debbie is good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communicating 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with people.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I am looking forward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going 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back to school.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74" y="1276505"/>
            <a:ext cx="1532931" cy="15329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99377" y="773589"/>
            <a:ext cx="10206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．作</a:t>
            </a:r>
            <a:r>
              <a:rPr lang="zh-CN" altLang="en-US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介词</a:t>
            </a:r>
            <a:r>
              <a:rPr lang="zh-CN" altLang="zh-CN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的宾语 </a:t>
            </a:r>
            <a:r>
              <a:rPr lang="en-US" altLang="zh-CN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V+doing sth</a:t>
            </a:r>
            <a:endParaRPr lang="zh-CN" altLang="zh-CN" sz="3600" b="1" noProof="1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zh-CN" sz="3600" b="1" noProof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　</a:t>
            </a:r>
            <a:r>
              <a:rPr lang="zh-CN" altLang="en-US" sz="3600" b="1" noProof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介词后面</a:t>
            </a:r>
            <a:r>
              <a:rPr lang="zh-CN" altLang="zh-CN" sz="3600" b="1" noProof="1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用动名词作宾语。</a:t>
            </a:r>
            <a:endParaRPr lang="en-US" altLang="zh-CN" sz="3600" b="1" noProof="1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08896" y="4696315"/>
          <a:ext cx="10031407" cy="16087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6282"/>
                <a:gridCol w="2452124"/>
                <a:gridCol w="1764785"/>
                <a:gridCol w="2424161"/>
                <a:gridCol w="1384055"/>
              </a:tblGrid>
              <a:tr h="785813"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 fond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T w="12700">
                      <a:solidFill>
                        <a:schemeClr val="tx1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 interested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T w="12700">
                      <a:solidFill>
                        <a:schemeClr val="tx1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</a:t>
                      </a:r>
                      <a:r>
                        <a:rPr lang="en-US" altLang="zh-CN" sz="2400" b="1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used </a:t>
                      </a:r>
                      <a:r>
                        <a:rPr lang="en-US" altLang="zh-CN" sz="2400" b="1" baseline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T w="12700">
                      <a:solidFill>
                        <a:schemeClr val="tx1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keep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T w="12700">
                      <a:solidFill>
                        <a:schemeClr val="tx1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think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noFill/>
                  </a:tcPr>
                </a:tc>
              </a:tr>
              <a:tr h="785813">
                <a:tc>
                  <a:txBody>
                    <a:bodyPr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 good</a:t>
                      </a:r>
                      <a:r>
                        <a:rPr lang="en-US" altLang="zh-CN" sz="2400" b="1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2400" b="1" baseline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zh-CN" altLang="en-US"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 tired</a:t>
                      </a:r>
                      <a:r>
                        <a:rPr lang="en-US" altLang="zh-CN" sz="2400" b="1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2400" b="1" baseline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give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look forward 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</a:t>
                      </a:r>
                      <a:endParaRPr lang="zh-CN" altLang="en-US" sz="24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4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3" marR="91443" vert="horz" anchor="ctr"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66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TABLE_BEAUTIFY" val="smartTable{9d852561-c9cb-4cdf-92ac-02544c62918f}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TABLE_BEAUTIFY" val="smartTable{2596c8ea-d6dc-40f6-81eb-b52b3ceb743a}"/>
  <p:tag name="TABLE_ENDDRAG_ORIGIN_RECT" val="858*354"/>
  <p:tag name="TABLE_ENDDRAG_RECT" val="48*125*858*354"/>
</p:tagLst>
</file>

<file path=ppt/tags/tag32.xml><?xml version="1.0" encoding="utf-8"?>
<p:tagLst xmlns:p="http://schemas.openxmlformats.org/presentationml/2006/main">
  <p:tag name="KSO_WM_UNIT_TABLE_BEAUTIFY" val="smartTable{94c50cd3-77e4-4aa4-9dff-91f72816d6ce}"/>
  <p:tag name="TABLE_ENDDRAG_ORIGIN_RECT" val="890*474"/>
  <p:tag name="TABLE_ENDDRAG_RECT" val="34*13*890*474"/>
</p:tagLst>
</file>

<file path=ppt/tags/tag33.xml><?xml version="1.0" encoding="utf-8"?>
<p:tagLst xmlns:p="http://schemas.openxmlformats.org/presentationml/2006/main">
  <p:tag name="KSO_WM_UNIT_TABLE_BEAUTIFY" val="smartTable{75a74955-8730-40a3-a9ab-87cdab2813ec}"/>
  <p:tag name="TABLE_ENDDRAG_ORIGIN_RECT" val="876*460"/>
  <p:tag name="TABLE_ENDDRAG_RECT" val="36*25*876*460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5094</Words>
  <Application>WPS 演示</Application>
  <PresentationFormat/>
  <Paragraphs>316</Paragraphs>
  <Slides>19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华文楷体</vt:lpstr>
      <vt:lpstr>Wingdings</vt:lpstr>
      <vt:lpstr>Perpetua</vt:lpstr>
      <vt:lpstr>Calibri</vt:lpstr>
      <vt:lpstr>微软雅黑</vt:lpstr>
      <vt:lpstr>Comic Sans MS</vt:lpstr>
      <vt:lpstr>微软雅黑 Light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白云</cp:lastModifiedBy>
  <cp:revision>2</cp:revision>
  <cp:lastPrinted>2025-10-11T21:13:00Z</cp:lastPrinted>
  <dcterms:created xsi:type="dcterms:W3CDTF">2025-10-11T21:13:00Z</dcterms:created>
  <dcterms:modified xsi:type="dcterms:W3CDTF">2025-10-14T07:30:21Z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1A25E6049C3D4C4EACCD862B235FC234_12</vt:lpwstr>
  </property>
  <property fmtid="{D5CDD505-2E9C-101B-9397-08002B2CF9AE}" pid="3" name="KSOProductBuildVer">
    <vt:lpwstr>2052-12.1.0.22529</vt:lpwstr>
  </property>
</Properties>
</file>