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56" r:id="rId2"/>
    <p:sldId id="257" r:id="rId3"/>
    <p:sldId id="258" r:id="rId4"/>
    <p:sldId id="259" r:id="rId5"/>
    <p:sldId id="261" r:id="rId6"/>
    <p:sldId id="263" r:id="rId7"/>
    <p:sldId id="357" r:id="rId8"/>
    <p:sldId id="266" r:id="rId9"/>
    <p:sldId id="267" r:id="rId10"/>
    <p:sldId id="339" r:id="rId11"/>
    <p:sldId id="314" r:id="rId12"/>
    <p:sldId id="363" r:id="rId13"/>
    <p:sldId id="358" r:id="rId14"/>
    <p:sldId id="273" r:id="rId15"/>
    <p:sldId id="362" r:id="rId16"/>
    <p:sldId id="361" r:id="rId17"/>
    <p:sldId id="343" r:id="rId18"/>
    <p:sldId id="364" r:id="rId19"/>
    <p:sldId id="365" r:id="rId20"/>
    <p:sldId id="272" r:id="rId21"/>
    <p:sldId id="308" r:id="rId22"/>
    <p:sldId id="309" r:id="rId23"/>
    <p:sldId id="310" r:id="rId24"/>
    <p:sldId id="311" r:id="rId25"/>
    <p:sldId id="367" r:id="rId26"/>
    <p:sldId id="268" r:id="rId27"/>
    <p:sldId id="271" r:id="rId28"/>
    <p:sldId id="340" r:id="rId29"/>
    <p:sldId id="315" r:id="rId30"/>
    <p:sldId id="316" r:id="rId31"/>
    <p:sldId id="278" r:id="rId32"/>
    <p:sldId id="317" r:id="rId33"/>
    <p:sldId id="366" r:id="rId3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A85C3"/>
    <a:srgbClr val="2A91D7"/>
    <a:srgbClr val="2D9BDC"/>
    <a:srgbClr val="4286CA"/>
    <a:srgbClr val="2A96E1"/>
    <a:srgbClr val="2A96D7"/>
    <a:srgbClr val="0B8CE6"/>
    <a:srgbClr val="1EA5FF"/>
    <a:srgbClr val="1EAFFF"/>
    <a:srgbClr val="1E9B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913" autoAdjust="0"/>
    <p:restoredTop sz="94660"/>
  </p:normalViewPr>
  <p:slideViewPr>
    <p:cSldViewPr snapToGrid="0">
      <p:cViewPr varScale="1">
        <p:scale>
          <a:sx n="66" d="100"/>
          <a:sy n="66" d="100"/>
        </p:scale>
        <p:origin x="520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E5EFCF-C600-4FAE-A74C-FD797B2170A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8747E6-3816-4FC8-9CB3-51C4FB20F3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3497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8747E6-3816-4FC8-9CB3-51C4FB20F3F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31209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64840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05710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279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03712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3821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7355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63754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2217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54663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7960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84914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77483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2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2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2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3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3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3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slide" Target="slide2.xml"/><Relationship Id="rId4" Type="http://schemas.openxmlformats.org/officeDocument/2006/relationships/slide" Target="slide3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image" Target="../media/image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slide" Target="slide20.xml"/><Relationship Id="rId4" Type="http://schemas.openxmlformats.org/officeDocument/2006/relationships/slide" Target="slide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slide" Target="slide2.xml"/><Relationship Id="rId4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2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178515" y="1850340"/>
            <a:ext cx="78349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第一部分  教材知识梳理</a:t>
            </a:r>
            <a:endParaRPr lang="zh-CN" altLang="en-US" sz="5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43986" y="3440928"/>
            <a:ext cx="61040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rgbClr val="2A85C3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八年级</a:t>
            </a:r>
            <a:r>
              <a:rPr lang="zh-CN" altLang="en-US" sz="4800" dirty="0">
                <a:solidFill>
                  <a:srgbClr val="2A85C3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下</a:t>
            </a:r>
            <a:r>
              <a:rPr lang="zh-CN" altLang="en-US" sz="4800" dirty="0" smtClean="0">
                <a:solidFill>
                  <a:srgbClr val="2A85C3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册  </a:t>
            </a:r>
            <a:r>
              <a:rPr lang="en-US" altLang="zh-CN" sz="4800" dirty="0" smtClean="0">
                <a:solidFill>
                  <a:srgbClr val="2A85C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1~2</a:t>
            </a:r>
            <a:endParaRPr lang="zh-CN" altLang="en-US" sz="4800" dirty="0">
              <a:solidFill>
                <a:srgbClr val="2A85C3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787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47378" y="1506427"/>
            <a:ext cx="10820057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yet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already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still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1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1. yet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意为“尚未”，常用于完成时态的否定句和疑问句中，位于句末。例如：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I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can’t go to the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cinema, because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haven’t finished the work yet.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already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意为“已经”，表示某事的发生比预期要早，常用于完成时态的肯定句中。例如：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When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got to the bus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stop, the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bus had already left.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still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意为“仍，还”，表示某事仍在继续，比预期结束得晚，用于各种句式，常位于句中。例如：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It’s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ten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o’clock, but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mother is still waiting for her son.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9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4283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32425" y="1701585"/>
            <a:ext cx="10870033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   marry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用法（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1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marry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既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可用作及物动词，也可用作不及物动词，意为“结婚；嫁；娶”。常见用法如下：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1. marry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sb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“嫁给某人；娶某人；与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……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结婚”。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John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married Mary last week.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be/ get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married to sb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为“与某人结婚”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Marry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是非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延续性动词，它在完成时中不可与表示一段时间的状语连用。例如：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She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got married to a firefighter.</a:t>
            </a: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10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0006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32425" y="1701585"/>
            <a:ext cx="10870033" cy="23514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3. have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been married (to sb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.)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为“已经（与某人）结婚”，表示状态，后面常跟“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+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一段时间”。例如：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They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 been married for 13 years.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4. marry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用作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不及物动词时，往往用副词或介词短语来修饰。例如：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She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married very early.</a:t>
            </a: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11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13843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32425" y="1720835"/>
            <a:ext cx="10870033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used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do </a:t>
            </a:r>
            <a:r>
              <a:rPr lang="en-US" altLang="zh-CN" sz="2200" b="1" dirty="0" err="1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get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used to (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doing) </a:t>
            </a:r>
            <a:r>
              <a:rPr lang="en-US" altLang="zh-CN" sz="2200" b="1" dirty="0" err="1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used to do </a:t>
            </a:r>
            <a:r>
              <a:rPr lang="en-US" altLang="zh-CN" sz="2200" b="1" dirty="0" err="1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1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used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do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为“过去常常做某事”。例如：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I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used to listen to music before sleeping.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be/ get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used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(doing)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为“习惯于（做）某事”，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介词，后接名词、代词或动名词。例如：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I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am used to listening to music before sleeping.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3. be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used to do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为“被用来做某事”，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相当于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used for doing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The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machine is used to wash bowls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相当于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machine is used for washing bowls.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12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76995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50842" y="1597578"/>
            <a:ext cx="10803643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   It’s +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形容词（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for/ of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sb.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to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 </a:t>
            </a:r>
            <a:r>
              <a:rPr lang="en-US" altLang="zh-CN" sz="2200" b="1" dirty="0" err="1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句型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的用法（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2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1. It is +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形容词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to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句型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中，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句中作形式主语，而真正的主语是后面的动词不定式短语。有时动词不定式有自己的逻辑主语，常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由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for/ of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sb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构成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2.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句型中的形容词描述的是事物的特征、性质等时，介词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用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。这类形容词有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easy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difficult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interesting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funny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dangerous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important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useful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impossible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等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3.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句型中的形容词描述的是行为者的性格、品质等时，介词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用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。这类形容词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有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kind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nice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friendly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right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clever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polite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careless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cute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等。例如：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It’s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interesting for us to play games in the park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 I think it’s impolite of us to make so much noise in public.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13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2157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9625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54593" y="1520578"/>
            <a:ext cx="10672212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been to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 gone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 been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at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2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1. have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been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为“曾去过某地”，人已经回来，强调经历，常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与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just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ever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never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连用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，后面可接表示次数的副词。例如：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200" b="1" dirty="0" err="1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Sanya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 a beautiful city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I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 been there twice.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2. have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gone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为“到某地去了”，指人不在说话现场，一般不用第一人称和第二人称作主语。例如：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uncle Mike has gone to </a:t>
            </a:r>
            <a:r>
              <a:rPr lang="en-US" altLang="zh-CN" sz="2200" b="1" dirty="0" err="1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Wuhan.He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is not at home now.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3. have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been in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 at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为“待在某地”，表示状态，常接表示时间段的状语，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如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since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1996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six days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grandparents have been in Shanghai for about forty years.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14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8617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54592" y="1674578"/>
            <a:ext cx="1078972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注意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 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have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been 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to 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 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have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gone 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to 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后跟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某些地点副词，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 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home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here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there 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时，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介词 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to 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省略。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 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have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been in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/ at 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通常 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in 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接大地点，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at 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接小地点。</a:t>
            </a:r>
            <a:endParaRPr lang="en-US" altLang="zh-CN" sz="2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15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16066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71365" y="1708828"/>
            <a:ext cx="9823919" cy="501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except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except for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besides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2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16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1762314"/>
              </p:ext>
            </p:extLst>
          </p:nvPr>
        </p:nvGraphicFramePr>
        <p:xfrm>
          <a:off x="1127225" y="2454578"/>
          <a:ext cx="9797448" cy="3017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69979"/>
                <a:gridCol w="4408371"/>
                <a:gridCol w="3619098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易混词（组）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含义及用法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例句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except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意</a:t>
                      </a:r>
                      <a:r>
                        <a:rPr lang="zh-CN" altLang="en-US" sz="2000" b="1" dirty="0" smtClean="0"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为“将</a:t>
                      </a:r>
                      <a:r>
                        <a:rPr lang="en-US" altLang="zh-CN" sz="2000" b="1" dirty="0" smtClean="0"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altLang="en-US" sz="2000" b="1" dirty="0" smtClean="0"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排除在外”，不</a:t>
                      </a: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包含在整体之内，与整体是一种排除关系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They all went to the park last Saturday except Lucy.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except for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意为</a:t>
                      </a:r>
                      <a:r>
                        <a:rPr lang="zh-CN" altLang="en-US" sz="2000" b="1" dirty="0" smtClean="0"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“除</a:t>
                      </a:r>
                      <a:r>
                        <a:rPr lang="en-US" altLang="zh-CN" sz="2000" b="1" dirty="0" smtClean="0"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altLang="en-US" sz="2000" b="1" dirty="0" smtClean="0"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之外”，</a:t>
                      </a: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表示对整体主要部分的肯定和对局部的否定，起部分修正作用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Your composition is good except for some over </a:t>
                      </a:r>
                      <a:r>
                        <a:rPr lang="en-US" altLang="zh-CN" sz="2000" b="1" dirty="0" err="1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colouring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here and there.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49620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127225" y="1594290"/>
            <a:ext cx="83392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续表</a:t>
            </a:r>
            <a:endParaRPr lang="zh-CN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17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9154805"/>
              </p:ext>
            </p:extLst>
          </p:nvPr>
        </p:nvGraphicFramePr>
        <p:xfrm>
          <a:off x="1127225" y="2153271"/>
          <a:ext cx="9797448" cy="3474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69979"/>
                <a:gridCol w="4408371"/>
                <a:gridCol w="3619098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易混词（组）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含义及用法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例句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besides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意为</a:t>
                      </a:r>
                      <a:r>
                        <a:rPr lang="zh-CN" altLang="en-US" sz="2000" b="1" dirty="0" smtClean="0"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“除</a:t>
                      </a:r>
                      <a:r>
                        <a:rPr lang="en-US" altLang="zh-CN" sz="2000" b="1" dirty="0" smtClean="0"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altLang="en-US" sz="2000" b="1" dirty="0" smtClean="0"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之外，还有</a:t>
                      </a:r>
                      <a:r>
                        <a:rPr lang="en-US" altLang="zh-CN" sz="2000" b="1" dirty="0" smtClean="0"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……”</a:t>
                      </a:r>
                      <a:r>
                        <a:rPr lang="zh-CN" altLang="en-US" sz="2000" b="1" dirty="0" smtClean="0"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包含在整体之内，与整体是一种累加关系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 like to learn </a:t>
                      </a:r>
                      <a:r>
                        <a:rPr lang="en-US" altLang="zh-CN" sz="2000" b="1" dirty="0" err="1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Maths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besides Chemistry.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but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和 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except </a:t>
                      </a: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的用法基本相同，但着重强调整句的内容，且习惯上用于 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every</a:t>
                      </a: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all</a:t>
                      </a: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any</a:t>
                      </a: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nothing</a:t>
                      </a: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who </a:t>
                      </a: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等词后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Nobody came but me.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54808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9625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08593" y="1520578"/>
            <a:ext cx="10672212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end of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 the end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the end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2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at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end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“在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……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末尾，在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……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的尽头”，后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接时间或地点，其反义词组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为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beginning of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The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bookshop is at the end of the street.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2. by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end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“到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……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末为止”，常用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于一般将来时或过去完成时。例如：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Let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 know by the end of the week.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3. in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end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为“最后”，多用于一般过去时，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相当于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finally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或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last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，此时不能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和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连用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In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end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 found the house.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18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动作按钮: 后退或前一项 11">
            <a:hlinkClick r:id="rId5" action="ppaction://hlinksldjump" highlightClick="1"/>
          </p:cNvPr>
          <p:cNvSpPr/>
          <p:nvPr/>
        </p:nvSpPr>
        <p:spPr>
          <a:xfrm>
            <a:off x="11408652" y="5558942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5779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1588168" y="2425564"/>
            <a:ext cx="779646" cy="789272"/>
          </a:xfrm>
          <a:prstGeom prst="ellipse">
            <a:avLst/>
          </a:prstGeom>
          <a:solidFill>
            <a:srgbClr val="2D9BD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771047" y="2477784"/>
            <a:ext cx="471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</a:rPr>
              <a:t>1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50693" y="2477783"/>
            <a:ext cx="3388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核心知识导览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588168" y="3651258"/>
            <a:ext cx="779646" cy="789272"/>
          </a:xfrm>
          <a:prstGeom prst="ellipse">
            <a:avLst/>
          </a:prstGeom>
          <a:solidFill>
            <a:srgbClr val="2D9BD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771047" y="3703478"/>
            <a:ext cx="471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2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550693" y="3703477"/>
            <a:ext cx="3388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重点指导航标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870834" y="2425564"/>
            <a:ext cx="779646" cy="789272"/>
          </a:xfrm>
          <a:prstGeom prst="ellipse">
            <a:avLst/>
          </a:prstGeom>
          <a:solidFill>
            <a:srgbClr val="2D9BD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7053713" y="2477784"/>
            <a:ext cx="471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3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833359" y="2477783"/>
            <a:ext cx="3388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必备知识精析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6870834" y="3651258"/>
            <a:ext cx="779646" cy="789272"/>
          </a:xfrm>
          <a:prstGeom prst="ellipse">
            <a:avLst/>
          </a:prstGeom>
          <a:solidFill>
            <a:srgbClr val="2D9BD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7053713" y="3703478"/>
            <a:ext cx="471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4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833359" y="3703477"/>
            <a:ext cx="3388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核心素养提升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9345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77280" y="2150561"/>
            <a:ext cx="10963411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一、单项选择</a:t>
            </a:r>
            <a:endParaRPr lang="en-US" altLang="zh-CN" sz="2200" b="1" dirty="0" smtClean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Millie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isn’t here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She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the library.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gone            B. go             C. went              D. going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All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you went to the zoo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Wang Tao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has to finish his homework.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besides             B. with             C. except               D. beside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Have you finished your homework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______?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—Yes, I’ve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done it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______.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yet;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already                   B. already;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yet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ever;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never                    D. still;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just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805" y="1371768"/>
            <a:ext cx="3942385" cy="855912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320858" y="1676275"/>
            <a:ext cx="191099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核心</a:t>
            </a:r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素养提升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19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11787" y="2673444"/>
            <a:ext cx="457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10959" y="3592502"/>
            <a:ext cx="457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07084" y="4513310"/>
            <a:ext cx="457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5351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7022" y="1618006"/>
            <a:ext cx="10860898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have been a student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1997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have studied here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about 10 years.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since;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          B. for;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since           C. before;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           D.in;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after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used to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a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village, but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now he has been used to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the big city.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live;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living           B. live;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live            C. living;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living             D. living;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live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 —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Maths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is too difficult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nearly give it up.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Nothing is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you put your heart into it.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possible             B. impossible               C. important                D. interesting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felt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when I heard the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news.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A. exciting;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excited                 B. excited;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exciting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exciting;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exciting               D. excited;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excited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20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5330" y="1695373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75330" y="2613778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75329" y="3527119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75329" y="4896981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047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01426" y="1619536"/>
            <a:ext cx="10737134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8. </a:t>
            </a:r>
            <a:r>
              <a:rPr lang="en-US" altLang="zh-CN" sz="2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Mr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Mrs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Liu both like travelling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have been to many cities since they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______.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have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been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married                   B. have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got married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got married                              D. have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married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What’s your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favourite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park in Nanning?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Nanhu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Park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 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that park many times.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have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gone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                  B. have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been in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have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gone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                  D. have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been to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10.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______, we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watched fireworks near the square.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A. In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end                      B. In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end of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C. At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end                      D. At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end of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21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1458" y="1693916"/>
            <a:ext cx="4337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61458" y="3069127"/>
            <a:ext cx="4337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57726" y="4901947"/>
            <a:ext cx="4337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6820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3" grpId="0"/>
      <p:bldP spid="1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27538" y="1620549"/>
            <a:ext cx="10291257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二、单词拼写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根据括号内所给的中文提示，正确拼写单词。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Her __________(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丈夫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has been in China since last month.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It’s __________(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不可能的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finish the work in such a short time.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Moon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cakes are very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__________(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美味的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like them very much.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left for the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__________(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机场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the early morning.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My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uncle often goes to Guangzhou on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__________(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公事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22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01542" y="2605842"/>
            <a:ext cx="138603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husband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336309" y="3037813"/>
            <a:ext cx="152239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impossible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482742" y="3516433"/>
            <a:ext cx="138603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delicious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039980" y="3947320"/>
            <a:ext cx="138603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airport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543349" y="4435957"/>
            <a:ext cx="138603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business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5474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27538" y="1620549"/>
            <a:ext cx="10716777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三、词形变换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根据句意，用括号中所给单词的正确形式填空。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Have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got a letter from your pen friend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__________(recent)?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Have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__________(see)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any films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before, Sally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 __________(pollute)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here is more serious than that in the small town.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We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should learn to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____________(communication)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with different people.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My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aunt has been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__________(marry)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two years.</a:t>
            </a:r>
            <a:endParaRPr lang="zh-CN" altLang="en-US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23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24872" y="2586592"/>
            <a:ext cx="131866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recently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446418" y="3056028"/>
            <a:ext cx="131866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seen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522392" y="3493710"/>
            <a:ext cx="131866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pollution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105748" y="3972722"/>
            <a:ext cx="186570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communicate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226064" y="4434595"/>
            <a:ext cx="131866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married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415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27538" y="1351049"/>
            <a:ext cx="10716777" cy="49803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2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四、选词填空</a:t>
            </a:r>
          </a:p>
          <a:p>
            <a:pPr>
              <a:lnSpc>
                <a:spcPts val="32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根据短文内容，从方框中选择恰当的单词填空，每词限用一次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200"/>
              </a:lnSpc>
            </a:pP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200"/>
              </a:lnSpc>
            </a:pP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Taiwan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in the southeast of China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famous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 bananas, rice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tea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Sun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Moon Lake is one of the most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places in Taiwan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the only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big lake in Taiwan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mountains around the lake and the clear water in it make the lake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like a beautiful picture.</a:t>
            </a:r>
          </a:p>
          <a:p>
            <a:pPr algn="just"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Taipei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101 is one of the highest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the world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508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metres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high and has 101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________. There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a viewing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platform(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观景台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89th floor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When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there, you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 get a bird’s-eye view of the whole Taipei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More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more people now like to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Taiwan and enjoy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there.</a:t>
            </a:r>
            <a:endParaRPr lang="zh-CN" altLang="en-US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24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动作按钮: 后退或前一项 24">
            <a:hlinkClick r:id="" action="ppaction://hlinkshowjump?jump=endshow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723900" y="2317952"/>
            <a:ext cx="10520415" cy="62721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200"/>
              </a:lnSpc>
            </a:pPr>
            <a:r>
              <a:rPr lang="en-US" altLang="zh-CN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buildings    interesting    visit    floors    for    natural    themselves    look    stand    on</a:t>
            </a:r>
            <a:endParaRPr lang="zh-CN" altLang="en-US" sz="2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161197" y="3002419"/>
            <a:ext cx="94327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281635" y="3393615"/>
            <a:ext cx="1520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interesting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585399" y="3406347"/>
            <a:ext cx="124807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natural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24813" y="4207391"/>
            <a:ext cx="124807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828920" y="4604172"/>
            <a:ext cx="13929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buildings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267572" y="5036425"/>
            <a:ext cx="124807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floors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239801" y="5035059"/>
            <a:ext cx="124807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90523" y="5440548"/>
            <a:ext cx="124807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stand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173309" y="5846209"/>
            <a:ext cx="124807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visit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338933" y="5840612"/>
            <a:ext cx="151412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themselves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6934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06776" y="1739053"/>
            <a:ext cx="9474622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  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since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1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211856" y="2442148"/>
            <a:ext cx="9780196" cy="3030835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77196" y="2720665"/>
            <a:ext cx="8893743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 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has lived in the small village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1995.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Mary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has been away from America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ten years.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6" name="动作按钮: 后退或前一项 5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647975" y="3368970"/>
            <a:ext cx="2656573" cy="55202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since          for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304548" y="4148173"/>
            <a:ext cx="92402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since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811325" y="4609420"/>
            <a:ext cx="92402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1591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75831" y="1633060"/>
            <a:ext cx="9636145" cy="29649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  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yet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already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still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1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600"/>
              </a:lnSpc>
            </a:pPr>
            <a:endParaRPr lang="en-US" altLang="zh-CN" sz="25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90671" y="2269212"/>
            <a:ext cx="10190603" cy="382357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66578" y="2502677"/>
            <a:ext cx="9328255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She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hasn’t returned the bike to me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__________.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have __________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been to the Great Wall twice.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was __________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 o’clock at night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Jim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playing in the living room.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动作按钮: 后退或前一项 11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248534" y="3191217"/>
            <a:ext cx="3609474" cy="64489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yet        already        still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602932" y="3924213"/>
            <a:ext cx="7108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yet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001480" y="4378468"/>
            <a:ext cx="12432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already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982230" y="4832171"/>
            <a:ext cx="126251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already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045116" y="4861046"/>
            <a:ext cx="79087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still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574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3" grpId="0"/>
      <p:bldP spid="15" grpId="0"/>
      <p:bldP spid="1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46956" y="1777430"/>
            <a:ext cx="9636145" cy="29649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   marry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的用法（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1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600"/>
              </a:lnSpc>
            </a:pPr>
            <a:endParaRPr lang="en-US" altLang="zh-CN" sz="25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90672" y="2461708"/>
            <a:ext cx="9891754" cy="267817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88613" y="2754041"/>
            <a:ext cx="90382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My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grandparents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____________________(marry)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sixty years.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My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best friend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____________________(marry)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last week.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She ________________________(marry)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doctor.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5" name="动作按钮: 后退或前一项 14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456498" y="3262455"/>
            <a:ext cx="269507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 been married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422491" y="3718040"/>
            <a:ext cx="217691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(got) married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742081" y="4170288"/>
            <a:ext cx="336082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got married to/ married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8520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22019" y="1451811"/>
            <a:ext cx="11015508" cy="3965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  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used to do </a:t>
            </a:r>
            <a:r>
              <a:rPr lang="en-US" altLang="zh-CN" sz="2200" b="1" dirty="0" err="1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be/ get used to (doing) </a:t>
            </a:r>
            <a:r>
              <a:rPr lang="en-US" altLang="zh-CN" sz="2200" b="1" dirty="0" err="1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 used to do </a:t>
            </a:r>
            <a:r>
              <a:rPr lang="en-US" altLang="zh-CN" sz="2200" b="1" dirty="0" err="1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1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800"/>
              </a:lnSpc>
            </a:pPr>
            <a:r>
              <a:rPr lang="en-US" altLang="zh-CN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95175" y="2094418"/>
            <a:ext cx="10102467" cy="4141128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04533" y="2245601"/>
            <a:ext cx="9405375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2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2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My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little brother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 lazy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But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now he is working really hard.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used to          B. is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used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          C. was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used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           D. use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happened to know that my father used to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stamps.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collect           B. collecting            C. to collect             D. to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collecting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John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used to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glass of water after he gets up every day.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drink            B. drinking             C. to drink               D. to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drinking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knife is used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things.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cut             B. to cut             C. for cut              D. cutting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动作按钮: 后退或前一项 11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226819" y="2611202"/>
            <a:ext cx="451692" cy="50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226819" y="3422536"/>
            <a:ext cx="451692" cy="50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230534" y="4233870"/>
            <a:ext cx="451692" cy="50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226819" y="5042241"/>
            <a:ext cx="451692" cy="50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3632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479004"/>
            <a:ext cx="3955984" cy="821436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58779" y="1742698"/>
            <a:ext cx="205018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核心知识导览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动作按钮: 后退或前一项 12">
            <a:hlinkClick r:id="rId5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5044" y="2579732"/>
            <a:ext cx="10801905" cy="2489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9180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62013" y="1491105"/>
            <a:ext cx="10376033" cy="3965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   It’s +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形容词（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for/ of sb.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to do </a:t>
            </a:r>
            <a:r>
              <a:rPr lang="en-US" altLang="zh-CN" sz="2200" b="1" dirty="0" err="1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句型的用法（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2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800"/>
              </a:lnSpc>
            </a:pPr>
            <a:r>
              <a:rPr lang="en-US" altLang="zh-CN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57621" y="2158964"/>
            <a:ext cx="10078294" cy="409583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77596" y="2274064"/>
            <a:ext cx="9074867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do you think of tomorrow’s football match?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difficult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match.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We’re;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win               B. It’s;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winning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It’s;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win                  D. It’s;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win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It’s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kind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them to give food and clothes to homeless people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They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think it important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them to do so.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of;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            B. for;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              C. of;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            D. to;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1336989" y="2728315"/>
            <a:ext cx="446714" cy="50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36989" y="4559683"/>
            <a:ext cx="446714" cy="50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动作按钮: 后退或前一项 11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6776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/>
          <p:cNvSpPr/>
          <p:nvPr/>
        </p:nvSpPr>
        <p:spPr>
          <a:xfrm>
            <a:off x="1057621" y="2072339"/>
            <a:ext cx="10351031" cy="4049327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53200" y="1407245"/>
            <a:ext cx="10733366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  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 been to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 gone to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 been in/ at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2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22165" y="2209490"/>
            <a:ext cx="956440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200"/>
              </a:lnSpc>
            </a:pPr>
            <a:r>
              <a:rPr lang="zh-CN" altLang="en-US" sz="2200" b="1" dirty="0">
                <a:latin typeface="+mn-ea"/>
              </a:rPr>
              <a:t>小试</a:t>
            </a:r>
            <a:r>
              <a:rPr lang="zh-CN" altLang="en-US" sz="2200" b="1" dirty="0" smtClean="0">
                <a:latin typeface="+mn-ea"/>
              </a:rPr>
              <a:t>牛刀</a:t>
            </a:r>
            <a:endParaRPr lang="en-US" altLang="zh-CN" sz="2200" b="1" dirty="0" smtClean="0">
              <a:latin typeface="+mn-ea"/>
            </a:endParaRPr>
          </a:p>
          <a:p>
            <a:pPr>
              <a:lnSpc>
                <a:spcPts val="32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has never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South Hill.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been to            B. gone to             C. been at              D. been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Where is your mother?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Shanghai on business.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has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been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        B. has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gone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        C. have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been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at         D. have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been to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My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parents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Nanning for about twenty years.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have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been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                  B. have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gone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has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been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at                     D. have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been in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6433851"/>
            <a:ext cx="12192000" cy="424149"/>
          </a:xfrm>
          <a:prstGeom prst="rect">
            <a:avLst/>
          </a:prstGeom>
        </p:spPr>
      </p:pic>
      <p:sp>
        <p:nvSpPr>
          <p:cNvPr id="18" name="动作按钮: 后退或前一项 17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323782" y="2647976"/>
            <a:ext cx="53901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323781" y="3462342"/>
            <a:ext cx="53901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323781" y="4677688"/>
            <a:ext cx="53901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7574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73166" y="1651036"/>
            <a:ext cx="9854741" cy="3965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  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except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except for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besides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2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r>
              <a:rPr lang="en-US" altLang="zh-CN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112706" y="2363997"/>
            <a:ext cx="10047382" cy="346675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95231" y="2620020"/>
            <a:ext cx="893373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Everyone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here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Jack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Because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 has to look after his sister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home.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for             B. except             C. besides             D. except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No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one passed the exam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Jim.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for              B. and              C. but              D. if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1370040" y="3072399"/>
            <a:ext cx="451692" cy="50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动作按钮: 后退或前一项 8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370040" y="4457572"/>
            <a:ext cx="451692" cy="50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4827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1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73166" y="1651036"/>
            <a:ext cx="9854741" cy="3965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  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 the end of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 the end of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the end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2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800"/>
              </a:lnSpc>
            </a:pPr>
            <a:r>
              <a:rPr lang="en-US" altLang="zh-CN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112706" y="2363997"/>
            <a:ext cx="10047382" cy="346675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95231" y="2620020"/>
            <a:ext cx="893373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It’s ______________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street.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Amy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passed the exam ______________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students have all paired off ______________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term.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动作按钮: 后退或前一项 8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579571" y="3240269"/>
            <a:ext cx="6574054" cy="67376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 the end of          by the end of          in the end of</a:t>
            </a:r>
            <a:endParaRPr lang="zh-CN" altLang="en-US" sz="2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66198" y="4048269"/>
            <a:ext cx="190580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 the end of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830278" y="4510352"/>
            <a:ext cx="190580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the end of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048740" y="4951078"/>
            <a:ext cx="190580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 the end of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6185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01" y="1443407"/>
            <a:ext cx="3955984" cy="821436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124881" y="1707101"/>
            <a:ext cx="205018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重点指导航标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01075" y="2223440"/>
            <a:ext cx="5498676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华文中宋" panose="02010600040101010101" pitchFamily="2" charset="-122"/>
                <a:ea typeface="华文中宋" panose="02010600040101010101" pitchFamily="2" charset="-122"/>
                <a:cs typeface="Times New Roman" panose="02020603050405020304" pitchFamily="18" charset="0"/>
              </a:rPr>
              <a:t>一、重点词汇</a:t>
            </a:r>
            <a:endParaRPr lang="en-US" altLang="zh-CN" sz="2200" b="1" dirty="0" smtClean="0">
              <a:latin typeface="华文中宋" panose="02010600040101010101" pitchFamily="2" charset="-122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Unit 1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north—__________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形容词）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marry—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形容词）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wife—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复数形式）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pollute—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名词）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factory—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复数形式）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736126" y="2654952"/>
            <a:ext cx="587194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possible—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反义词）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—__________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名词）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communicate—______________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名词）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past—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反义词）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recent—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副词）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environment—______________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形容词）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3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87749" y="3189767"/>
            <a:ext cx="138731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northern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920898" y="3652191"/>
            <a:ext cx="138731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married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787749" y="4114653"/>
            <a:ext cx="138731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wives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920898" y="4540833"/>
            <a:ext cx="138731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pollution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005593" y="5027252"/>
            <a:ext cx="138731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factories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301425" y="2703077"/>
            <a:ext cx="156988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impossible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359989" y="3161365"/>
            <a:ext cx="145275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possibility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959149" y="3637626"/>
            <a:ext cx="216021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communication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073502" y="4075218"/>
            <a:ext cx="138731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present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207824" y="4536045"/>
            <a:ext cx="138731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recently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019668" y="5004992"/>
            <a:ext cx="208193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environmental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4525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6" grpId="0"/>
      <p:bldP spid="27" grpId="0"/>
      <p:bldP spid="3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50921" y="1962693"/>
            <a:ext cx="529500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Unit 2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travel—__________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动名词）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名词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指人）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magic—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形容词）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feel—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过去式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过去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分词）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名词）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4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095997" y="2424705"/>
            <a:ext cx="529500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die—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形容词）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名词）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现在分词）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beauty—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形容词）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915427" y="2463205"/>
            <a:ext cx="146304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travelling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011587" y="2942217"/>
            <a:ext cx="146304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traveller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050088" y="3384229"/>
            <a:ext cx="146304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magical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011587" y="3863991"/>
            <a:ext cx="146304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felt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790301" y="4297109"/>
            <a:ext cx="146304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feeling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390598" y="2491137"/>
            <a:ext cx="146304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dead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388994" y="2944099"/>
            <a:ext cx="146304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death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345095" y="3388713"/>
            <a:ext cx="146304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dying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600750" y="3849685"/>
            <a:ext cx="146304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beautiful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3331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7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95699" y="1703676"/>
            <a:ext cx="6334853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latin typeface="华文中宋" panose="02010600040101010101" pitchFamily="2" charset="-122"/>
                <a:ea typeface="华文中宋" panose="02010600040101010101" pitchFamily="2" charset="-122"/>
                <a:cs typeface="Times New Roman" panose="02020603050405020304" pitchFamily="18" charset="0"/>
              </a:rPr>
              <a:t>二</a:t>
            </a:r>
            <a:r>
              <a:rPr lang="zh-CN" altLang="en-US" sz="2200" b="1" dirty="0" smtClean="0">
                <a:latin typeface="华文中宋" panose="02010600040101010101" pitchFamily="2" charset="-122"/>
                <a:ea typeface="华文中宋" panose="02010600040101010101" pitchFamily="2" charset="-122"/>
                <a:cs typeface="Times New Roman" panose="02020603050405020304" pitchFamily="18" charset="0"/>
              </a:rPr>
              <a:t>、重点短语</a:t>
            </a:r>
            <a:endParaRPr lang="en-US" altLang="zh-CN" sz="2200" b="1" dirty="0" smtClean="0">
              <a:latin typeface="华文中宋" panose="02010600040101010101" pitchFamily="2" charset="-122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Unit 1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________ to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曾经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（用于过去持续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经常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发生的事）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some ________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某种程度上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习惯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于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________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one’s ________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某人的一生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go ________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出国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5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961246" y="2620488"/>
            <a:ext cx="5617946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keep ________ ________ 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保持联系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________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into  </a:t>
            </a:r>
            <a:r>
              <a:rPr lang="zh-CN" altLang="en-US" sz="2200" b="1" dirty="0" smtClean="0">
                <a:latin typeface="+mn-ea"/>
                <a:cs typeface="Times New Roman" panose="02020603050405020304" pitchFamily="18" charset="0"/>
              </a:rPr>
              <a:t>把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……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变成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……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from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time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不时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，偶尔，有时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9. ________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the ________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在黑暗中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10. ________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space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开阔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的空地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039529" y="2685448"/>
            <a:ext cx="110690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038952" y="3583290"/>
            <a:ext cx="110690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ways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32046" y="4030995"/>
            <a:ext cx="110690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be/ get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241082" y="4050245"/>
            <a:ext cx="110690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134176" y="4517200"/>
            <a:ext cx="110690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011905" y="4519632"/>
            <a:ext cx="110690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life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222231" y="4967337"/>
            <a:ext cx="110690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abroad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303971" y="2683829"/>
            <a:ext cx="110690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245641" y="2687863"/>
            <a:ext cx="110690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touch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513809" y="3129841"/>
            <a:ext cx="110690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turn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151569" y="3604728"/>
            <a:ext cx="110690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750518" y="4060456"/>
            <a:ext cx="110690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216766" y="4062302"/>
            <a:ext cx="110690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dark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636441" y="4500968"/>
            <a:ext cx="110690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open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6659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6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90346" y="1946735"/>
            <a:ext cx="591895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Unit 2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200" b="1" dirty="0" smtClean="0">
                <a:latin typeface="+mn-ea"/>
                <a:cs typeface="Times New Roman" panose="02020603050405020304" pitchFamily="18" charset="0"/>
              </a:rPr>
              <a:t>在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……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末尾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________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after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追逐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________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________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顺便说一下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________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去野餐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________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前往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279266" y="2379870"/>
            <a:ext cx="5645972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enjoy ________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玩得开心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________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例如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a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一对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；几个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9. ________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ready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准备好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on ________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出差</a:t>
            </a:r>
            <a:endParaRPr lang="en-US" altLang="zh-CN" sz="2200" b="1" dirty="0"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18661" y="2464067"/>
            <a:ext cx="79889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845873" y="2464066"/>
            <a:ext cx="79889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191929" y="2937384"/>
            <a:ext cx="79889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run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317058" y="3358646"/>
            <a:ext cx="79889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845873" y="3364259"/>
            <a:ext cx="79889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282569" y="3823566"/>
            <a:ext cx="79889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842667" y="3822365"/>
            <a:ext cx="99300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picnic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095676" y="4288486"/>
            <a:ext cx="79889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leave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391786" y="2444816"/>
            <a:ext cx="112134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oneself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880849" y="2894953"/>
            <a:ext cx="79889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such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917740" y="3338972"/>
            <a:ext cx="112134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couple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934586" y="3793432"/>
            <a:ext cx="79889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7117264" y="4279994"/>
            <a:ext cx="130624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business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动作按钮: 后退或前一项 33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1824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1" grpId="0"/>
      <p:bldP spid="23" grpId="0"/>
      <p:bldP spid="25" grpId="0"/>
      <p:bldP spid="26" grpId="0"/>
      <p:bldP spid="27" grpId="0"/>
      <p:bldP spid="28" grpId="0"/>
      <p:bldP spid="3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96607" y="2152712"/>
            <a:ext cx="11018955" cy="40421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现在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完成时（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1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）（详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见“语法专项复习”部分）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20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since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1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since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“自从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……”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，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与现在完成时连用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主要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用于现在完成时和一般过去时。常见结构如下：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1.</a:t>
            </a:r>
            <a:r>
              <a:rPr lang="en-US" altLang="zh-CN" sz="2200" b="1" dirty="0" smtClean="0">
                <a:latin typeface="+mn-ea"/>
                <a:cs typeface="Times New Roman" panose="02020603050405020304" pitchFamily="18" charset="0"/>
              </a:rPr>
              <a:t>“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since +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过去的时间点（如年、月、日、钟点等）”。例如：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I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 been here since 1989.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2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“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since +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一段时间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ago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”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意为“自从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……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前”。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I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 been here since five months ago.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07" y="1512214"/>
            <a:ext cx="3670585" cy="67064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222872" y="1715979"/>
            <a:ext cx="20601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必备知识精析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7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4504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20514" y="1797078"/>
            <a:ext cx="10723801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“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since +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从句”，从句用一般过去时。例如：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Great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changes have taken place since you left.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4.</a:t>
            </a:r>
            <a:r>
              <a:rPr lang="en-US" altLang="zh-CN" sz="2200" b="1" dirty="0" smtClean="0">
                <a:latin typeface="+mn-ea"/>
                <a:cs typeface="Times New Roman" panose="02020603050405020304" pitchFamily="18" charset="0"/>
              </a:rPr>
              <a:t>“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 +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一段时间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since +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从句”或“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has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been +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时间段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since +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从句”。例如：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It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 two years since I became a postgraduate student.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since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作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连词时，意为“因为，既然，鉴于”。例如：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Since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rain has stopped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let’s go for a walk.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“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+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时间段”用来说明动作延续时间长度。例如：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My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brother has been in the Youth League for two years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注意：在</a:t>
            </a:r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肯定句中，</a:t>
            </a:r>
            <a:r>
              <a:rPr lang="zh-CN" altLang="en-US" sz="2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for</a:t>
            </a:r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since </a:t>
            </a:r>
            <a:r>
              <a:rPr lang="zh-CN" altLang="en-US" sz="2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连用</a:t>
            </a:r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构成时间状语的动词要用延续性动词。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8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11728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5439</TotalTime>
  <Words>3475</Words>
  <Application>Microsoft Office PowerPoint</Application>
  <PresentationFormat>宽屏</PresentationFormat>
  <Paragraphs>425</Paragraphs>
  <Slides>33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2" baseType="lpstr">
      <vt:lpstr>黑体</vt:lpstr>
      <vt:lpstr>华文中宋</vt:lpstr>
      <vt:lpstr>楷体</vt:lpstr>
      <vt:lpstr>宋体</vt:lpstr>
      <vt:lpstr>Arial</vt:lpstr>
      <vt:lpstr>Calibri</vt:lpstr>
      <vt:lpstr>Calibri Light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DELL</dc:creator>
  <cp:lastModifiedBy>DELL</cp:lastModifiedBy>
  <cp:revision>375</cp:revision>
  <dcterms:created xsi:type="dcterms:W3CDTF">2021-01-09T07:33:53Z</dcterms:created>
  <dcterms:modified xsi:type="dcterms:W3CDTF">2021-01-30T07:23:29Z</dcterms:modified>
</cp:coreProperties>
</file>