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9"/>
  </p:notesMasterIdLst>
  <p:handoutMasterIdLst>
    <p:handoutMasterId r:id="rId70"/>
  </p:handoutMasterIdLst>
  <p:sldIdLst>
    <p:sldId id="277" r:id="rId4"/>
    <p:sldId id="293" r:id="rId5"/>
    <p:sldId id="304" r:id="rId6"/>
    <p:sldId id="302" r:id="rId7"/>
    <p:sldId id="315" r:id="rId8"/>
    <p:sldId id="418" r:id="rId9"/>
    <p:sldId id="305" r:id="rId10"/>
    <p:sldId id="463" r:id="rId11"/>
    <p:sldId id="312" r:id="rId12"/>
    <p:sldId id="311" r:id="rId13"/>
    <p:sldId id="313" r:id="rId14"/>
    <p:sldId id="314" r:id="rId15"/>
    <p:sldId id="420" r:id="rId16"/>
    <p:sldId id="316" r:id="rId17"/>
    <p:sldId id="317" r:id="rId18"/>
    <p:sldId id="467" r:id="rId19"/>
    <p:sldId id="444" r:id="rId20"/>
    <p:sldId id="309" r:id="rId21"/>
    <p:sldId id="445" r:id="rId22"/>
    <p:sldId id="448" r:id="rId23"/>
    <p:sldId id="449" r:id="rId24"/>
    <p:sldId id="447" r:id="rId25"/>
    <p:sldId id="446" r:id="rId26"/>
    <p:sldId id="334" r:id="rId27"/>
    <p:sldId id="306" r:id="rId28"/>
    <p:sldId id="295" r:id="rId29"/>
    <p:sldId id="333" r:id="rId30"/>
    <p:sldId id="335" r:id="rId31"/>
    <p:sldId id="464" r:id="rId32"/>
    <p:sldId id="337" r:id="rId33"/>
    <p:sldId id="440" r:id="rId34"/>
    <p:sldId id="468" r:id="rId35"/>
    <p:sldId id="339" r:id="rId36"/>
    <p:sldId id="340" r:id="rId37"/>
    <p:sldId id="469" r:id="rId38"/>
    <p:sldId id="425" r:id="rId39"/>
    <p:sldId id="470" r:id="rId40"/>
    <p:sldId id="347" r:id="rId41"/>
    <p:sldId id="475" r:id="rId42"/>
    <p:sldId id="344" r:id="rId43"/>
    <p:sldId id="345" r:id="rId44"/>
    <p:sldId id="346" r:id="rId45"/>
    <p:sldId id="343" r:id="rId46"/>
    <p:sldId id="348" r:id="rId47"/>
    <p:sldId id="350" r:id="rId48"/>
    <p:sldId id="351" r:id="rId49"/>
    <p:sldId id="471" r:id="rId50"/>
    <p:sldId id="352" r:id="rId51"/>
    <p:sldId id="452" r:id="rId52"/>
    <p:sldId id="472" r:id="rId53"/>
    <p:sldId id="354" r:id="rId54"/>
    <p:sldId id="361" r:id="rId55"/>
    <p:sldId id="362" r:id="rId56"/>
    <p:sldId id="363" r:id="rId57"/>
    <p:sldId id="473" r:id="rId58"/>
    <p:sldId id="364" r:id="rId59"/>
    <p:sldId id="428" r:id="rId60"/>
    <p:sldId id="474" r:id="rId61"/>
    <p:sldId id="430" r:id="rId62"/>
    <p:sldId id="431" r:id="rId63"/>
    <p:sldId id="454" r:id="rId64"/>
    <p:sldId id="455" r:id="rId65"/>
    <p:sldId id="456" r:id="rId66"/>
    <p:sldId id="457" r:id="rId67"/>
    <p:sldId id="458" r:id="rId6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94617"/>
  </p:normalViewPr>
  <p:slideViewPr>
    <p:cSldViewPr snapToGrid="0">
      <p:cViewPr>
        <p:scale>
          <a:sx n="80" d="100"/>
          <a:sy n="80" d="100"/>
        </p:scale>
        <p:origin x="-20" y="2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" Type="http://schemas.openxmlformats.org/officeDocument/2006/relationships/slide" Target="slides/slide4.xml"/><Relationship Id="rId71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slide" Target="slide36.xml"/><Relationship Id="rId7" Type="http://schemas.openxmlformats.org/officeDocument/2006/relationships/slide" Target="slide4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5" Type="http://schemas.openxmlformats.org/officeDocument/2006/relationships/slide" Target="slide30.xml"/><Relationship Id="rId10" Type="http://schemas.openxmlformats.org/officeDocument/2006/relationships/slide" Target="slide62.xml"/><Relationship Id="rId4" Type="http://schemas.openxmlformats.org/officeDocument/2006/relationships/slide" Target="slide41.xml"/><Relationship Id="rId9" Type="http://schemas.openxmlformats.org/officeDocument/2006/relationships/slide" Target="slide5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slide" Target="slid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114473"/>
            <a:ext cx="6941820" cy="737235"/>
            <a:chOff x="2941329" y="3171172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71172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937851"/>
            <a:ext cx="6941820" cy="737235"/>
            <a:chOff x="2953465" y="4332239"/>
            <a:chExt cx="6064488" cy="110683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33223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6070" y="1185545"/>
            <a:ext cx="102444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  11—12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835631"/>
            <a:ext cx="6941186" cy="737235"/>
            <a:chOff x="3024550" y="3833386"/>
            <a:chExt cx="6048318" cy="110712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833386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633" y="1622276"/>
            <a:ext cx="115158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唐山路南区一模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)plane, take off, the, will, when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承德平泉一模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)made, what, so happy, feel, you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河北中考模拟一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)meet, you, Jim, today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6677" y="2996054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will the plane take off	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3973" y="4287668"/>
            <a:ext cx="839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made you feel so happy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7621" y="5570559"/>
            <a:ext cx="938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meet Jim today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736420"/>
            <a:ext cx="108045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唐山迁安一模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)can, her, make, I, how, quiet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河北模拟统考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)where, left, know, I, schoolbag, I, don’t, my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786" y="2466123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can I make her quiet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7618" y="375080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 where I left my schoolbag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40375" y="1834678"/>
          <a:ext cx="11011773" cy="4839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83925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相当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相反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迫使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friendship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         4. power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fame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                  6.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苍白的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灰白的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检查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    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wealth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 weight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                10.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教练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勇敢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勇气  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pull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42493" y="981840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845" y="1099194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0004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41469" y="2471530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rather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29599" y="3004445"/>
            <a:ext cx="1323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友谊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58344" y="4120221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examine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00844" y="5165251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courage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05254" y="2471529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47754" y="3504170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83379" y="4663023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coach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23311" y="2991540"/>
            <a:ext cx="1801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权力；力量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51890" y="3527920"/>
            <a:ext cx="2104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名声；声誉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475875" y="4104882"/>
            <a:ext cx="1323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财富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1685" y="4649672"/>
            <a:ext cx="2136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重量；分量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54073" y="5197413"/>
            <a:ext cx="1323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拉；拖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11628" y="1995908"/>
          <a:ext cx="11011773" cy="4594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5948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一致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同意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使失望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unexpected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睡过头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睡得太久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着火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燃烧 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alive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            19. palace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20.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市场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集市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蠢人</a:t>
                      </a:r>
                      <a:r>
                        <a:rPr lang="zh-CN" alt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愚弄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发现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发觉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取消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终止 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可相信的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可信任的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消失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不见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 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58082" y="2597538"/>
            <a:ext cx="3769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出乎意料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的；始料不及的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76854" y="2031783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78148" y="2031783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disappoint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74875" y="3122335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oversleep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98782" y="3181711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14354" y="4262365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market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76900" y="4260017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32932" y="4781057"/>
            <a:ext cx="180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49964" y="4828557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cancel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32932" y="5373347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29255" y="5299748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58857" y="3693825"/>
            <a:ext cx="2463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活着；有生气的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49772" y="3693825"/>
            <a:ext cx="100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宫殿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07632" y="1604700"/>
          <a:ext cx="11578003" cy="4997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67"/>
                <a:gridCol w="607538"/>
                <a:gridCol w="10360798"/>
              </a:tblGrid>
              <a:tr h="49979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friend(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友谊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fame(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著名的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examine(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考试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power(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有权势的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有影响力的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无影响力的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无权的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wealth(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富有的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weigh(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重量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pull(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推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nod(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→____________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现在分词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点头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99603" y="1696554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3756996" y="2310619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3780753" y="2863412"/>
            <a:ext cx="1857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examination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3747102" y="3355633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2474466" y="3879636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powerless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3853978" y="4437776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wealthy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3877727" y="4984041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2"/>
          <p:cNvSpPr txBox="1"/>
          <p:nvPr/>
        </p:nvSpPr>
        <p:spPr>
          <a:xfrm>
            <a:off x="3721366" y="5542182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2"/>
          <p:cNvSpPr txBox="1"/>
          <p:nvPr/>
        </p:nvSpPr>
        <p:spPr>
          <a:xfrm>
            <a:off x="3483866" y="6147820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nodded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2"/>
          <p:cNvSpPr txBox="1"/>
          <p:nvPr/>
        </p:nvSpPr>
        <p:spPr>
          <a:xfrm>
            <a:off x="8055866" y="6095250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nodding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33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99509" y="1527462"/>
          <a:ext cx="11045176" cy="516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10"/>
                <a:gridCol w="579579"/>
                <a:gridCol w="9883987"/>
              </a:tblGrid>
              <a:tr h="5162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agree(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意见或看法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一致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同意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不同意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持不同意见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有分歧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disappoint(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失望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沮丧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扫兴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失望的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沮丧的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sleep(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睡过头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睡得太久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miss(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失踪的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缺少的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expect(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期待的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预期的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期望的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出乎意料的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始料不及的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工作者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工人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文本框 2"/>
          <p:cNvSpPr txBox="1"/>
          <p:nvPr/>
        </p:nvSpPr>
        <p:spPr>
          <a:xfrm>
            <a:off x="3691054" y="1707625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2810299" y="2244566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disagree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461411" y="2798176"/>
            <a:ext cx="2251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disappointment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2691549" y="3332566"/>
            <a:ext cx="2129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3772899" y="3866956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oversleep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4009704" y="4436973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4234187" y="4983238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2771091" y="5530077"/>
            <a:ext cx="1708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unexpected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4117277" y="6133165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33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99509" y="1527462"/>
          <a:ext cx="11045176" cy="516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10"/>
                <a:gridCol w="579579"/>
                <a:gridCol w="9883987"/>
              </a:tblGrid>
              <a:tr h="5162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belief(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不信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怀疑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burn(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着火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燃烧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embarrass(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尴尬的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令人尴尬的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discover(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发觉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believe(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可相信的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可信任的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office(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军官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官员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公务的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官方的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正式的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Italy(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 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意大利人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文本框 2"/>
          <p:cNvSpPr txBox="1"/>
          <p:nvPr/>
        </p:nvSpPr>
        <p:spPr>
          <a:xfrm>
            <a:off x="4087185" y="1745639"/>
            <a:ext cx="141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disbelief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3759624" y="2308039"/>
            <a:ext cx="204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burned/burnt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473075" y="2859940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embarrassed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2631518" y="3328016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embarrassing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473074" y="3891115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4152441" y="4500487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4158435" y="5057152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2975894" y="5608352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official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4087956" y="6129395"/>
            <a:ext cx="1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Italian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88769" y="1728339"/>
          <a:ext cx="11282388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033"/>
                <a:gridCol w="10408355"/>
              </a:tblGrid>
              <a:tr h="436369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使人发疯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有共同之处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不包括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忽略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取代某人的位置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起初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                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失望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开除某人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               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对某人苛刻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齐心协力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               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意见一致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变坏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发出响声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即将做某事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赶到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露面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卖光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熬夜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飞机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起飞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脱下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衣服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　　　　 　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3826621" y="1755948"/>
            <a:ext cx="293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 sb. crazy/mad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8551022" y="1791573"/>
            <a:ext cx="293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… in common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3979021" y="2342686"/>
            <a:ext cx="146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9263540" y="2286888"/>
            <a:ext cx="232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one’s place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2805736" y="2894001"/>
            <a:ext cx="204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start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8918919" y="2888948"/>
            <a:ext cx="232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sb. down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3511326" y="3442539"/>
            <a:ext cx="1899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kick sb. off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8918919" y="3413736"/>
            <a:ext cx="1792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hard 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3304720" y="3931703"/>
            <a:ext cx="2139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 together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8864578" y="3931703"/>
            <a:ext cx="176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4468656" y="4485295"/>
            <a:ext cx="176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off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9049540" y="4485295"/>
            <a:ext cx="2588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sb. a lift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3827390" y="5079060"/>
            <a:ext cx="235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about to do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8965518" y="5019685"/>
            <a:ext cx="1566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3150338" y="5602228"/>
            <a:ext cx="120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8413300" y="5583976"/>
            <a:ext cx="120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5737179" y="6186165"/>
            <a:ext cx="120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32675" y="1531023"/>
          <a:ext cx="11893912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513"/>
                <a:gridCol w="11237399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I’d 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 to Blue Ocean because I like to listen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I’m eating.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我更喜欢去蓝色海洋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因为我喜欢吃东西时听轻音乐。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got to know Julie,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I’ve realized that we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have a lot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我越了解朱丽叶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我就发现我们共同的地方越多。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medicine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rest can help him.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药物和休息都无法帮助他。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85793" y="2036868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8995204" y="1977493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10151374" y="1982407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614583" y="2560088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1673958" y="3673683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2913253" y="3673683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6917068" y="3666721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8128354" y="3673682"/>
            <a:ext cx="1156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3222018" y="4189941"/>
            <a:ext cx="53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3974423" y="4206729"/>
            <a:ext cx="1516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1446350" y="5324351"/>
            <a:ext cx="1516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4287219" y="5329264"/>
            <a:ext cx="72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155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92050" y="1459773"/>
          <a:ext cx="11145768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125"/>
                <a:gridCol w="10461643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Many people are trying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许多人都想要取代我。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had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 whole team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他让整个球队失望了。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was, don’t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yourself.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但是无论它是什么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不要对自己太严厉。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The next day, Peter went to soccer practice with __________ __________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__________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his heart.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第二天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彼得勇敢地去参加足球训练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而不是心怀恐惧。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框 1"/>
          <p:cNvSpPr txBox="1"/>
          <p:nvPr/>
        </p:nvSpPr>
        <p:spPr>
          <a:xfrm>
            <a:off x="5180388" y="1498262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6674700" y="1507802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8275123" y="1463334"/>
            <a:ext cx="78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9560408" y="1440281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2933972" y="2576938"/>
            <a:ext cx="64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6344938" y="2589512"/>
            <a:ext cx="1177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2133760" y="3681341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whatever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5842662" y="3693913"/>
            <a:ext cx="545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7458467" y="3694611"/>
            <a:ext cx="782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8796076" y="3681341"/>
            <a:ext cx="1012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2078039" y="4264633"/>
            <a:ext cx="80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7939749" y="5284511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courage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9560408" y="5320136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2007691" y="5879680"/>
            <a:ext cx="160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3581783" y="5878981"/>
            <a:ext cx="92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005" y="1798578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1"/>
            </p:custDataLst>
          </p:nvPr>
        </p:nvGraphicFramePr>
        <p:xfrm>
          <a:off x="665018" y="2377709"/>
          <a:ext cx="10862642" cy="4082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7511"/>
                <a:gridCol w="1653390"/>
                <a:gridCol w="2211738"/>
                <a:gridCol w="1819970"/>
                <a:gridCol w="1639467"/>
                <a:gridCol w="2320566"/>
              </a:tblGrid>
              <a:tr h="582673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273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根据近年河北中考真题卷分析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本课时的话题“感受”和“不可预知的事情”并不是河北省考查的重点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预计“感受”这一话题在阅读理解中有可能出现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8267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</a:t>
                      </a: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12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失败作弊经历中的感</a:t>
                      </a:r>
                    </a:p>
                    <a:p>
                      <a:pPr algn="ctr"/>
                      <a:r>
                        <a:rPr lang="zh-CN" altLang="en-US" b="1" dirty="0" smtClean="0"/>
                        <a:t>悟</a:t>
                      </a:r>
                      <a:r>
                        <a:rPr lang="en-US" altLang="zh-CN" b="1" dirty="0" smtClean="0"/>
                        <a:t>(</a:t>
                      </a:r>
                      <a:r>
                        <a:rPr lang="zh-CN" altLang="en-US" b="1" dirty="0" smtClean="0"/>
                        <a:t>对应话题</a:t>
                      </a:r>
                      <a:r>
                        <a:rPr lang="en-US" altLang="zh-CN" b="1" dirty="0" smtClean="0"/>
                        <a:t>:</a:t>
                      </a:r>
                      <a:r>
                        <a:rPr lang="zh-CN" altLang="en-US" b="1" dirty="0" smtClean="0"/>
                        <a:t>感受</a:t>
                      </a:r>
                      <a:r>
                        <a:rPr lang="en-US" altLang="zh-CN" b="1" dirty="0" smtClean="0"/>
                        <a:t>)</a:t>
                      </a:r>
                    </a:p>
                  </a:txBody>
                  <a:tcPr marL="66675" marR="6667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00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—</a:t>
                      </a: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2014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76894" y="2398809"/>
            <a:ext cx="1187532" cy="6056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To his __________ and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his teammates all nodded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 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令他惊讶和宽慰的是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他的队友都赞同地点了点头。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—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— I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发生了什么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我睡过头了。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__________ 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got up, my brother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shower.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当我起床时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我的哥哥已经在淋浴间洗澡了。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框 1"/>
          <p:cNvSpPr txBox="1"/>
          <p:nvPr/>
        </p:nvSpPr>
        <p:spPr>
          <a:xfrm>
            <a:off x="2262527" y="1927044"/>
            <a:ext cx="1715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4777141" y="1978491"/>
            <a:ext cx="1715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relief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10013968" y="1999460"/>
            <a:ext cx="480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1443132" y="2472399"/>
            <a:ext cx="1879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2571287" y="3577715"/>
            <a:ext cx="1715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4898850" y="3577715"/>
            <a:ext cx="1715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overslept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1923803" y="4658369"/>
            <a:ext cx="682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3636956" y="4714963"/>
            <a:ext cx="682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5097265" y="4718910"/>
            <a:ext cx="1021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9420202" y="4700306"/>
            <a:ext cx="857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1695898" y="5222327"/>
            <a:ext cx="1454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3399730" y="5218380"/>
            <a:ext cx="1715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gotten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6425" y="142414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__________, Carl’s dad saw me on the street and __________ __________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 __________ in his car.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幸运的是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卡尔的爸爸在街上看到了我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并且用他的汽车捎了我一程。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As I was __________ __________ __________ with other office workers, I 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heard a __________ sound.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当我正在和其他办公室职员排队等候的时候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我听到一声巨响。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My bad luck had _____________ __________ __________ a good thing.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我的坏运气意想不到地变成了一件好事。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828800" y="1580186"/>
            <a:ext cx="1369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8346374" y="1580186"/>
            <a:ext cx="99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10068296" y="1627182"/>
            <a:ext cx="684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2247475" y="2208767"/>
            <a:ext cx="532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3729723" y="2208767"/>
            <a:ext cx="684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2910651" y="3205129"/>
            <a:ext cx="1369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4974979" y="3264504"/>
            <a:ext cx="532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6423768" y="3250147"/>
            <a:ext cx="784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3112526" y="3797117"/>
            <a:ext cx="1009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3893931" y="4877570"/>
            <a:ext cx="2304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unexpectedly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6177917" y="4925070"/>
            <a:ext cx="1369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7994521" y="4936945"/>
            <a:ext cx="83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  <p:bldP spid="27" grpId="0"/>
      <p:bldP spid="2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15800" y="1495398"/>
          <a:ext cx="11145769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125"/>
                <a:gridCol w="10461644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By the time people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 the story was a ________, all of the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spaghetti across the country had been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当人们意识到那个故事是一个恶作剧的时候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全国所有的意大利面都已经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被卖光了。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Welles made it sound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real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hundreds of people believed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the story, and fear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whole country.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韦尔斯使它听起来如此真实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以至于数以百计的人相信了这个说法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而且恐 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惧在全国范围内传播开来。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1"/>
          <p:cNvSpPr txBox="1"/>
          <p:nvPr/>
        </p:nvSpPr>
        <p:spPr>
          <a:xfrm>
            <a:off x="4144485" y="1969645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8263242" y="2002337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hoax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6855024" y="2545423"/>
            <a:ext cx="97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8232942" y="2558250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4894870" y="4176475"/>
            <a:ext cx="500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6648200" y="4185417"/>
            <a:ext cx="848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4180110" y="4664070"/>
            <a:ext cx="1348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5538369" y="4711570"/>
            <a:ext cx="1231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55015" y="2291024"/>
          <a:ext cx="9452750" cy="2737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2348"/>
                <a:gridCol w="8770402"/>
              </a:tblGrid>
              <a:tr h="133093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make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的用法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过去完成时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70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11 Feelings(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12 Unexpected events(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不可预知的事情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8295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0480" y="2367225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43540" y="322733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25805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308635" y="1244160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72644" y="6598920"/>
            <a:ext cx="53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682119" y="2060536"/>
            <a:ext cx="495111" cy="4318088"/>
            <a:chOff x="4670244" y="1834911"/>
            <a:chExt cx="495111" cy="4318088"/>
          </a:xfrm>
        </p:grpSpPr>
        <p:grpSp>
          <p:nvGrpSpPr>
            <p:cNvPr id="18" name="组合 17"/>
            <p:cNvGrpSpPr/>
            <p:nvPr/>
          </p:nvGrpSpPr>
          <p:grpSpPr>
            <a:xfrm>
              <a:off x="4670244" y="1834911"/>
              <a:ext cx="495111" cy="3812692"/>
              <a:chOff x="4670244" y="2084286"/>
              <a:chExt cx="495111" cy="3812692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670244" y="2084286"/>
                <a:ext cx="480695" cy="3270885"/>
                <a:chOff x="9277" y="3862"/>
                <a:chExt cx="757" cy="515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9294" y="3862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" name="椭圆 1"/>
                <p:cNvSpPr/>
                <p:nvPr/>
              </p:nvSpPr>
              <p:spPr>
                <a:xfrm>
                  <a:off x="9294" y="825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9294" y="473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9277" y="6493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9294" y="5592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9294" y="734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695455" y="5415648"/>
                <a:ext cx="469900" cy="481330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4683580" y="5671669"/>
              <a:ext cx="469900" cy="481330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68709" y="2037679"/>
            <a:ext cx="9126067" cy="4388445"/>
            <a:chOff x="3568709" y="1812054"/>
            <a:chExt cx="9126067" cy="4388445"/>
          </a:xfrm>
        </p:grpSpPr>
        <p:grpSp>
          <p:nvGrpSpPr>
            <p:cNvPr id="42" name="组合 41"/>
            <p:cNvGrpSpPr/>
            <p:nvPr/>
          </p:nvGrpSpPr>
          <p:grpSpPr>
            <a:xfrm>
              <a:off x="3568709" y="1812054"/>
              <a:ext cx="9126067" cy="3857451"/>
              <a:chOff x="7346" y="3300"/>
              <a:chExt cx="13069" cy="559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346" y="3300"/>
                <a:ext cx="13069" cy="4813"/>
                <a:chOff x="3488291" y="2037374"/>
                <a:chExt cx="8298876" cy="3049407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3496927" y="2037374"/>
                  <a:ext cx="8290240" cy="2017139"/>
                  <a:chOff x="3496927" y="2037374"/>
                  <a:chExt cx="8290240" cy="2017139"/>
                </a:xfrm>
              </p:grpSpPr>
              <p:sp>
                <p:nvSpPr>
                  <p:cNvPr id="21" name="文本框 2">
                    <a:hlinkClick r:id="rId3" action="ppaction://hlinksldjump"/>
                  </p:cNvPr>
                  <p:cNvSpPr txBox="1"/>
                  <p:nvPr/>
                </p:nvSpPr>
                <p:spPr>
                  <a:xfrm>
                    <a:off x="3505381" y="2967165"/>
                    <a:ext cx="770885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三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辨析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in 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time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on time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all the time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与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by the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time</a:t>
                    </a:r>
                    <a:endPara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2" name="文本框 2">
                    <a:hlinkClick r:id="rId4" action="ppaction://hlinksldjump"/>
                  </p:cNvPr>
                  <p:cNvSpPr txBox="1"/>
                  <p:nvPr/>
                </p:nvSpPr>
                <p:spPr>
                  <a:xfrm>
                    <a:off x="3506944" y="3460982"/>
                    <a:ext cx="483831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四</a:t>
                    </a:r>
                    <a:r>
                      <a: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would rather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的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用法</a:t>
                    </a:r>
                  </a:p>
                </p:txBody>
              </p:sp>
              <p:sp>
                <p:nvSpPr>
                  <p:cNvPr id="19" name="文本框 2">
                    <a:hlinkClick r:id="rId5" action="ppaction://hlinksldjump"/>
                  </p:cNvPr>
                  <p:cNvSpPr txBox="1"/>
                  <p:nvPr/>
                </p:nvSpPr>
                <p:spPr>
                  <a:xfrm>
                    <a:off x="3496927" y="2440127"/>
                    <a:ext cx="8290240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二</a:t>
                    </a:r>
                    <a:r>
                      <a: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辨析 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late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later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latest </a:t>
                    </a:r>
                    <a:r>
                      <a:rPr lang="zh-CN" alt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与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lately</a:t>
                    </a:r>
                    <a:endPara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7" name="文本框 2">
                    <a:hlinkClick r:id="rId6" action="ppaction://hlinksldjump"/>
                  </p:cNvPr>
                  <p:cNvSpPr txBox="1"/>
                  <p:nvPr/>
                </p:nvSpPr>
                <p:spPr>
                  <a:xfrm>
                    <a:off x="3508702" y="2037374"/>
                    <a:ext cx="7805146" cy="465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25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一  </a:t>
                    </a:r>
                    <a:r>
                      <a:rPr lang="en-US" sz="2400" b="1" dirty="0" err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辨析</a:t>
                    </a:r>
                    <a:r>
                      <a:rPr 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 </a:t>
                    </a:r>
                    <a:r>
                      <a:rPr lang="en-US" sz="2400" b="1" dirty="0" err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alive、living、live</a:t>
                    </a:r>
                    <a:r>
                      <a:rPr 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与 </a:t>
                    </a:r>
                    <a:r>
                      <a:rPr 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lively</a:t>
                    </a:r>
                    <a:endParaRPr lang="zh-CN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5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88291" y="3971894"/>
                  <a:ext cx="4838313" cy="594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五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rather than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27" name="文本框 2">
                  <a:hlinkClick r:id="rId8" action="ppaction://hlinksldjump"/>
                </p:cNvPr>
                <p:cNvSpPr txBox="1"/>
                <p:nvPr/>
              </p:nvSpPr>
              <p:spPr>
                <a:xfrm>
                  <a:off x="3505613" y="4492379"/>
                  <a:ext cx="6223970" cy="594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考点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六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weight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的用法</a:t>
                  </a:r>
                  <a:endPara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9" name="文本框 28">
                <a:hlinkClick r:id="rId9" action="ppaction://hlinksldjump"/>
              </p:cNvPr>
              <p:cNvSpPr txBox="1"/>
              <p:nvPr/>
            </p:nvSpPr>
            <p:spPr>
              <a:xfrm>
                <a:off x="7824" y="7954"/>
                <a:ext cx="9068" cy="9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tlCol="0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七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leave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</p:grpSp>
        <p:sp>
          <p:nvSpPr>
            <p:cNvPr id="31" name="文本框 2">
              <a:hlinkClick r:id="rId10" action="ppaction://hlinksldjump"/>
            </p:cNvPr>
            <p:cNvSpPr txBox="1"/>
            <p:nvPr/>
          </p:nvSpPr>
          <p:spPr>
            <a:xfrm>
              <a:off x="3589180" y="5645704"/>
              <a:ext cx="8583073" cy="5547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turn into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61901" y="3669012"/>
          <a:ext cx="10545289" cy="2673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8156"/>
                <a:gridCol w="3455864"/>
                <a:gridCol w="5961269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29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alive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侧重说明生与死之间的界限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既可指人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也可指物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可用来作表语、后置定语或宾补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little plant remains alive without water so many days!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这株小植物在那么多天没有水的情况下居然还活着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2" y="2156460"/>
            <a:ext cx="6565944" cy="503614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alive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living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live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lively</a:t>
            </a:r>
            <a:endParaRPr lang="en-US" altLang="zh-CN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05604" y="1521006"/>
          <a:ext cx="11272646" cy="4932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7187"/>
                <a:gridCol w="5903516"/>
                <a:gridCol w="4401943"/>
              </a:tblGrid>
              <a:tr h="43160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05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living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意为“活着”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强调说明“尚在人间” “健在”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可用来指人或物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作定语或表语。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living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前加上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表示类别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指“活着的人们”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All living things need air.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1" kern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所有生物都需要空气</a:t>
                      </a: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02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live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“活着的”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通常指物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不指人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常用来作定语放名词的前面。还指“实况转播的”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He said he had seen a live shark.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他说他看见过活鲨鱼。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lively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意为“活泼的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活跃的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充满生气的”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可作定语、表语或宾补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既可指人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又可指物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Everything is lively here.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这儿一切都生机勃勃。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4266" y="1561106"/>
            <a:ext cx="111656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)This one-hour TV show brings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birds ________ on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screen when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it’s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live; live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alive; lively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live; lively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alive; live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70594" y="2354144"/>
            <a:ext cx="540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)The girl is very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 all love her.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lovely        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B. living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alive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)How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little dog is!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alive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lovely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76670" y="3595519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69411" y="1670325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保定莲池区二模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)In the car accident the mother was killed, but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baby was found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lively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 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living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alive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lively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)Zoos are like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textbooks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people.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alive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live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living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live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28914" y="4236066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8357" y="2319393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49" y="1693859"/>
            <a:ext cx="1142135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一、单项选择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唐山路南区二模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)We need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to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 the difficulty, so be brave enough!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courage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ability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wealth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spirit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(2021•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河北中考模拟二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 hungry now. I come to school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breakfast this morning.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— You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get up early.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C. at	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without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22335" y="4422647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7290" y="250646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205096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3191065"/>
          <a:ext cx="11435485" cy="32279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1703"/>
                <a:gridCol w="6243762"/>
                <a:gridCol w="4220020"/>
              </a:tblGrid>
              <a:tr h="55417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007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late</a:t>
                      </a:r>
                      <a:endParaRPr lang="en-US" sz="2400" b="1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用作形容词和副词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意为“迟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迟的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晚的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)”,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常见搭配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: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late for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晚于；迟于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late 1990s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在二十世纪九十年代末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 autumn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晚秋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end, the red team won.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最后红队赢了。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449705"/>
            <a:ext cx="566864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late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later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latest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lately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1514614"/>
          <a:ext cx="10498341" cy="4319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424"/>
                <a:gridCol w="4601777"/>
                <a:gridCol w="4518140"/>
              </a:tblGrid>
              <a:tr h="51247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1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later</a:t>
                      </a: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late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的比较级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意为“较迟的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地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)”;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另外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还可用作副词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意为“后来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稍后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随后”。常见搭配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: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sooner or later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迟早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no later than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不迟于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later on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以后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后来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See you later. 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再见。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You’ll realize your mistake sooner or later.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你迟早会意识到自己的错误。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2238989"/>
          <a:ext cx="10498341" cy="3693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424"/>
                <a:gridCol w="4601777"/>
                <a:gridCol w="4518140"/>
              </a:tblGrid>
              <a:tr h="51247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6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latest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late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的最高级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还可用作形容词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意为“最新的”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用作名词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意为“最新事物或消息”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This is the latest fashion.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这是最新的款式。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lately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用作副词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意为“最近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近来”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常用于现在完成时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 haven’t heard from him lately.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我最近没收到他的来信。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3765"/>
            <a:ext cx="111764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邯郸第二十五中学三模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share with you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news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China’s women’s football team.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Really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Make sure the news is true before you spread it.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later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lately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late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 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 you.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latest	D. lately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7061" y="2884449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4371876" y="4826636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4055" y="1539804"/>
            <a:ext cx="112709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seen Mike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he always on business?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Oh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no. He just leaves for his office early and comes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 very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later; lately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later; later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lately; late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late;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lately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)Don’t stay up too ________. It’s bad for your health.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late	B. later	C. latest	D. lately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6116493" y="168912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5259491" y="4869727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4055" y="1539804"/>
            <a:ext cx="112709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Hurry up! Or you’ll be late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flight.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Xiaogang’s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________film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Oh, it’s so wonderful.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latest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earlier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have been really tired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must have a good rest.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latest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late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6888389" y="169037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50158" y="4918478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8991155" y="2982372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3" grpId="0"/>
      <p:bldP spid="1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955424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39" y="1449928"/>
            <a:ext cx="7012599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in time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on time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all the time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by the time</a:t>
            </a:r>
            <a:endParaRPr lang="zh-CN" altLang="en-US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3"/>
            </p:custDataLst>
          </p:nvPr>
        </p:nvGraphicFramePr>
        <p:xfrm>
          <a:off x="741229" y="3165239"/>
          <a:ext cx="10498341" cy="3016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424"/>
                <a:gridCol w="2202965"/>
                <a:gridCol w="6916952"/>
              </a:tblGrid>
              <a:tr h="51247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00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in time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意为“及时”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Thank goodness! We arrived at the airport in time.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谢天谢地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!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我们及时到达了机场。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on time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意为“按时”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You should finish your homework on time.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你应该按时完成你的作业。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2238989"/>
          <a:ext cx="10498341" cy="38364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424"/>
                <a:gridCol w="2654223"/>
                <a:gridCol w="6465694"/>
              </a:tblGrid>
              <a:tr h="51247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18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all the time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意为“总是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始终”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world around us is changing all the time.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我们周围的世界一直在改变。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by the time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意为“到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时候”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多与完成时连用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By the time I got to the station, the train had left.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等我到车站的时候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火车已经开走了。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926" y="1499684"/>
            <a:ext cx="11409514" cy="446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45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doctor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get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ambulance. He wants to save his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hurries to; in time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hurrying to; on time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hurrying to; in time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hurries to; on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0822" y="2259840"/>
            <a:ext cx="4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925" y="1772809"/>
            <a:ext cx="11326387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train arrived at Nanjing Station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there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traffic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jam on the way to the station, fortunately, I was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_______for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train.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time; in time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 time; on time</a:t>
            </a:r>
          </a:p>
          <a:p>
            <a:pPr fontAlgn="auto">
              <a:lnSpc>
                <a:spcPct val="12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time; on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              </a:t>
            </a:r>
          </a:p>
          <a:p>
            <a:pPr fontAlgn="auto"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 time; in time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55507" y="1915105"/>
            <a:ext cx="37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13788"/>
            <a:ext cx="11570335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保定乐凯中学二模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Mom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what would you like, coffee or tea?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_______.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Just water, please.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Either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Both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Neither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None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唐山丰润区一模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)Let’s pull together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fight the virus.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freely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tightly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easily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carefully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6201" y="96616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7512" y="2221041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6092" y="4122317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6912"/>
            <a:ext cx="1087524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)To finish the task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had to work late into the night.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 time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time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 times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all the time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catch the first bus?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it had left the stop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there.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time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the time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 time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the time</a:t>
            </a:r>
          </a:p>
        </p:txBody>
      </p:sp>
      <p:sp>
        <p:nvSpPr>
          <p:cNvPr id="12" name="文本框 10"/>
          <p:cNvSpPr txBox="1"/>
          <p:nvPr/>
        </p:nvSpPr>
        <p:spPr>
          <a:xfrm>
            <a:off x="5189277" y="1624426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5508418" y="4184563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2524" y="1767265"/>
            <a:ext cx="113596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rather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意为“宁愿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宁可”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后加动词原形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没有人称和数的变化。具体用法如下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do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宁愿做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rather stay at home on such a cold day.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这么寒冷的日子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我宁愿待在家里。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not do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宁愿不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would rather not go abroad for his further study.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宁愿不出国求学。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would rather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9607" y="1567104"/>
            <a:ext cx="107853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would rather do A than do B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宁愿做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而不愿做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soldiers would rather die than give in.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这些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战士宁愿死也不愿投降。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其他表示“宁愿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也不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的句式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 to do A rather than do B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preferred to die rather than beg.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宁愿死也不愿去乞讨。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59827"/>
            <a:ext cx="114499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)They would rather spend time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than _______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street.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read; hang out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reading; hang out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reading; hanging out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read; hanging out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punish your son for his mistake?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but I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not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done 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like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rather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36358" y="2262266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3519170" y="4828515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69032"/>
            <a:ext cx="110694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)Most boys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toy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guns while most girls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have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dolls.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rather;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prefer; would rather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rather; would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       D. prefer; prefer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)What a stubborn(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倔强的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boy!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_______ be punished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_______ say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 to his teacher.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would; rather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rather;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preferred;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preferred to; rather than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7498" y="1618049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7604413" y="3526908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4069" y="1978945"/>
            <a:ext cx="1133690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意为“而不是”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连接两个并列成分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如名词、代词、形容词、介词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、动名词、不定式、动词等。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sweater she bought was beautiful rather than cheap.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与其说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她买的这件羊毛衫便宜不如说它漂亮。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an explorer rather than a sailor.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与其说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他是一个海员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不如说他是一个探险者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rather than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2511" y="1937968"/>
            <a:ext cx="1180011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had the meeting in the classroom rather than in the hall.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连接介词短语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我们在教室里而不是在大厅里开会。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enjoys singing rather than dancing.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连接动名词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喜欢唱歌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而不喜欢跳舞。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help him rather than he should help us.(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连接句子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我们应该帮助他而不是他应该帮助我们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4394" y="2080484"/>
            <a:ext cx="98258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rather than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连接两个名词或代词作主语时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谓语动词应与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前面的名词或代词在人称和数上保持一致。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rather than I are going to go camping.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你而不是我要去野营。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75740"/>
            <a:ext cx="1120005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He is good at singing rather than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dance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dance              C. dances	        D. dancing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Dr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Nanshan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preferred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Wuhan rather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than _______ 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safely.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What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great doctor!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go; to stay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go; to stay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go; stay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go; stay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97392" y="2281056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2514" y="3560259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967068"/>
            <a:ext cx="115206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)Eating properly is important to your health, so you’d better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choose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fresh fruit and vegetables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junk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rather than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less than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other than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more than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41256" y="2785285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8252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沧州第十三中学一模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Did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see the manager this morning?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No. 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for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Beijing by the time I arrived at his office.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has left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left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 leaving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left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沧州第五中学一模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You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seem tired. What’s wrong?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for my English test last night.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picked up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woke up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cheered up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06929" y="2284297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33523" y="483163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967068"/>
            <a:ext cx="1112880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believe that knowledge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learned _______ being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taught, so I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get all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schoolwork done every day.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rather than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rather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other than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My mom rather than I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yesterday.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were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am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48445" y="2140980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6036288" y="4680323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1059" y="2209740"/>
            <a:ext cx="1067023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意为“重量”。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wild, this kind of fish can reach a weight of 10 kg.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种鱼在自然环境下能长到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on weight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发胖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 less meat, or you’ll put on weight.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少吃些肉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否则你会发胖的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23770" y="1451610"/>
            <a:ext cx="401955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weight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9491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65209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5782" y="1559687"/>
            <a:ext cx="106730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lose weight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减肥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woman lost weight by swimming.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这个女人通过游泳减肥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的动词形式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意为“称重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重量是”。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box weighs about 3 kg.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这个箱子大约重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询问某物的重量时常用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weight of …?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much does/do …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weigh?                          How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heavy is/are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4375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)My mom only eats fruit and vegetables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looks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slimmer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before.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save money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save energy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lose weight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lose heart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)Sally tried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lose ________ by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eating less, but two kilos has been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put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instead.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face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touch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weight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height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02355" y="237820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98095" y="4924819"/>
            <a:ext cx="3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4360"/>
            <a:ext cx="11238230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)How much did the baby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when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was born?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weigh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weight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weighed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weighs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baby _______ 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5 kilograms when he was born.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heavy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weight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weighed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96634" y="1648578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5656" y="3562499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4360"/>
            <a:ext cx="11238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________ does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girl over there weigh?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50 kg.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How heavy; weigh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How many; weight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How much; weight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How much; weigh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06230" y="1648578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2199" y="1935153"/>
            <a:ext cx="992558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意为“离开”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其过去式、过去分词均是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too late. I must leave.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太晚了。我必须要走了。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 for sp.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动身去某地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 sb. alone = leave sb. by oneself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单独留下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.+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把某物忘在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某地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290" y="1170305"/>
            <a:ext cx="3406775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leave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148351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333246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8013" y="1793105"/>
            <a:ext cx="10414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 sb. behind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超过某人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leave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不包括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漏掉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:1. leave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是短暂性动词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不能和时间段连用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如果表示离开一段时间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away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来代替。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left here an hour ago.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一小时前离开了这里。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been away for an hour.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离开这儿有一小时了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8011" y="1852480"/>
            <a:ext cx="112341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leave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都可以表示“忘记”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其区别是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:forget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通常不与表示地点的词或短语连用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;leave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通常与表示地点的词或短语连用。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Mike, put your school things into your bag. Don’t forget your homework.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迈克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把你的文具放入书包。别忘记你的作业。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Oh, sorry. I left my homework at home.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噢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对不起。我把作业忘在家里了。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保定乐凯中学二模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)By the time I locked the door, I realized I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had _______ my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at home.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forgotten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left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brought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 should check your things before you leave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Paris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2235834" y="298509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9501496" y="4930668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02217"/>
            <a:ext cx="11470005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保定莲池区一模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movie </a:t>
            </a:r>
            <a:r>
              <a:rPr lang="en-US" altLang="zh-CN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Nezha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educational 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see it again.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so; that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such; that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too; 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too; that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廊坊第六中学二模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)It’s reported that over eight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people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lost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lives in the earthquake in Nepal this year.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thousand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thousands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thousand of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thousands of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56003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05251" y="1531202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57521" y="408709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2026365"/>
            <a:ext cx="112382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)She needs to prepare for her exam. Let’s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her 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leave; out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leave; alone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leave; behind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leave; aside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44557" y="218859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邢台育才中学一模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)Remember to check your things before 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forget something here.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ask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wait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)When 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________,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forget to take your umbrella.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will leave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 leaving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leaving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1539447" y="235906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4121593" y="4280882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800" y="2120205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into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意为“变成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成为”。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trees should be planted to stop rich land turning into sand.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应该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种植更多的树木来阻止肥沃的土壤变成沙地。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on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打开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turn on the light. It’s dark.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天黑了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请把灯打开。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290" y="1347470"/>
            <a:ext cx="3519805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turn into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7925" y="1443330"/>
            <a:ext cx="111711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off/out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off the tap when you brush your teeth.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你刷牙的时候把水龙头关掉。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up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调大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turn up the radio. I can’t hear it clearly.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把收音机音量调大。我不能清楚地听到。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down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调小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Tom, turn down the TV. It’s too noisy.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汤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把电视音量调小。它太吵了。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6302" y="1510289"/>
            <a:ext cx="118056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shower when you are washing your hair.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OK. I will. We need to save water.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put on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turn off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turn 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衡水第四中学一模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)Pick up your pen and draw your own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originality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创意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Maybe we will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a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 product one day!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turn it on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turn it down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tum it off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turn it into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4505949" y="2301378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6332772" y="4864468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7764" y="1629040"/>
            <a:ext cx="1030940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)Turn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radio. I want to listen to the weather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report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off	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on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into	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in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Would you mind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your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 a little please?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to turn off	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turning off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to turn down	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turning down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3695376" y="177908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5534072" y="431842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1402631"/>
            <a:ext cx="11650742" cy="5081278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9.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保定竞秀区二模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)It’s raining heavily. We won’t get to the railway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station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in time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take a taxi.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ever since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even though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so that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as soon as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承德平泉一模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)Though she often makes her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brother   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_______,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she was made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by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him this morning.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cry; to cry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to cry; cry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cry; cry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to cry; to cry</a:t>
            </a: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479433" y="92053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98658" y="215121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2870" y="468747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1441326"/>
            <a:ext cx="11492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)However, after I saw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______________(disappoint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on her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…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唐山古冶区一模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One of the suggestions that the doctor gave her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lose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weigh).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河北毕业生升学考试经典二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)Neither of my parents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home, so I decided to cook by myself. 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40645" y="2170827"/>
            <a:ext cx="280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disappointment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36278" y="4103593"/>
            <a:ext cx="129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18421" y="4784545"/>
            <a:ext cx="84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84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11—12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2367576"/>
            <a:ext cx="114928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承德市双桥区一模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)Everyone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agreed 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help).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秦皇岛第十中学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realized I had made such 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fool)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mistake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52107" y="2460926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46746" y="3157253"/>
            <a:ext cx="1250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foolish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4936</Words>
  <Application>WPS 演示</Application>
  <PresentationFormat>自定义</PresentationFormat>
  <Paragraphs>926</Paragraphs>
  <Slides>65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65</vt:i4>
      </vt:variant>
    </vt:vector>
  </HeadingPairs>
  <TitlesOfParts>
    <vt:vector size="68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419</cp:revision>
  <dcterms:created xsi:type="dcterms:W3CDTF">2020-07-19T08:35:00Z</dcterms:created>
  <dcterms:modified xsi:type="dcterms:W3CDTF">2022-02-26T03:19:36Z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