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tags/tag5.xml" ContentType="application/vnd.openxmlformats-officedocument.presentationml.tags+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77" r:id="rId3"/>
  </p:sldMasterIdLst>
  <p:notesMasterIdLst>
    <p:notesMasterId r:id="rId78"/>
  </p:notesMasterIdLst>
  <p:handoutMasterIdLst>
    <p:handoutMasterId r:id="rId79"/>
  </p:handoutMasterIdLst>
  <p:sldIdLst>
    <p:sldId id="277" r:id="rId4"/>
    <p:sldId id="293" r:id="rId5"/>
    <p:sldId id="478" r:id="rId6"/>
    <p:sldId id="479" r:id="rId7"/>
    <p:sldId id="480" r:id="rId8"/>
    <p:sldId id="481" r:id="rId9"/>
    <p:sldId id="482" r:id="rId10"/>
    <p:sldId id="483" r:id="rId11"/>
    <p:sldId id="484" r:id="rId12"/>
    <p:sldId id="485" r:id="rId13"/>
    <p:sldId id="486" r:id="rId14"/>
    <p:sldId id="487" r:id="rId15"/>
    <p:sldId id="488" r:id="rId16"/>
    <p:sldId id="489" r:id="rId17"/>
    <p:sldId id="490" r:id="rId18"/>
    <p:sldId id="491" r:id="rId19"/>
    <p:sldId id="492" r:id="rId20"/>
    <p:sldId id="493" r:id="rId21"/>
    <p:sldId id="494" r:id="rId22"/>
    <p:sldId id="495" r:id="rId23"/>
    <p:sldId id="496" r:id="rId24"/>
    <p:sldId id="497" r:id="rId25"/>
    <p:sldId id="498" r:id="rId26"/>
    <p:sldId id="499" r:id="rId27"/>
    <p:sldId id="500" r:id="rId28"/>
    <p:sldId id="501" r:id="rId29"/>
    <p:sldId id="502" r:id="rId30"/>
    <p:sldId id="503" r:id="rId31"/>
    <p:sldId id="504" r:id="rId32"/>
    <p:sldId id="505" r:id="rId33"/>
    <p:sldId id="506" r:id="rId34"/>
    <p:sldId id="507" r:id="rId35"/>
    <p:sldId id="508" r:id="rId36"/>
    <p:sldId id="509" r:id="rId37"/>
    <p:sldId id="510" r:id="rId38"/>
    <p:sldId id="511" r:id="rId39"/>
    <p:sldId id="512" r:id="rId40"/>
    <p:sldId id="513" r:id="rId41"/>
    <p:sldId id="514" r:id="rId42"/>
    <p:sldId id="515" r:id="rId43"/>
    <p:sldId id="516" r:id="rId44"/>
    <p:sldId id="517" r:id="rId45"/>
    <p:sldId id="518" r:id="rId46"/>
    <p:sldId id="519" r:id="rId47"/>
    <p:sldId id="520" r:id="rId48"/>
    <p:sldId id="521" r:id="rId49"/>
    <p:sldId id="522" r:id="rId50"/>
    <p:sldId id="523" r:id="rId51"/>
    <p:sldId id="524" r:id="rId52"/>
    <p:sldId id="525" r:id="rId53"/>
    <p:sldId id="526" r:id="rId54"/>
    <p:sldId id="527" r:id="rId55"/>
    <p:sldId id="528" r:id="rId56"/>
    <p:sldId id="529" r:id="rId57"/>
    <p:sldId id="530" r:id="rId58"/>
    <p:sldId id="531" r:id="rId59"/>
    <p:sldId id="532" r:id="rId60"/>
    <p:sldId id="533" r:id="rId61"/>
    <p:sldId id="534" r:id="rId62"/>
    <p:sldId id="535" r:id="rId63"/>
    <p:sldId id="536" r:id="rId64"/>
    <p:sldId id="537" r:id="rId65"/>
    <p:sldId id="538" r:id="rId66"/>
    <p:sldId id="539" r:id="rId67"/>
    <p:sldId id="540" r:id="rId68"/>
    <p:sldId id="541" r:id="rId69"/>
    <p:sldId id="542" r:id="rId70"/>
    <p:sldId id="543" r:id="rId71"/>
    <p:sldId id="544" r:id="rId72"/>
    <p:sldId id="545" r:id="rId73"/>
    <p:sldId id="546" r:id="rId74"/>
    <p:sldId id="547" r:id="rId75"/>
    <p:sldId id="548" r:id="rId76"/>
    <p:sldId id="549" r:id="rId7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1B0F0"/>
    <a:srgbClr val="FAB529"/>
    <a:srgbClr val="008BD6"/>
    <a:srgbClr val="FF6B00"/>
    <a:srgbClr val="E36B2A"/>
    <a:srgbClr val="D7A800"/>
    <a:srgbClr val="95411F"/>
    <a:srgbClr val="FF0066"/>
    <a:srgbClr val="FF5050"/>
    <a:srgbClr val="FF33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8015" autoAdjust="0"/>
    <p:restoredTop sz="94617"/>
  </p:normalViewPr>
  <p:slideViewPr>
    <p:cSldViewPr snapToGrid="0">
      <p:cViewPr>
        <p:scale>
          <a:sx n="70" d="100"/>
          <a:sy n="70" d="100"/>
        </p:scale>
        <p:origin x="-392" y="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13332"/>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handoutMaster" Target="handoutMasters/handout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4185472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25607231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11</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12</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13</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14</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15</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16</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17</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18</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19</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20</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21</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22</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23</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24</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25</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26</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27</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28</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29</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30</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31</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32</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33</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34</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35</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36</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37</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38</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39</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40</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41</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42</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43</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44</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45</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46</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47</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48</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49</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50</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51</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52</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53</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54</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55</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56</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57</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58</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59</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60</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61</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62</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63</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64</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65</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66</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67</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68</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69</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70</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71</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72</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73</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74</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10</a:t>
            </a:fld>
            <a:endParaRPr lang="zh-CN" altLang="en-US"/>
          </a:p>
        </p:txBody>
      </p:sp>
    </p:spTree>
    <p:extLst>
      <p:ext uri="{BB962C8B-B14F-4D97-AF65-F5344CB8AC3E}">
        <p14:creationId xmlns:p14="http://schemas.microsoft.com/office/powerpoint/2010/main" xmlns="" val="642172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157187" y="141911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7391400" y="3521075"/>
            <a:ext cx="2743200" cy="365125"/>
          </a:xfrm>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5227" y="114145"/>
            <a:ext cx="8216114" cy="58356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第一部分  教材知识梳理</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知识清单</a:t>
            </a:r>
            <a:endParaRPr kumimoji="1"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实数的相关</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概</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000"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实数的相关</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概</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000"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3.xml"/><Relationship Id="rId18" Type="http://schemas.openxmlformats.org/officeDocument/2006/relationships/slide" Target="slide17.xml"/><Relationship Id="rId3" Type="http://schemas.openxmlformats.org/officeDocument/2006/relationships/tags" Target="../tags/tag3.xml"/><Relationship Id="rId21" Type="http://schemas.openxmlformats.org/officeDocument/2006/relationships/slide" Target="slide69.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 Target="slide40.xml"/><Relationship Id="rId2" Type="http://schemas.openxmlformats.org/officeDocument/2006/relationships/tags" Target="../tags/tag2.xml"/><Relationship Id="rId16" Type="http://schemas.openxmlformats.org/officeDocument/2006/relationships/slide" Target="slide60.xml"/><Relationship Id="rId20" Type="http://schemas.openxmlformats.org/officeDocument/2006/relationships/slide" Target="slide4.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 Target="slide25.xml"/><Relationship Id="rId10" Type="http://schemas.openxmlformats.org/officeDocument/2006/relationships/tags" Target="../tags/tag10.xml"/><Relationship Id="rId19" Type="http://schemas.openxmlformats.org/officeDocument/2006/relationships/slide" Target="slide2.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 Target="slide51.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 name="文本框 5"/>
          <p:cNvSpPr txBox="1"/>
          <p:nvPr/>
        </p:nvSpPr>
        <p:spPr>
          <a:xfrm>
            <a:off x="1575833" y="1031043"/>
            <a:ext cx="9712711" cy="1027204"/>
          </a:xfrm>
          <a:prstGeom prst="rect">
            <a:avLst/>
          </a:prstGeom>
          <a:noFill/>
          <a:ln w="9525">
            <a:noFill/>
          </a:ln>
        </p:spPr>
        <p:txBody>
          <a:bodyPr wrap="square" anchor="t">
            <a:spAutoFit/>
          </a:bodyPr>
          <a:lstStyle/>
          <a:p>
            <a:pPr algn="ctr">
              <a:lnSpc>
                <a:spcPct val="150000"/>
              </a:lnSpc>
            </a:pPr>
            <a:r>
              <a:rPr lang="zh-CN" altLang="en-US" sz="4800" b="1" dirty="0" smtClean="0">
                <a:solidFill>
                  <a:schemeClr val="accent5"/>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第三部分 题型分类梳理</a:t>
            </a:r>
            <a:endParaRPr lang="zh-CN" altLang="en-US" sz="4800" b="1" dirty="0">
              <a:solidFill>
                <a:schemeClr val="accent5"/>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2904746" y="4636256"/>
            <a:ext cx="6941186" cy="738664"/>
            <a:chOff x="3024550" y="3833386"/>
            <a:chExt cx="6048318" cy="1109271"/>
          </a:xfrm>
        </p:grpSpPr>
        <p:sp>
          <p:nvSpPr>
            <p:cNvPr id="7" name="圆角矩形 6">
              <a:hlinkClick r:id="rId14" action="ppaction://hlinksldjump"/>
            </p:cNvPr>
            <p:cNvSpPr/>
            <p:nvPr>
              <p:custDataLst>
                <p:tags r:id="rId11"/>
              </p:custDataLst>
            </p:nvPr>
          </p:nvSpPr>
          <p:spPr>
            <a:xfrm flipV="1">
              <a:off x="4145573" y="3971687"/>
              <a:ext cx="4927295" cy="792438"/>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p:nvPr>
              <p:custDataLst>
                <p:tags r:id="rId12"/>
              </p:custDataLst>
            </p:nvPr>
          </p:nvSpPr>
          <p:spPr>
            <a:xfrm>
              <a:off x="3024550" y="3994573"/>
              <a:ext cx="894022" cy="8249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4</a:t>
              </a:r>
            </a:p>
          </p:txBody>
        </p:sp>
        <p:sp>
          <p:nvSpPr>
            <p:cNvPr id="9" name="文本框 16">
              <a:hlinkClick r:id="rId15" action="ppaction://hlinksldjump"/>
            </p:cNvPr>
            <p:cNvSpPr txBox="1"/>
            <p:nvPr/>
          </p:nvSpPr>
          <p:spPr>
            <a:xfrm>
              <a:off x="4730410" y="3833386"/>
              <a:ext cx="3891249" cy="1109271"/>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                词语运用</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10" name="圆角矩形 9"/>
            <p:cNvSpPr/>
            <p:nvPr/>
          </p:nvSpPr>
          <p:spPr bwMode="auto">
            <a:xfrm rot="16200000" flipH="1">
              <a:off x="3980973" y="4214218"/>
              <a:ext cx="37843" cy="385841"/>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44" name="组合 43"/>
          <p:cNvGrpSpPr/>
          <p:nvPr/>
        </p:nvGrpSpPr>
        <p:grpSpPr>
          <a:xfrm>
            <a:off x="2904746" y="5376332"/>
            <a:ext cx="6941186" cy="738664"/>
            <a:chOff x="3024550" y="3833386"/>
            <a:chExt cx="6048318" cy="1109271"/>
          </a:xfrm>
        </p:grpSpPr>
        <p:sp>
          <p:nvSpPr>
            <p:cNvPr id="48" name="圆角矩形 6">
              <a:hlinkClick r:id="rId16" action="ppaction://hlinksldjump"/>
            </p:cNvPr>
            <p:cNvSpPr/>
            <p:nvPr>
              <p:custDataLst>
                <p:tags r:id="rId9"/>
              </p:custDataLst>
            </p:nvPr>
          </p:nvSpPr>
          <p:spPr>
            <a:xfrm flipV="1">
              <a:off x="4145573" y="3971687"/>
              <a:ext cx="4927295" cy="792438"/>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9" name="椭圆 7"/>
            <p:cNvSpPr/>
            <p:nvPr>
              <p:custDataLst>
                <p:tags r:id="rId10"/>
              </p:custDataLst>
            </p:nvPr>
          </p:nvSpPr>
          <p:spPr>
            <a:xfrm>
              <a:off x="3024550" y="3994573"/>
              <a:ext cx="894022" cy="8249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a:r>
                <a:rPr lang="en-US" altLang="zh-CN" sz="3200" b="1" noProof="1" smtClean="0">
                  <a:solidFill>
                    <a:schemeClr val="bg1"/>
                  </a:solidFill>
                  <a:latin typeface="FZDaHei-B02" panose="03000509000000000000" pitchFamily="66" charset="-122"/>
                  <a:ea typeface="FZDaHei-B02" panose="03000509000000000000" pitchFamily="66" charset="-122"/>
                </a:rPr>
                <a:t>5</a:t>
              </a:r>
              <a:endParaRPr lang="en-US" altLang="zh-CN" sz="3200" b="1" noProof="1">
                <a:solidFill>
                  <a:schemeClr val="bg1"/>
                </a:solidFill>
                <a:latin typeface="FZDaHei-B02" panose="03000509000000000000" pitchFamily="66" charset="-122"/>
                <a:ea typeface="FZDaHei-B02" panose="03000509000000000000" pitchFamily="66" charset="-122"/>
              </a:endParaRPr>
            </a:p>
          </p:txBody>
        </p:sp>
        <p:sp>
          <p:nvSpPr>
            <p:cNvPr id="50" name="文本框 16">
              <a:hlinkClick r:id="rId15" action="ppaction://hlinksldjump"/>
            </p:cNvPr>
            <p:cNvSpPr txBox="1"/>
            <p:nvPr/>
          </p:nvSpPr>
          <p:spPr>
            <a:xfrm>
              <a:off x="4730410" y="3833386"/>
              <a:ext cx="3891249" cy="1109271"/>
            </a:xfrm>
            <a:prstGeom prst="rect">
              <a:avLst/>
            </a:prstGeom>
            <a:noFill/>
            <a:ln w="9525">
              <a:noFill/>
            </a:ln>
          </p:spPr>
          <p:txBody>
            <a:bodyPr wrap="square" anchor="t">
              <a:spAutoFit/>
            </a:bodyPr>
            <a:lstStyle/>
            <a:p>
              <a:pP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en-US" altLang="zh-CN"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连词成句</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51" name="圆角矩形 50"/>
            <p:cNvSpPr/>
            <p:nvPr/>
          </p:nvSpPr>
          <p:spPr bwMode="auto">
            <a:xfrm rot="16200000" flipH="1">
              <a:off x="3980973" y="4214218"/>
              <a:ext cx="37843" cy="385841"/>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52" name="组合 51"/>
          <p:cNvGrpSpPr/>
          <p:nvPr/>
        </p:nvGrpSpPr>
        <p:grpSpPr>
          <a:xfrm>
            <a:off x="2904746" y="6113567"/>
            <a:ext cx="6941186" cy="738664"/>
            <a:chOff x="3024550" y="3833386"/>
            <a:chExt cx="6048318" cy="1109271"/>
          </a:xfrm>
        </p:grpSpPr>
        <p:sp>
          <p:nvSpPr>
            <p:cNvPr id="53" name="圆角矩形 6"/>
            <p:cNvSpPr/>
            <p:nvPr>
              <p:custDataLst>
                <p:tags r:id="rId7"/>
              </p:custDataLst>
            </p:nvPr>
          </p:nvSpPr>
          <p:spPr>
            <a:xfrm flipV="1">
              <a:off x="4145573" y="3971687"/>
              <a:ext cx="4927295" cy="792438"/>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4" name="椭圆 7"/>
            <p:cNvSpPr/>
            <p:nvPr>
              <p:custDataLst>
                <p:tags r:id="rId8"/>
              </p:custDataLst>
            </p:nvPr>
          </p:nvSpPr>
          <p:spPr>
            <a:xfrm>
              <a:off x="3024550" y="3994573"/>
              <a:ext cx="894022" cy="8249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a:r>
                <a:rPr lang="en-US" altLang="zh-CN" sz="3200" b="1" noProof="1" smtClean="0">
                  <a:solidFill>
                    <a:schemeClr val="bg1"/>
                  </a:solidFill>
                  <a:latin typeface="FZDaHei-B02" panose="03000509000000000000" pitchFamily="66" charset="-122"/>
                  <a:ea typeface="FZDaHei-B02" panose="03000509000000000000" pitchFamily="66" charset="-122"/>
                </a:rPr>
                <a:t>6</a:t>
              </a:r>
              <a:endParaRPr lang="en-US" altLang="zh-CN" sz="3200" b="1" noProof="1">
                <a:solidFill>
                  <a:schemeClr val="bg1"/>
                </a:solidFill>
                <a:latin typeface="FZDaHei-B02" panose="03000509000000000000" pitchFamily="66" charset="-122"/>
                <a:ea typeface="FZDaHei-B02" panose="03000509000000000000" pitchFamily="66" charset="-122"/>
              </a:endParaRPr>
            </a:p>
          </p:txBody>
        </p:sp>
        <p:sp>
          <p:nvSpPr>
            <p:cNvPr id="55" name="文本框 16">
              <a:hlinkClick r:id="rId15" action="ppaction://hlinksldjump"/>
            </p:cNvPr>
            <p:cNvSpPr txBox="1"/>
            <p:nvPr/>
          </p:nvSpPr>
          <p:spPr>
            <a:xfrm>
              <a:off x="4730410" y="3833386"/>
              <a:ext cx="3891249" cy="1109271"/>
            </a:xfrm>
            <a:prstGeom prst="rect">
              <a:avLst/>
            </a:prstGeom>
            <a:noFill/>
            <a:ln w="9525">
              <a:noFill/>
            </a:ln>
          </p:spPr>
          <p:txBody>
            <a:bodyPr wrap="square" anchor="t">
              <a:spAutoFit/>
            </a:bodyPr>
            <a:lstStyle/>
            <a:p>
              <a:pP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en-US" altLang="zh-CN"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书面表达</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56" name="圆角矩形 55"/>
            <p:cNvSpPr/>
            <p:nvPr/>
          </p:nvSpPr>
          <p:spPr bwMode="auto">
            <a:xfrm rot="16200000" flipH="1">
              <a:off x="3980973" y="4214218"/>
              <a:ext cx="37843" cy="385841"/>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57" name="组合 56"/>
          <p:cNvGrpSpPr/>
          <p:nvPr/>
        </p:nvGrpSpPr>
        <p:grpSpPr>
          <a:xfrm>
            <a:off x="2904746" y="3793472"/>
            <a:ext cx="6941186" cy="738664"/>
            <a:chOff x="3024550" y="3833386"/>
            <a:chExt cx="6048318" cy="1109271"/>
          </a:xfrm>
        </p:grpSpPr>
        <p:sp>
          <p:nvSpPr>
            <p:cNvPr id="59" name="圆角矩形 6">
              <a:hlinkClick r:id="rId17" action="ppaction://hlinksldjump"/>
            </p:cNvPr>
            <p:cNvSpPr/>
            <p:nvPr>
              <p:custDataLst>
                <p:tags r:id="rId5"/>
              </p:custDataLst>
            </p:nvPr>
          </p:nvSpPr>
          <p:spPr>
            <a:xfrm flipV="1">
              <a:off x="4145573" y="3971687"/>
              <a:ext cx="4927295" cy="792438"/>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0" name="椭圆 7"/>
            <p:cNvSpPr/>
            <p:nvPr>
              <p:custDataLst>
                <p:tags r:id="rId6"/>
              </p:custDataLst>
            </p:nvPr>
          </p:nvSpPr>
          <p:spPr>
            <a:xfrm>
              <a:off x="3024550" y="3994573"/>
              <a:ext cx="894022" cy="8249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a:r>
                <a:rPr lang="en-US" altLang="zh-CN" sz="3200" b="1" noProof="1" smtClean="0">
                  <a:solidFill>
                    <a:schemeClr val="bg1"/>
                  </a:solidFill>
                  <a:latin typeface="FZDaHei-B02" panose="03000509000000000000" pitchFamily="66" charset="-122"/>
                  <a:ea typeface="FZDaHei-B02" panose="03000509000000000000" pitchFamily="66" charset="-122"/>
                </a:rPr>
                <a:t>3</a:t>
              </a:r>
              <a:endParaRPr lang="en-US" altLang="zh-CN" sz="3200" b="1" noProof="1">
                <a:solidFill>
                  <a:schemeClr val="bg1"/>
                </a:solidFill>
                <a:latin typeface="FZDaHei-B02" panose="03000509000000000000" pitchFamily="66" charset="-122"/>
                <a:ea typeface="FZDaHei-B02" panose="03000509000000000000" pitchFamily="66" charset="-122"/>
              </a:endParaRPr>
            </a:p>
          </p:txBody>
        </p:sp>
        <p:sp>
          <p:nvSpPr>
            <p:cNvPr id="61" name="文本框 16">
              <a:hlinkClick r:id="rId15" action="ppaction://hlinksldjump"/>
            </p:cNvPr>
            <p:cNvSpPr txBox="1"/>
            <p:nvPr/>
          </p:nvSpPr>
          <p:spPr>
            <a:xfrm>
              <a:off x="4730410" y="3833386"/>
              <a:ext cx="3891249" cy="1109271"/>
            </a:xfrm>
            <a:prstGeom prst="rect">
              <a:avLst/>
            </a:prstGeom>
            <a:noFill/>
            <a:ln w="9525">
              <a:noFill/>
            </a:ln>
          </p:spPr>
          <p:txBody>
            <a:bodyPr wrap="square" anchor="t">
              <a:spAutoFit/>
            </a:bodyPr>
            <a:lstStyle/>
            <a:p>
              <a:pP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en-US" altLang="zh-CN"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任务型阅读</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65" name="圆角矩形 64"/>
            <p:cNvSpPr/>
            <p:nvPr/>
          </p:nvSpPr>
          <p:spPr bwMode="auto">
            <a:xfrm rot="16200000" flipH="1">
              <a:off x="3980973" y="4214218"/>
              <a:ext cx="37843" cy="385841"/>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9" name="组合 68"/>
          <p:cNvGrpSpPr/>
          <p:nvPr/>
        </p:nvGrpSpPr>
        <p:grpSpPr>
          <a:xfrm>
            <a:off x="2904746" y="3051680"/>
            <a:ext cx="6941186" cy="738664"/>
            <a:chOff x="3024550" y="3833386"/>
            <a:chExt cx="6048318" cy="1109271"/>
          </a:xfrm>
        </p:grpSpPr>
        <p:sp>
          <p:nvSpPr>
            <p:cNvPr id="71" name="圆角矩形 6">
              <a:hlinkClick r:id="rId18" action="ppaction://hlinksldjump"/>
            </p:cNvPr>
            <p:cNvSpPr/>
            <p:nvPr>
              <p:custDataLst>
                <p:tags r:id="rId3"/>
              </p:custDataLst>
            </p:nvPr>
          </p:nvSpPr>
          <p:spPr>
            <a:xfrm flipV="1">
              <a:off x="4145573" y="3971687"/>
              <a:ext cx="4927295" cy="792438"/>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2" name="椭圆 7"/>
            <p:cNvSpPr/>
            <p:nvPr>
              <p:custDataLst>
                <p:tags r:id="rId4"/>
              </p:custDataLst>
            </p:nvPr>
          </p:nvSpPr>
          <p:spPr>
            <a:xfrm>
              <a:off x="3024550" y="3994573"/>
              <a:ext cx="894022" cy="8249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a:r>
                <a:rPr lang="en-US" altLang="zh-CN" sz="3200" b="1" noProof="1" smtClean="0">
                  <a:solidFill>
                    <a:schemeClr val="bg1"/>
                  </a:solidFill>
                  <a:latin typeface="FZDaHei-B02" panose="03000509000000000000" pitchFamily="66" charset="-122"/>
                  <a:ea typeface="FZDaHei-B02" panose="03000509000000000000" pitchFamily="66" charset="-122"/>
                </a:rPr>
                <a:t>2</a:t>
              </a:r>
              <a:endParaRPr lang="en-US" altLang="zh-CN" sz="3200" b="1" noProof="1">
                <a:solidFill>
                  <a:schemeClr val="bg1"/>
                </a:solidFill>
                <a:latin typeface="FZDaHei-B02" panose="03000509000000000000" pitchFamily="66" charset="-122"/>
                <a:ea typeface="FZDaHei-B02" panose="03000509000000000000" pitchFamily="66" charset="-122"/>
              </a:endParaRPr>
            </a:p>
          </p:txBody>
        </p:sp>
        <p:sp>
          <p:nvSpPr>
            <p:cNvPr id="73" name="文本框 16">
              <a:hlinkClick r:id="rId15" action="ppaction://hlinksldjump"/>
            </p:cNvPr>
            <p:cNvSpPr txBox="1"/>
            <p:nvPr/>
          </p:nvSpPr>
          <p:spPr>
            <a:xfrm>
              <a:off x="4730410" y="3833386"/>
              <a:ext cx="3891249" cy="1109271"/>
            </a:xfrm>
            <a:prstGeom prst="rect">
              <a:avLst/>
            </a:prstGeom>
            <a:noFill/>
            <a:ln w="9525">
              <a:noFill/>
            </a:ln>
          </p:spPr>
          <p:txBody>
            <a:bodyPr wrap="square" anchor="t">
              <a:spAutoFit/>
            </a:bodyPr>
            <a:lstStyle/>
            <a:p>
              <a:pP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en-US" altLang="zh-CN"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阅读理解</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76" name="圆角矩形 75"/>
            <p:cNvSpPr/>
            <p:nvPr/>
          </p:nvSpPr>
          <p:spPr bwMode="auto">
            <a:xfrm rot="16200000" flipH="1">
              <a:off x="3980973" y="4214218"/>
              <a:ext cx="37843" cy="385841"/>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12" name="组合 11"/>
          <p:cNvGrpSpPr/>
          <p:nvPr/>
        </p:nvGrpSpPr>
        <p:grpSpPr>
          <a:xfrm>
            <a:off x="2904746" y="2231984"/>
            <a:ext cx="6941186" cy="738664"/>
            <a:chOff x="2904746" y="2231984"/>
            <a:chExt cx="6941186" cy="738664"/>
          </a:xfrm>
        </p:grpSpPr>
        <p:sp>
          <p:nvSpPr>
            <p:cNvPr id="78" name="圆角矩形 6">
              <a:hlinkClick r:id="rId19" action="ppaction://hlinksldjump"/>
            </p:cNvPr>
            <p:cNvSpPr/>
            <p:nvPr>
              <p:custDataLst>
                <p:tags r:id="rId1"/>
              </p:custDataLst>
            </p:nvPr>
          </p:nvSpPr>
          <p:spPr>
            <a:xfrm flipV="1">
              <a:off x="4191257" y="2324079"/>
              <a:ext cx="5654675" cy="527685"/>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9" name="椭圆 7"/>
            <p:cNvSpPr/>
            <p:nvPr>
              <p:custDataLst>
                <p:tags r:id="rId2"/>
              </p:custDataLst>
            </p:nvPr>
          </p:nvSpPr>
          <p:spPr>
            <a:xfrm>
              <a:off x="2904746" y="2339318"/>
              <a:ext cx="1026000" cy="549359"/>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a:r>
                <a:rPr lang="en-US" altLang="zh-CN" sz="3200" b="1" noProof="1" smtClean="0">
                  <a:solidFill>
                    <a:schemeClr val="bg1"/>
                  </a:solidFill>
                  <a:latin typeface="FZDaHei-B02" panose="03000509000000000000" pitchFamily="66" charset="-122"/>
                  <a:ea typeface="FZDaHei-B02" panose="03000509000000000000" pitchFamily="66" charset="-122"/>
                </a:rPr>
                <a:t>1</a:t>
              </a:r>
              <a:endParaRPr lang="en-US" altLang="zh-CN" sz="3200" b="1" noProof="1">
                <a:solidFill>
                  <a:schemeClr val="bg1"/>
                </a:solidFill>
                <a:latin typeface="FZDaHei-B02" panose="03000509000000000000" pitchFamily="66" charset="-122"/>
                <a:ea typeface="FZDaHei-B02" panose="03000509000000000000" pitchFamily="66" charset="-122"/>
              </a:endParaRPr>
            </a:p>
          </p:txBody>
        </p:sp>
        <p:sp>
          <p:nvSpPr>
            <p:cNvPr id="80" name="文本框 16">
              <a:hlinkClick r:id="rId15" action="ppaction://hlinksldjump"/>
            </p:cNvPr>
            <p:cNvSpPr txBox="1"/>
            <p:nvPr/>
          </p:nvSpPr>
          <p:spPr>
            <a:xfrm>
              <a:off x="4862429" y="2231984"/>
              <a:ext cx="4465685" cy="738664"/>
            </a:xfrm>
            <a:prstGeom prst="rect">
              <a:avLst/>
            </a:prstGeom>
            <a:noFill/>
            <a:ln w="9525">
              <a:noFill/>
            </a:ln>
          </p:spPr>
          <p:txBody>
            <a:bodyPr wrap="square" anchor="t">
              <a:spAutoFit/>
            </a:bodyPr>
            <a:lstStyle/>
            <a:p>
              <a:pPr>
                <a:lnSpc>
                  <a:spcPct val="150000"/>
                </a:lnSpc>
              </a:pPr>
              <a:r>
                <a:rPr lang="en-US" altLang="zh-CN"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en-US" altLang="zh-CN"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完形填空</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81" name="圆角矩形 80"/>
            <p:cNvSpPr/>
            <p:nvPr/>
          </p:nvSpPr>
          <p:spPr bwMode="auto">
            <a:xfrm rot="16200000" flipH="1">
              <a:off x="4011473" y="2392646"/>
              <a:ext cx="25200" cy="4428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6" name="动作按钮: 自定义 15">
            <a:hlinkClick r:id="rId20" action="ppaction://hlinksldjump" highlightClick="1"/>
          </p:cNvPr>
          <p:cNvSpPr/>
          <p:nvPr/>
        </p:nvSpPr>
        <p:spPr>
          <a:xfrm>
            <a:off x="2904746" y="2339318"/>
            <a:ext cx="6941186" cy="512446"/>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动作按钮: 自定义 17">
            <a:hlinkClick r:id="rId19" action="ppaction://hlinksldjump" highlightClick="1"/>
          </p:cNvPr>
          <p:cNvSpPr/>
          <p:nvPr/>
        </p:nvSpPr>
        <p:spPr>
          <a:xfrm>
            <a:off x="2904746" y="2339318"/>
            <a:ext cx="6941186" cy="512446"/>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动作按钮: 自定义 18">
            <a:hlinkClick r:id="rId18" action="ppaction://hlinksldjump" highlightClick="1"/>
          </p:cNvPr>
          <p:cNvSpPr/>
          <p:nvPr/>
        </p:nvSpPr>
        <p:spPr>
          <a:xfrm>
            <a:off x="2904746" y="3159014"/>
            <a:ext cx="6941186" cy="512446"/>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动作按钮: 自定义 19">
            <a:hlinkClick r:id="rId17" action="ppaction://hlinksldjump" highlightClick="1"/>
          </p:cNvPr>
          <p:cNvSpPr/>
          <p:nvPr/>
        </p:nvSpPr>
        <p:spPr>
          <a:xfrm>
            <a:off x="2904746" y="3900806"/>
            <a:ext cx="6941186" cy="512446"/>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动作按钮: 自定义 20">
            <a:hlinkClick r:id="rId14" action="ppaction://hlinksldjump" highlightClick="1"/>
          </p:cNvPr>
          <p:cNvSpPr/>
          <p:nvPr/>
        </p:nvSpPr>
        <p:spPr>
          <a:xfrm>
            <a:off x="2904746" y="4844955"/>
            <a:ext cx="6941186" cy="411081"/>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动作按钮: 自定义 22">
            <a:hlinkClick r:id="rId16" action="ppaction://hlinksldjump" highlightClick="1"/>
          </p:cNvPr>
          <p:cNvSpPr/>
          <p:nvPr/>
        </p:nvSpPr>
        <p:spPr>
          <a:xfrm>
            <a:off x="2904746" y="5483666"/>
            <a:ext cx="6941186" cy="512446"/>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动作按钮: 自定义 23">
            <a:hlinkClick r:id="rId21" action="ppaction://hlinksldjump" highlightClick="1"/>
          </p:cNvPr>
          <p:cNvSpPr/>
          <p:nvPr/>
        </p:nvSpPr>
        <p:spPr>
          <a:xfrm>
            <a:off x="2904746" y="6220901"/>
            <a:ext cx="6941186" cy="512446"/>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50950"/>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753323" y="1745708"/>
            <a:ext cx="10189022" cy="3970318"/>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6. </a:t>
            </a:r>
            <a:r>
              <a:rPr lang="zh-CN" altLang="en-US" sz="2800" b="1" dirty="0">
                <a:latin typeface="Times New Roman" pitchFamily="18" charset="0"/>
                <a:ea typeface="宋体" pitchFamily="2" charset="-122"/>
              </a:rPr>
              <a:t>巧用背景常识解题</a:t>
            </a:r>
          </a:p>
          <a:p>
            <a:pPr>
              <a:lnSpc>
                <a:spcPct val="150000"/>
              </a:lnSpc>
            </a:pPr>
            <a:r>
              <a:rPr lang="zh-CN" altLang="en-US" sz="2800" b="1" dirty="0" smtClean="0">
                <a:latin typeface="Times New Roman" pitchFamily="18" charset="0"/>
                <a:ea typeface="宋体" pitchFamily="2" charset="-122"/>
              </a:rPr>
              <a:t>        解答</a:t>
            </a:r>
            <a:r>
              <a:rPr lang="zh-CN" altLang="en-US" sz="2800" b="1" dirty="0">
                <a:latin typeface="Times New Roman" pitchFamily="18" charset="0"/>
                <a:ea typeface="宋体" pitchFamily="2" charset="-122"/>
              </a:rPr>
              <a:t>完形填空时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有时文章中提供的信息还不够</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当对语言的把握不是很准确时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可充分利用自己已掌握的文化背景和生活常识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巧妙地加以运用</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整体上知道文章在说什么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那么局部的每一个空填起来也会得心应手。因此解答完形填空时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考生的英语语言知识和广泛知识面都发挥着重要的作用。</a:t>
            </a:r>
          </a:p>
        </p:txBody>
      </p:sp>
    </p:spTree>
    <p:extLst>
      <p:ext uri="{BB962C8B-B14F-4D97-AF65-F5344CB8AC3E}">
        <p14:creationId xmlns:p14="http://schemas.microsoft.com/office/powerpoint/2010/main" xmlns="" val="39920565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itchFamily="49" charset="-122"/>
                <a:ea typeface="黑体" pitchFamily="49"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142468" y="1162449"/>
            <a:ext cx="4952010" cy="523220"/>
            <a:chOff x="384349" y="1162449"/>
            <a:chExt cx="2451360" cy="523220"/>
          </a:xfrm>
        </p:grpSpPr>
        <p:sp>
          <p:nvSpPr>
            <p:cNvPr id="2" name="矩形 1"/>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TextBox 2"/>
            <p:cNvSpPr txBox="1"/>
            <p:nvPr/>
          </p:nvSpPr>
          <p:spPr>
            <a:xfrm>
              <a:off x="384349" y="1162449"/>
              <a:ext cx="2451360"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技巧点拨及解题步骤</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
        <p:nvSpPr>
          <p:cNvPr id="12" name="TextBox 11"/>
          <p:cNvSpPr txBox="1"/>
          <p:nvPr/>
        </p:nvSpPr>
        <p:spPr>
          <a:xfrm>
            <a:off x="356263" y="2054439"/>
            <a:ext cx="11257795" cy="3888500"/>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完</a:t>
            </a:r>
            <a:r>
              <a:rPr lang="zh-CN" altLang="en-US" sz="2800" b="1" dirty="0">
                <a:latin typeface="Times New Roman" pitchFamily="18" charset="0"/>
                <a:ea typeface="宋体" pitchFamily="2" charset="-122"/>
              </a:rPr>
              <a:t>形填空是一项考查学生英语阅读理解能力和语言运用能力的综合性题型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即在特定语境中既考查学生英语基础知识的运用能力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又考查学生根据所给的内容进行正确的逻辑推理、综合判断和分析概括能力。河北中考完形填空出题形式通常是将一篇短文按一定的间隔删掉十个词语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要求考生通过把握文章的整体意思</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补全空缺部分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使其恢复原貌。具体说来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完形填空有以下特点</a:t>
            </a:r>
            <a:r>
              <a:rPr lang="en-US" altLang="zh-CN" sz="2800" b="1" dirty="0">
                <a:latin typeface="Times New Roman" pitchFamily="18" charset="0"/>
                <a:ea typeface="宋体" pitchFamily="2" charset="-122"/>
              </a:rPr>
              <a:t>:</a:t>
            </a:r>
            <a:endParaRPr lang="zh-CN" altLang="zh-CN" sz="2800" b="1" dirty="0">
              <a:latin typeface="Times New Roman" pitchFamily="18" charset="0"/>
              <a:ea typeface="宋体" pitchFamily="2" charset="-122"/>
            </a:endParaRPr>
          </a:p>
        </p:txBody>
      </p:sp>
    </p:spTree>
    <p:extLst>
      <p:ext uri="{BB962C8B-B14F-4D97-AF65-F5344CB8AC3E}">
        <p14:creationId xmlns:p14="http://schemas.microsoft.com/office/powerpoint/2010/main" xmlns="" val="31793577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itchFamily="49" charset="-122"/>
                <a:ea typeface="黑体" pitchFamily="49" charset="-122"/>
              </a:rPr>
              <a:t>技巧点拨及解题</a:t>
            </a:r>
            <a:r>
              <a:rPr lang="zh-CN" altLang="en-US" sz="3200" b="1" dirty="0" smtClean="0">
                <a:solidFill>
                  <a:schemeClr val="bg1"/>
                </a:solidFill>
                <a:latin typeface="黑体" pitchFamily="49" charset="-122"/>
                <a:ea typeface="黑体" pitchFamily="49" charset="-122"/>
              </a:rPr>
              <a:t>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724389" y="2125689"/>
            <a:ext cx="10141524" cy="3323987"/>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1. </a:t>
            </a:r>
            <a:r>
              <a:rPr lang="zh-CN" altLang="en-US" sz="2800" b="1" dirty="0">
                <a:latin typeface="Times New Roman" pitchFamily="18" charset="0"/>
                <a:ea typeface="宋体" pitchFamily="2" charset="-122"/>
              </a:rPr>
              <a:t>完形填空不是一般的单项选择题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它要求考生不仅能掌握词语在特定语境中的使用</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而且要能理解全文、照顾文章的前后逻辑关系。</a:t>
            </a:r>
          </a:p>
          <a:p>
            <a:pPr>
              <a:lnSpc>
                <a:spcPct val="150000"/>
              </a:lnSpc>
            </a:pPr>
            <a:r>
              <a:rPr lang="en-US" altLang="zh-CN" sz="2800" b="1" dirty="0" smtClean="0">
                <a:latin typeface="Times New Roman" pitchFamily="18" charset="0"/>
                <a:ea typeface="宋体" pitchFamily="2" charset="-122"/>
              </a:rPr>
              <a:t>         2</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完形填空检测的面广、量大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不仅从词汇、语法方面考查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还有可能涉及一些文化背景知识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所以一定要全面考虑。</a:t>
            </a:r>
          </a:p>
        </p:txBody>
      </p:sp>
    </p:spTree>
    <p:extLst>
      <p:ext uri="{BB962C8B-B14F-4D97-AF65-F5344CB8AC3E}">
        <p14:creationId xmlns:p14="http://schemas.microsoft.com/office/powerpoint/2010/main" xmlns="" val="15896956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itchFamily="49" charset="-122"/>
                <a:ea typeface="黑体" pitchFamily="49" charset="-122"/>
              </a:rPr>
              <a:t>技巧点拨及解题</a:t>
            </a:r>
            <a:r>
              <a:rPr lang="zh-CN" altLang="en-US" sz="3200" b="1" dirty="0" smtClean="0">
                <a:solidFill>
                  <a:schemeClr val="bg1"/>
                </a:solidFill>
                <a:latin typeface="黑体" pitchFamily="49" charset="-122"/>
                <a:ea typeface="黑体" pitchFamily="49" charset="-122"/>
              </a:rPr>
              <a:t>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93764" y="2125689"/>
            <a:ext cx="10141524" cy="3323987"/>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3. </a:t>
            </a:r>
            <a:r>
              <a:rPr lang="zh-CN" altLang="en-US" sz="2800" b="1" dirty="0">
                <a:latin typeface="Times New Roman" pitchFamily="18" charset="0"/>
                <a:ea typeface="宋体" pitchFamily="2" charset="-122"/>
              </a:rPr>
              <a:t>一篇文章传达的是命题者的观点、思想感情</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做题时不能把自己的观点想当然地带入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一定要从文章本身的语境去考虑。</a:t>
            </a:r>
          </a:p>
          <a:p>
            <a:pPr>
              <a:lnSpc>
                <a:spcPct val="150000"/>
              </a:lnSpc>
            </a:pPr>
            <a:r>
              <a:rPr lang="en-US" altLang="zh-CN" sz="2800" b="1" dirty="0" smtClean="0">
                <a:latin typeface="Times New Roman" pitchFamily="18" charset="0"/>
                <a:ea typeface="宋体" pitchFamily="2" charset="-122"/>
              </a:rPr>
              <a:t>         4</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完形填空考查的体裁各不相同</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有议论文、说明文、记叙文等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考查的知识也包括很多方面</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有日常生活、社会文化和自然科学等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所以考生平时一定要有较强的阅读面和知识面。</a:t>
            </a:r>
          </a:p>
        </p:txBody>
      </p:sp>
    </p:spTree>
    <p:extLst>
      <p:ext uri="{BB962C8B-B14F-4D97-AF65-F5344CB8AC3E}">
        <p14:creationId xmlns:p14="http://schemas.microsoft.com/office/powerpoint/2010/main" xmlns="" val="38305815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3482043"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93764" y="1591314"/>
            <a:ext cx="10141524" cy="4534831"/>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5. </a:t>
            </a:r>
            <a:r>
              <a:rPr lang="zh-CN" altLang="en-US" sz="2800" b="1" dirty="0">
                <a:latin typeface="Times New Roman" pitchFamily="18" charset="0"/>
                <a:ea typeface="宋体" pitchFamily="2" charset="-122"/>
              </a:rPr>
              <a:t>完形填空一般不给出标题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但有主题句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主题句往往在文章的开头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有时也在中间或结尾。主题句是了解文章的“窗口”</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抓住了主题句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就能更好了解文章大意。</a:t>
            </a:r>
          </a:p>
          <a:p>
            <a:pPr>
              <a:lnSpc>
                <a:spcPct val="150000"/>
              </a:lnSpc>
            </a:pPr>
            <a:r>
              <a:rPr lang="zh-CN" altLang="en-US" sz="2800" b="1" dirty="0">
                <a:latin typeface="Times New Roman" pitchFamily="18" charset="0"/>
                <a:ea typeface="宋体" pitchFamily="2" charset="-122"/>
              </a:rPr>
              <a:t>做题前</a:t>
            </a:r>
            <a:r>
              <a:rPr lang="en-US" altLang="zh-CN" sz="2800" b="1" dirty="0">
                <a:latin typeface="Times New Roman" pitchFamily="18" charset="0"/>
                <a:ea typeface="宋体" pitchFamily="2" charset="-122"/>
              </a:rPr>
              <a:t>:</a:t>
            </a:r>
          </a:p>
          <a:p>
            <a:pPr>
              <a:lnSpc>
                <a:spcPct val="150000"/>
              </a:lnSpc>
            </a:pPr>
            <a:r>
              <a:rPr lang="zh-CN" altLang="en-US" sz="2800" b="1" dirty="0" smtClean="0">
                <a:latin typeface="Times New Roman" pitchFamily="18" charset="0"/>
                <a:ea typeface="宋体" pitchFamily="2" charset="-122"/>
              </a:rPr>
              <a:t>         先</a:t>
            </a:r>
            <a:r>
              <a:rPr lang="zh-CN" altLang="en-US" sz="2800" b="1" dirty="0">
                <a:latin typeface="Times New Roman" pitchFamily="18" charset="0"/>
                <a:ea typeface="宋体" pitchFamily="2" charset="-122"/>
              </a:rPr>
              <a:t>花</a:t>
            </a:r>
            <a:r>
              <a:rPr lang="en-US" altLang="zh-CN" sz="2800" b="1" dirty="0">
                <a:latin typeface="Times New Roman" pitchFamily="18" charset="0"/>
                <a:ea typeface="宋体" pitchFamily="2" charset="-122"/>
              </a:rPr>
              <a:t>1~2</a:t>
            </a:r>
            <a:r>
              <a:rPr lang="zh-CN" altLang="en-US" sz="2800" b="1" dirty="0">
                <a:latin typeface="Times New Roman" pitchFamily="18" charset="0"/>
                <a:ea typeface="宋体" pitchFamily="2" charset="-122"/>
              </a:rPr>
              <a:t>分钟时间通读全文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大致了解文章的体裁</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记叙文、议论文或其他</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、文章主要内容、几个段落及每段的首尾句、是否有小标题和项目符号</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这个往往是该段的主题句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a:t>
            </a:r>
          </a:p>
        </p:txBody>
      </p:sp>
    </p:spTree>
    <p:extLst>
      <p:ext uri="{BB962C8B-B14F-4D97-AF65-F5344CB8AC3E}">
        <p14:creationId xmlns:p14="http://schemas.microsoft.com/office/powerpoint/2010/main" xmlns="" val="12188610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3482043"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93762" y="1496314"/>
            <a:ext cx="11400315" cy="5262979"/>
          </a:xfrm>
          <a:prstGeom prst="rect">
            <a:avLst/>
          </a:prstGeom>
          <a:noFill/>
        </p:spPr>
        <p:txBody>
          <a:bodyPr wrap="square" rtlCol="0">
            <a:spAutoFit/>
          </a:bodyPr>
          <a:lstStyle/>
          <a:p>
            <a:pPr>
              <a:lnSpc>
                <a:spcPct val="150000"/>
              </a:lnSpc>
            </a:pPr>
            <a:r>
              <a:rPr lang="zh-CN" altLang="en-US" sz="2800" b="1" dirty="0">
                <a:latin typeface="Times New Roman" pitchFamily="18" charset="0"/>
                <a:ea typeface="宋体" pitchFamily="2" charset="-122"/>
              </a:rPr>
              <a:t>做题时</a:t>
            </a:r>
            <a:r>
              <a:rPr lang="en-US" altLang="zh-CN" sz="2800" b="1" dirty="0">
                <a:latin typeface="Times New Roman" pitchFamily="18" charset="0"/>
                <a:ea typeface="宋体" pitchFamily="2" charset="-122"/>
              </a:rPr>
              <a:t>:</a:t>
            </a:r>
          </a:p>
          <a:p>
            <a:pPr>
              <a:lnSpc>
                <a:spcPct val="150000"/>
              </a:lnSpc>
            </a:pPr>
            <a:r>
              <a:rPr lang="zh-CN" altLang="en-US" sz="2800" b="1" dirty="0" smtClean="0">
                <a:latin typeface="Times New Roman" pitchFamily="18" charset="0"/>
                <a:ea typeface="宋体" pitchFamily="2" charset="-122"/>
              </a:rPr>
              <a:t>         逐个</a:t>
            </a:r>
            <a:r>
              <a:rPr lang="zh-CN" altLang="en-US" sz="2800" b="1" dirty="0">
                <a:latin typeface="Times New Roman" pitchFamily="18" charset="0"/>
                <a:ea typeface="宋体" pitchFamily="2" charset="-122"/>
              </a:rPr>
              <a:t>击破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做到通读与猜测并行。对含义明显的词汇、固定搭配或习惯用法、常用句式等纯知识问题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可以边读边猜测出答案。针对在通读过程中未能轻易猜测出答案的题目</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利用上下文中、字里行间的线索猜测出答案。如果暂时推敲不出答案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可暂时跳过。因为完形填空强调单词、短语在语境</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句子层面、段落层面、篇章层面</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的应用</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往往下文中有明显的解题线索。此外</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要重点读首句和小标题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充分体会文章论证结构</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灵活使用技巧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例子与例子的关系、例子与中心句的关系、平行关系等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a:t>
            </a:r>
          </a:p>
        </p:txBody>
      </p:sp>
    </p:spTree>
    <p:extLst>
      <p:ext uri="{BB962C8B-B14F-4D97-AF65-F5344CB8AC3E}">
        <p14:creationId xmlns:p14="http://schemas.microsoft.com/office/powerpoint/2010/main" xmlns="" val="20006511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3482043"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93762" y="2244439"/>
            <a:ext cx="10082155" cy="2677656"/>
          </a:xfrm>
          <a:prstGeom prst="rect">
            <a:avLst/>
          </a:prstGeom>
          <a:noFill/>
        </p:spPr>
        <p:txBody>
          <a:bodyPr wrap="square" rtlCol="0">
            <a:spAutoFit/>
          </a:bodyPr>
          <a:lstStyle/>
          <a:p>
            <a:pPr>
              <a:lnSpc>
                <a:spcPct val="150000"/>
              </a:lnSpc>
            </a:pPr>
            <a:r>
              <a:rPr lang="zh-CN" altLang="en-US" sz="2800" b="1" dirty="0">
                <a:latin typeface="Times New Roman" pitchFamily="18" charset="0"/>
                <a:ea typeface="宋体" pitchFamily="2" charset="-122"/>
              </a:rPr>
              <a:t>做题后</a:t>
            </a:r>
            <a:r>
              <a:rPr lang="en-US" altLang="zh-CN" sz="2800" b="1" dirty="0">
                <a:latin typeface="Times New Roman" pitchFamily="18" charset="0"/>
                <a:ea typeface="宋体" pitchFamily="2" charset="-122"/>
              </a:rPr>
              <a:t>:</a:t>
            </a:r>
          </a:p>
          <a:p>
            <a:pPr>
              <a:lnSpc>
                <a:spcPct val="150000"/>
              </a:lnSpc>
            </a:pPr>
            <a:r>
              <a:rPr lang="zh-CN" altLang="en-US" sz="2800" b="1" dirty="0" smtClean="0">
                <a:latin typeface="Times New Roman" pitchFamily="18" charset="0"/>
                <a:ea typeface="宋体" pitchFamily="2" charset="-122"/>
              </a:rPr>
              <a:t>        重读</a:t>
            </a:r>
            <a:r>
              <a:rPr lang="zh-CN" altLang="en-US" sz="2800" b="1" dirty="0">
                <a:latin typeface="Times New Roman" pitchFamily="18" charset="0"/>
                <a:ea typeface="宋体" pitchFamily="2" charset="-122"/>
              </a:rPr>
              <a:t>全文</a:t>
            </a:r>
            <a:r>
              <a:rPr lang="en-US" altLang="zh-CN" sz="2800" b="1" dirty="0">
                <a:latin typeface="Times New Roman" pitchFamily="18" charset="0"/>
                <a:ea typeface="宋体" pitchFamily="2" charset="-122"/>
              </a:rPr>
              <a:t>1~2</a:t>
            </a:r>
            <a:r>
              <a:rPr lang="zh-CN" altLang="en-US" sz="2800" b="1" dirty="0">
                <a:latin typeface="Times New Roman" pitchFamily="18" charset="0"/>
                <a:ea typeface="宋体" pitchFamily="2" charset="-122"/>
              </a:rPr>
              <a:t>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确保所选答案在该句语法、语义、语境中都适用。如果发现个别填空使文章文理不通或语法结构有问题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就说明选答不正确。对这样的填空应该认真推敲</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进行调整。</a:t>
            </a:r>
          </a:p>
        </p:txBody>
      </p:sp>
    </p:spTree>
    <p:extLst>
      <p:ext uri="{BB962C8B-B14F-4D97-AF65-F5344CB8AC3E}">
        <p14:creationId xmlns:p14="http://schemas.microsoft.com/office/powerpoint/2010/main" xmlns="" val="35770267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05638" y="2125689"/>
            <a:ext cx="9987152" cy="3970318"/>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选择</a:t>
            </a:r>
            <a:r>
              <a:rPr lang="zh-CN" altLang="en-US" sz="2800" b="1" dirty="0">
                <a:latin typeface="Times New Roman" pitchFamily="18" charset="0"/>
                <a:ea typeface="宋体" pitchFamily="2" charset="-122"/>
              </a:rPr>
              <a:t>型阅读理解在河北省中考英语试卷中分值占</a:t>
            </a:r>
            <a:r>
              <a:rPr lang="en-US" altLang="zh-CN" sz="2800" b="1" dirty="0">
                <a:latin typeface="Times New Roman" pitchFamily="18" charset="0"/>
                <a:ea typeface="宋体" pitchFamily="2" charset="-122"/>
              </a:rPr>
              <a:t>30</a:t>
            </a:r>
            <a:r>
              <a:rPr lang="zh-CN" altLang="en-US" sz="2800" b="1" dirty="0">
                <a:latin typeface="Times New Roman" pitchFamily="18" charset="0"/>
                <a:ea typeface="宋体" pitchFamily="2" charset="-122"/>
              </a:rPr>
              <a:t>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自</a:t>
            </a:r>
            <a:r>
              <a:rPr lang="en-US" altLang="zh-CN" sz="2800" b="1" dirty="0">
                <a:latin typeface="Times New Roman" pitchFamily="18" charset="0"/>
                <a:ea typeface="宋体" pitchFamily="2" charset="-122"/>
              </a:rPr>
              <a:t>2018</a:t>
            </a:r>
            <a:r>
              <a:rPr lang="zh-CN" altLang="en-US" sz="2800" b="1" dirty="0">
                <a:latin typeface="Times New Roman" pitchFamily="18" charset="0"/>
                <a:ea typeface="宋体" pitchFamily="2" charset="-122"/>
              </a:rPr>
              <a:t>年增加至四篇文章</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由此可见这一题的重要性。阅读理解主要考查考生以下几个方面的阅读理解能力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理解和把握文章主旨大意、段落大意和中心思想的能力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理解和把握文章具体信息来获取有关信息的能力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及根据上下文提供的语境推测生词词义、句意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进而加深对文章的理解能力</a:t>
            </a:r>
            <a:r>
              <a:rPr lang="en-US" altLang="zh-CN" sz="2800" b="1" dirty="0" smtClean="0">
                <a:latin typeface="Times New Roman" pitchFamily="18" charset="0"/>
                <a:ea typeface="宋体" pitchFamily="2" charset="-122"/>
              </a:rPr>
              <a:t>;</a:t>
            </a:r>
            <a:endParaRPr lang="zh-CN" altLang="en-US" sz="2800" b="1" dirty="0">
              <a:latin typeface="Times New Roman" pitchFamily="18" charset="0"/>
              <a:ea typeface="宋体" pitchFamily="2" charset="-122"/>
            </a:endParaRPr>
          </a:p>
        </p:txBody>
      </p:sp>
      <p:grpSp>
        <p:nvGrpSpPr>
          <p:cNvPr id="6" name="组合 5"/>
          <p:cNvGrpSpPr/>
          <p:nvPr/>
        </p:nvGrpSpPr>
        <p:grpSpPr>
          <a:xfrm>
            <a:off x="154393" y="1162449"/>
            <a:ext cx="2363182" cy="523220"/>
            <a:chOff x="225643" y="1162449"/>
            <a:chExt cx="2363182" cy="523220"/>
          </a:xfrm>
        </p:grpSpPr>
        <p:sp>
          <p:nvSpPr>
            <p:cNvPr id="7" name="矩形 6"/>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225643" y="1162449"/>
              <a:ext cx="2363182"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解题方法</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Tree>
    <p:extLst>
      <p:ext uri="{BB962C8B-B14F-4D97-AF65-F5344CB8AC3E}">
        <p14:creationId xmlns:p14="http://schemas.microsoft.com/office/powerpoint/2010/main" xmlns="" val="36307740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76887" y="2125689"/>
            <a:ext cx="10426542" cy="3323987"/>
          </a:xfrm>
          <a:prstGeom prst="rect">
            <a:avLst/>
          </a:prstGeom>
          <a:noFill/>
        </p:spPr>
        <p:txBody>
          <a:bodyPr wrap="square" rtlCol="0">
            <a:spAutoFit/>
          </a:bodyPr>
          <a:lstStyle/>
          <a:p>
            <a:pPr>
              <a:lnSpc>
                <a:spcPct val="150000"/>
              </a:lnSpc>
            </a:pPr>
            <a:r>
              <a:rPr lang="zh-CN" altLang="en-US" sz="2800" b="1" dirty="0">
                <a:latin typeface="Times New Roman" pitchFamily="18" charset="0"/>
                <a:ea typeface="宋体" pitchFamily="2" charset="-122"/>
              </a:rPr>
              <a:t>根据文章进行简单的数字推算和计算的能力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既要理解单词、短语、句子和文章的表层意思</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更要理解其深层含义和抽象概念的能力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理解全篇的逻辑关系</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根据已知信息进行合理的推理判断和预测新信息的能力。考查角度也因题而异</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可分为细节理解题、推理判断题、词义猜测题和主旨大意题等。</a:t>
            </a:r>
          </a:p>
        </p:txBody>
      </p:sp>
    </p:spTree>
    <p:extLst>
      <p:ext uri="{BB962C8B-B14F-4D97-AF65-F5344CB8AC3E}">
        <p14:creationId xmlns:p14="http://schemas.microsoft.com/office/powerpoint/2010/main" xmlns="" val="1747639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76887" y="2125689"/>
            <a:ext cx="10426542" cy="3869329"/>
          </a:xfrm>
          <a:prstGeom prst="rect">
            <a:avLst/>
          </a:prstGeom>
          <a:noFill/>
        </p:spPr>
        <p:txBody>
          <a:bodyPr wrap="square" rtlCol="0">
            <a:spAutoFit/>
          </a:bodyPr>
          <a:lstStyle/>
          <a:p>
            <a:pPr>
              <a:lnSpc>
                <a:spcPct val="150000"/>
              </a:lnSpc>
            </a:pPr>
            <a:r>
              <a:rPr lang="en-US" altLang="zh-CN" sz="2800" b="1" dirty="0">
                <a:latin typeface="宋体" pitchFamily="2" charset="-122"/>
                <a:ea typeface="宋体" pitchFamily="2" charset="-122"/>
              </a:rPr>
              <a:t>1. </a:t>
            </a:r>
            <a:r>
              <a:rPr lang="zh-CN" altLang="zh-CN" sz="2800" b="1" dirty="0">
                <a:latin typeface="宋体" pitchFamily="2" charset="-122"/>
                <a:ea typeface="宋体" pitchFamily="2" charset="-122"/>
              </a:rPr>
              <a:t>细节理解题</a:t>
            </a:r>
          </a:p>
          <a:p>
            <a:pPr>
              <a:lnSpc>
                <a:spcPct val="150000"/>
              </a:lnSpc>
            </a:pPr>
            <a:r>
              <a:rPr lang="en-US" altLang="zh-CN" sz="2800" b="1" dirty="0" smtClean="0">
                <a:latin typeface="宋体" pitchFamily="2" charset="-122"/>
                <a:ea typeface="宋体" pitchFamily="2" charset="-122"/>
              </a:rPr>
              <a:t>   </a:t>
            </a:r>
            <a:r>
              <a:rPr lang="zh-CN" altLang="zh-CN" sz="2800" b="1" dirty="0" smtClean="0">
                <a:latin typeface="宋体" pitchFamily="2" charset="-122"/>
                <a:ea typeface="宋体" pitchFamily="2" charset="-122"/>
              </a:rPr>
              <a:t>这</a:t>
            </a:r>
            <a:r>
              <a:rPr lang="zh-CN" altLang="zh-CN" sz="2800" b="1" dirty="0">
                <a:latin typeface="宋体" pitchFamily="2" charset="-122"/>
                <a:ea typeface="宋体" pitchFamily="2" charset="-122"/>
              </a:rPr>
              <a:t>类题是针对文章的细节设计的</a:t>
            </a:r>
            <a:r>
              <a:rPr lang="en-US" altLang="zh-CN" sz="2800" b="1" dirty="0">
                <a:latin typeface="宋体" pitchFamily="2" charset="-122"/>
                <a:ea typeface="宋体" pitchFamily="2" charset="-122"/>
              </a:rPr>
              <a:t>,</a:t>
            </a:r>
            <a:r>
              <a:rPr lang="zh-CN" altLang="zh-CN" sz="2800" b="1" dirty="0">
                <a:latin typeface="宋体" pitchFamily="2" charset="-122"/>
                <a:ea typeface="宋体" pitchFamily="2" charset="-122"/>
              </a:rPr>
              <a:t>考查对事实或者细节的理解和辨别</a:t>
            </a:r>
            <a:r>
              <a:rPr lang="en-US" altLang="zh-CN" sz="2800" b="1" dirty="0">
                <a:latin typeface="宋体" pitchFamily="2" charset="-122"/>
                <a:ea typeface="宋体" pitchFamily="2" charset="-122"/>
              </a:rPr>
              <a:t>,</a:t>
            </a:r>
            <a:r>
              <a:rPr lang="zh-CN" altLang="zh-CN" sz="2800" b="1" dirty="0">
                <a:latin typeface="宋体" pitchFamily="2" charset="-122"/>
                <a:ea typeface="宋体" pitchFamily="2" charset="-122"/>
              </a:rPr>
              <a:t>即考查短文中直接或间接提到的具体信息的细节及线索。难度较小</a:t>
            </a:r>
            <a:r>
              <a:rPr lang="en-US" altLang="zh-CN" sz="2800" b="1" dirty="0">
                <a:latin typeface="宋体" pitchFamily="2" charset="-122"/>
                <a:ea typeface="宋体" pitchFamily="2" charset="-122"/>
              </a:rPr>
              <a:t>,</a:t>
            </a:r>
            <a:r>
              <a:rPr lang="zh-CN" altLang="zh-CN" sz="2800" b="1" dirty="0">
                <a:latin typeface="宋体" pitchFamily="2" charset="-122"/>
                <a:ea typeface="宋体" pitchFamily="2" charset="-122"/>
              </a:rPr>
              <a:t>属表层信息理解</a:t>
            </a:r>
            <a:r>
              <a:rPr lang="en-US" altLang="zh-CN" sz="2800" b="1" dirty="0">
                <a:latin typeface="宋体" pitchFamily="2" charset="-122"/>
                <a:ea typeface="宋体" pitchFamily="2" charset="-122"/>
              </a:rPr>
              <a:t>,</a:t>
            </a:r>
            <a:r>
              <a:rPr lang="zh-CN" altLang="zh-CN" sz="2800" b="1" dirty="0">
                <a:latin typeface="宋体" pitchFamily="2" charset="-122"/>
                <a:ea typeface="宋体" pitchFamily="2" charset="-122"/>
              </a:rPr>
              <a:t>考生通读短文后可直接找出答案依据。对于这种阅读理解题</a:t>
            </a:r>
            <a:r>
              <a:rPr lang="en-US" altLang="zh-CN" sz="2800" b="1" dirty="0">
                <a:latin typeface="宋体" pitchFamily="2" charset="-122"/>
                <a:ea typeface="宋体" pitchFamily="2" charset="-122"/>
              </a:rPr>
              <a:t>,</a:t>
            </a:r>
            <a:r>
              <a:rPr lang="zh-CN" altLang="zh-CN" sz="2800" b="1" dirty="0">
                <a:latin typeface="宋体" pitchFamily="2" charset="-122"/>
                <a:ea typeface="宋体" pitchFamily="2" charset="-122"/>
              </a:rPr>
              <a:t>需要仔细比较所给的四个选项</a:t>
            </a:r>
            <a:r>
              <a:rPr lang="en-US" altLang="zh-CN" sz="2800" b="1" dirty="0">
                <a:latin typeface="宋体" pitchFamily="2" charset="-122"/>
                <a:ea typeface="宋体" pitchFamily="2" charset="-122"/>
              </a:rPr>
              <a:t>,</a:t>
            </a:r>
            <a:r>
              <a:rPr lang="zh-CN" altLang="zh-CN" sz="2800" b="1" dirty="0">
                <a:latin typeface="宋体" pitchFamily="2" charset="-122"/>
                <a:ea typeface="宋体" pitchFamily="2" charset="-122"/>
              </a:rPr>
              <a:t>找出语言表达差别的关键词来重点思考。</a:t>
            </a:r>
            <a:endParaRPr lang="zh-CN" altLang="en-US" sz="2800" b="1" dirty="0">
              <a:latin typeface="宋体" pitchFamily="2" charset="-122"/>
              <a:ea typeface="宋体" pitchFamily="2" charset="-122"/>
            </a:endParaRPr>
          </a:p>
        </p:txBody>
      </p:sp>
    </p:spTree>
    <p:extLst>
      <p:ext uri="{BB962C8B-B14F-4D97-AF65-F5344CB8AC3E}">
        <p14:creationId xmlns:p14="http://schemas.microsoft.com/office/powerpoint/2010/main" xmlns="" val="2876412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grpSp>
        <p:nvGrpSpPr>
          <p:cNvPr id="6" name="组合 5"/>
          <p:cNvGrpSpPr/>
          <p:nvPr/>
        </p:nvGrpSpPr>
        <p:grpSpPr>
          <a:xfrm>
            <a:off x="154393" y="1162449"/>
            <a:ext cx="2363182" cy="523220"/>
            <a:chOff x="225643" y="1162449"/>
            <a:chExt cx="2363182" cy="523220"/>
          </a:xfrm>
        </p:grpSpPr>
        <p:sp>
          <p:nvSpPr>
            <p:cNvPr id="2" name="矩形 1"/>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TextBox 2"/>
            <p:cNvSpPr txBox="1"/>
            <p:nvPr/>
          </p:nvSpPr>
          <p:spPr>
            <a:xfrm>
              <a:off x="225643" y="1162449"/>
              <a:ext cx="2363182"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解题方法</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
        <p:nvSpPr>
          <p:cNvPr id="12" name="TextBox 11"/>
          <p:cNvSpPr txBox="1"/>
          <p:nvPr/>
        </p:nvSpPr>
        <p:spPr>
          <a:xfrm>
            <a:off x="356263" y="2054439"/>
            <a:ext cx="11257795" cy="3323987"/>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1. </a:t>
            </a:r>
            <a:r>
              <a:rPr lang="zh-CN" altLang="zh-CN" sz="2800" b="1" dirty="0">
                <a:latin typeface="Times New Roman" pitchFamily="18" charset="0"/>
                <a:ea typeface="宋体" pitchFamily="2" charset="-122"/>
              </a:rPr>
              <a:t>利用语法分析解题</a:t>
            </a:r>
          </a:p>
          <a:p>
            <a:pPr>
              <a:lnSpc>
                <a:spcPct val="150000"/>
              </a:lnSpc>
            </a:pPr>
            <a:r>
              <a:rPr lang="en-US" altLang="zh-CN" sz="2800" b="1" dirty="0" smtClean="0">
                <a:latin typeface="Times New Roman" pitchFamily="18" charset="0"/>
                <a:ea typeface="宋体" pitchFamily="2" charset="-122"/>
              </a:rPr>
              <a:t>        </a:t>
            </a:r>
            <a:r>
              <a:rPr lang="zh-CN" altLang="zh-CN" sz="2800" b="1" dirty="0" smtClean="0">
                <a:latin typeface="Times New Roman" pitchFamily="18" charset="0"/>
                <a:ea typeface="宋体" pitchFamily="2" charset="-122"/>
              </a:rPr>
              <a:t>完</a:t>
            </a:r>
            <a:r>
              <a:rPr lang="zh-CN" altLang="zh-CN" sz="2800" b="1" dirty="0">
                <a:latin typeface="Times New Roman" pitchFamily="18" charset="0"/>
                <a:ea typeface="宋体" pitchFamily="2" charset="-122"/>
              </a:rPr>
              <a:t>形填空虽然以语境填空为主</a:t>
            </a:r>
            <a:r>
              <a:rPr lang="en-US" altLang="zh-CN" sz="2800" b="1" dirty="0">
                <a:latin typeface="Times New Roman" pitchFamily="18" charset="0"/>
                <a:ea typeface="宋体" pitchFamily="2" charset="-122"/>
              </a:rPr>
              <a:t>,</a:t>
            </a:r>
            <a:r>
              <a:rPr lang="zh-CN" altLang="zh-CN" sz="2800" b="1" dirty="0">
                <a:latin typeface="Times New Roman" pitchFamily="18" charset="0"/>
                <a:ea typeface="宋体" pitchFamily="2" charset="-122"/>
              </a:rPr>
              <a:t>但也有部分考查语法项目的题目。对于这类题</a:t>
            </a:r>
            <a:r>
              <a:rPr lang="en-US" altLang="zh-CN" sz="2800" b="1" dirty="0">
                <a:latin typeface="Times New Roman" pitchFamily="18" charset="0"/>
                <a:ea typeface="宋体" pitchFamily="2" charset="-122"/>
              </a:rPr>
              <a:t>,</a:t>
            </a:r>
            <a:r>
              <a:rPr lang="zh-CN" altLang="zh-CN" sz="2800" b="1" dirty="0">
                <a:latin typeface="Times New Roman" pitchFamily="18" charset="0"/>
                <a:ea typeface="宋体" pitchFamily="2" charset="-122"/>
              </a:rPr>
              <a:t>考生可以利用平时所学的词汇知识</a:t>
            </a:r>
            <a:r>
              <a:rPr lang="en-US" altLang="zh-CN" sz="2800" b="1" dirty="0">
                <a:latin typeface="Times New Roman" pitchFamily="18" charset="0"/>
                <a:ea typeface="宋体" pitchFamily="2" charset="-122"/>
              </a:rPr>
              <a:t>,</a:t>
            </a:r>
            <a:r>
              <a:rPr lang="zh-CN" altLang="zh-CN" sz="2800" b="1" dirty="0">
                <a:latin typeface="Times New Roman" pitchFamily="18" charset="0"/>
                <a:ea typeface="宋体" pitchFamily="2" charset="-122"/>
              </a:rPr>
              <a:t>分析单词</a:t>
            </a:r>
            <a:r>
              <a:rPr lang="en-US" altLang="zh-CN" sz="2800" b="1" dirty="0">
                <a:latin typeface="Times New Roman" pitchFamily="18" charset="0"/>
                <a:ea typeface="宋体" pitchFamily="2" charset="-122"/>
              </a:rPr>
              <a:t>(</a:t>
            </a:r>
            <a:r>
              <a:rPr lang="zh-CN" altLang="zh-CN" sz="2800" b="1" dirty="0">
                <a:latin typeface="Times New Roman" pitchFamily="18" charset="0"/>
                <a:ea typeface="宋体" pitchFamily="2" charset="-122"/>
              </a:rPr>
              <a:t>组</a:t>
            </a:r>
            <a:r>
              <a:rPr lang="en-US" altLang="zh-CN" sz="2800" b="1" dirty="0">
                <a:latin typeface="Times New Roman" pitchFamily="18" charset="0"/>
                <a:ea typeface="宋体" pitchFamily="2" charset="-122"/>
              </a:rPr>
              <a:t>)</a:t>
            </a:r>
            <a:r>
              <a:rPr lang="zh-CN" altLang="zh-CN" sz="2800" b="1" dirty="0">
                <a:latin typeface="Times New Roman" pitchFamily="18" charset="0"/>
                <a:ea typeface="宋体" pitchFamily="2" charset="-122"/>
              </a:rPr>
              <a:t>的使用范围、动词的及物和不及物</a:t>
            </a:r>
            <a:r>
              <a:rPr lang="en-US" altLang="zh-CN" sz="2800" b="1" dirty="0">
                <a:latin typeface="Times New Roman" pitchFamily="18" charset="0"/>
                <a:ea typeface="宋体" pitchFamily="2" charset="-122"/>
              </a:rPr>
              <a:t>,</a:t>
            </a:r>
            <a:r>
              <a:rPr lang="zh-CN" altLang="zh-CN" sz="2800" b="1" dirty="0">
                <a:latin typeface="Times New Roman" pitchFamily="18" charset="0"/>
                <a:ea typeface="宋体" pitchFamily="2" charset="-122"/>
              </a:rPr>
              <a:t>并利用句子结构、句式特点等知识全面衡量所有选项排除干扰。如</a:t>
            </a:r>
            <a:r>
              <a:rPr lang="en-US" altLang="zh-CN" sz="2800" b="1" dirty="0" smtClean="0">
                <a:latin typeface="Times New Roman" pitchFamily="18" charset="0"/>
                <a:ea typeface="宋体" pitchFamily="2" charset="-122"/>
              </a:rPr>
              <a:t>:</a:t>
            </a:r>
            <a:endParaRPr lang="zh-CN" altLang="zh-CN" sz="2800" b="1" dirty="0">
              <a:latin typeface="Times New Roman" pitchFamily="18" charset="0"/>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76887" y="1662564"/>
            <a:ext cx="10426542" cy="4515660"/>
          </a:xfrm>
          <a:prstGeom prst="rect">
            <a:avLst/>
          </a:prstGeom>
          <a:noFill/>
        </p:spPr>
        <p:txBody>
          <a:bodyPr wrap="square" rtlCol="0">
            <a:spAutoFit/>
          </a:bodyPr>
          <a:lstStyle/>
          <a:p>
            <a:pPr>
              <a:lnSpc>
                <a:spcPct val="150000"/>
              </a:lnSpc>
            </a:pPr>
            <a:r>
              <a:rPr lang="zh-CN" altLang="en-US" sz="2800" b="1" dirty="0">
                <a:latin typeface="宋体" pitchFamily="2" charset="-122"/>
                <a:ea typeface="宋体" pitchFamily="2" charset="-122"/>
              </a:rPr>
              <a:t>做这种考试题一般用扫读</a:t>
            </a:r>
            <a:r>
              <a:rPr lang="en-US" altLang="zh-CN" sz="2800" b="1" dirty="0">
                <a:latin typeface="宋体" pitchFamily="2" charset="-122"/>
                <a:ea typeface="宋体" pitchFamily="2" charset="-122"/>
              </a:rPr>
              <a:t>(</a:t>
            </a:r>
            <a:r>
              <a:rPr lang="en-US" altLang="zh-CN" sz="2800" b="1" dirty="0">
                <a:latin typeface="Times New Roman" pitchFamily="18" charset="0"/>
                <a:ea typeface="宋体" pitchFamily="2" charset="-122"/>
                <a:cs typeface="Times New Roman" pitchFamily="18" charset="0"/>
              </a:rPr>
              <a:t>scanning</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来从短文中寻找答案。扫读是有目的地在短文中为寻找某一个具体的信息或者细节而进行的搜索性阅读。特别是寻找人名、地名、时间或者某一个关键词。找到这个关键词时考生要进行局部的细心的阅读</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以保证所寻找的答案在此处。为了保证扫读的有效性</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在扫读之前必须认真审题</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因为审题的过程就是明确阅读目的的过程。做此类题目时还要特别注意以下几点</a:t>
            </a:r>
            <a:r>
              <a:rPr lang="en-US" altLang="zh-CN" sz="2800" b="1" dirty="0">
                <a:latin typeface="宋体" pitchFamily="2" charset="-122"/>
                <a:ea typeface="宋体" pitchFamily="2" charset="-122"/>
              </a:rPr>
              <a:t>:</a:t>
            </a:r>
            <a:endParaRPr lang="zh-CN" altLang="en-US" sz="2800" b="1" dirty="0">
              <a:latin typeface="宋体" pitchFamily="2" charset="-122"/>
              <a:ea typeface="宋体" pitchFamily="2" charset="-122"/>
            </a:endParaRPr>
          </a:p>
        </p:txBody>
      </p:sp>
    </p:spTree>
    <p:extLst>
      <p:ext uri="{BB962C8B-B14F-4D97-AF65-F5344CB8AC3E}">
        <p14:creationId xmlns:p14="http://schemas.microsoft.com/office/powerpoint/2010/main" xmlns="" val="23586508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76887" y="1662564"/>
            <a:ext cx="10426542" cy="3323987"/>
          </a:xfrm>
          <a:prstGeom prst="rect">
            <a:avLst/>
          </a:prstGeom>
          <a:noFill/>
        </p:spPr>
        <p:txBody>
          <a:bodyPr wrap="square" rtlCol="0">
            <a:spAutoFit/>
          </a:bodyPr>
          <a:lstStyle/>
          <a:p>
            <a:pPr>
              <a:lnSpc>
                <a:spcPct val="150000"/>
              </a:lnSpc>
            </a:pPr>
            <a:r>
              <a:rPr lang="en-US" altLang="zh-CN" sz="2800" b="1" dirty="0">
                <a:latin typeface="宋体" pitchFamily="2" charset="-122"/>
                <a:ea typeface="宋体" pitchFamily="2" charset="-122"/>
              </a:rPr>
              <a:t>(1)</a:t>
            </a:r>
            <a:r>
              <a:rPr lang="zh-CN" altLang="en-US" sz="2800" b="1" dirty="0">
                <a:latin typeface="宋体" pitchFamily="2" charset="-122"/>
                <a:ea typeface="宋体" pitchFamily="2" charset="-122"/>
              </a:rPr>
              <a:t>五个</a:t>
            </a:r>
            <a:r>
              <a:rPr lang="en-US" altLang="zh-CN" sz="2800" b="1" dirty="0">
                <a:latin typeface="Times New Roman" pitchFamily="18" charset="0"/>
                <a:ea typeface="宋体" pitchFamily="2" charset="-122"/>
                <a:cs typeface="Times New Roman" pitchFamily="18" charset="0"/>
              </a:rPr>
              <a:t>W(who</a:t>
            </a:r>
            <a:r>
              <a:rPr lang="zh-CN" altLang="en-US" sz="2800" b="1" dirty="0">
                <a:latin typeface="Times New Roman" pitchFamily="18" charset="0"/>
                <a:ea typeface="宋体" pitchFamily="2" charset="-122"/>
                <a:cs typeface="Times New Roman" pitchFamily="18" charset="0"/>
              </a:rPr>
              <a:t>、</a:t>
            </a:r>
            <a:r>
              <a:rPr lang="en-US" altLang="zh-CN" sz="2800" b="1" dirty="0">
                <a:latin typeface="Times New Roman" pitchFamily="18" charset="0"/>
                <a:ea typeface="宋体" pitchFamily="2" charset="-122"/>
                <a:cs typeface="Times New Roman" pitchFamily="18" charset="0"/>
              </a:rPr>
              <a:t>which</a:t>
            </a:r>
            <a:r>
              <a:rPr lang="zh-CN" altLang="en-US" sz="2800" b="1" dirty="0">
                <a:latin typeface="Times New Roman" pitchFamily="18" charset="0"/>
                <a:ea typeface="宋体" pitchFamily="2" charset="-122"/>
                <a:cs typeface="Times New Roman" pitchFamily="18" charset="0"/>
              </a:rPr>
              <a:t>、</a:t>
            </a:r>
            <a:r>
              <a:rPr lang="en-US" altLang="zh-CN" sz="2800" b="1" dirty="0">
                <a:latin typeface="Times New Roman" pitchFamily="18" charset="0"/>
                <a:ea typeface="宋体" pitchFamily="2" charset="-122"/>
                <a:cs typeface="Times New Roman" pitchFamily="18" charset="0"/>
              </a:rPr>
              <a:t>when</a:t>
            </a:r>
            <a:r>
              <a:rPr lang="zh-CN" altLang="en-US" sz="2800" b="1" dirty="0">
                <a:latin typeface="Times New Roman" pitchFamily="18" charset="0"/>
                <a:ea typeface="宋体" pitchFamily="2" charset="-122"/>
                <a:cs typeface="Times New Roman" pitchFamily="18" charset="0"/>
              </a:rPr>
              <a:t>、</a:t>
            </a:r>
            <a:r>
              <a:rPr lang="en-US" altLang="zh-CN" sz="2800" b="1" dirty="0">
                <a:latin typeface="Times New Roman" pitchFamily="18" charset="0"/>
                <a:ea typeface="宋体" pitchFamily="2" charset="-122"/>
                <a:cs typeface="Times New Roman" pitchFamily="18" charset="0"/>
              </a:rPr>
              <a:t>where</a:t>
            </a:r>
            <a:r>
              <a:rPr lang="zh-CN" altLang="en-US" sz="2800" b="1" dirty="0">
                <a:latin typeface="Times New Roman" pitchFamily="18" charset="0"/>
                <a:ea typeface="宋体" pitchFamily="2" charset="-122"/>
                <a:cs typeface="Times New Roman" pitchFamily="18" charset="0"/>
              </a:rPr>
              <a:t>、</a:t>
            </a:r>
            <a:r>
              <a:rPr lang="en-US" altLang="zh-CN" sz="2800" b="1" dirty="0">
                <a:latin typeface="Times New Roman" pitchFamily="18" charset="0"/>
                <a:ea typeface="宋体" pitchFamily="2" charset="-122"/>
                <a:cs typeface="Times New Roman" pitchFamily="18" charset="0"/>
              </a:rPr>
              <a:t>what</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和一个</a:t>
            </a:r>
            <a:r>
              <a:rPr lang="en-US" altLang="zh-CN" sz="2800" b="1" dirty="0">
                <a:latin typeface="Times New Roman" pitchFamily="18" charset="0"/>
                <a:ea typeface="宋体" pitchFamily="2" charset="-122"/>
                <a:cs typeface="Times New Roman" pitchFamily="18" charset="0"/>
              </a:rPr>
              <a:t>H</a:t>
            </a:r>
            <a:r>
              <a:rPr lang="en-US" altLang="zh-CN" sz="2800" b="1" dirty="0">
                <a:latin typeface="宋体" pitchFamily="2" charset="-122"/>
                <a:ea typeface="宋体" pitchFamily="2" charset="-122"/>
              </a:rPr>
              <a:t>(</a:t>
            </a:r>
            <a:r>
              <a:rPr lang="en-US" altLang="zh-CN" sz="2800" b="1" dirty="0">
                <a:latin typeface="Times New Roman" pitchFamily="18" charset="0"/>
                <a:ea typeface="宋体" pitchFamily="2" charset="-122"/>
                <a:cs typeface="Times New Roman" pitchFamily="18" charset="0"/>
              </a:rPr>
              <a:t>how</a:t>
            </a:r>
            <a:r>
              <a:rPr lang="en-US" altLang="zh-CN" sz="2800" b="1" dirty="0">
                <a:latin typeface="宋体" pitchFamily="2" charset="-122"/>
                <a:ea typeface="宋体" pitchFamily="2" charset="-122"/>
              </a:rPr>
              <a:t>);</a:t>
            </a:r>
          </a:p>
          <a:p>
            <a:pPr>
              <a:lnSpc>
                <a:spcPct val="150000"/>
              </a:lnSpc>
            </a:pPr>
            <a:r>
              <a:rPr lang="en-US" altLang="zh-CN" sz="2800" b="1" dirty="0">
                <a:latin typeface="宋体" pitchFamily="2" charset="-122"/>
                <a:ea typeface="宋体" pitchFamily="2" charset="-122"/>
              </a:rPr>
              <a:t>(2)</a:t>
            </a:r>
            <a:r>
              <a:rPr lang="zh-CN" altLang="en-US" sz="2800" b="1" dirty="0">
                <a:latin typeface="宋体" pitchFamily="2" charset="-122"/>
                <a:ea typeface="宋体" pitchFamily="2" charset="-122"/>
              </a:rPr>
              <a:t>数字、日期、时间等</a:t>
            </a:r>
            <a:r>
              <a:rPr lang="en-US" altLang="zh-CN" sz="2800" b="1" dirty="0">
                <a:latin typeface="宋体" pitchFamily="2" charset="-122"/>
                <a:ea typeface="宋体" pitchFamily="2" charset="-122"/>
              </a:rPr>
              <a:t>;</a:t>
            </a:r>
          </a:p>
          <a:p>
            <a:pPr>
              <a:lnSpc>
                <a:spcPct val="150000"/>
              </a:lnSpc>
            </a:pPr>
            <a:r>
              <a:rPr lang="en-US" altLang="zh-CN" sz="2800" b="1" dirty="0">
                <a:latin typeface="宋体" pitchFamily="2" charset="-122"/>
                <a:ea typeface="宋体" pitchFamily="2" charset="-122"/>
              </a:rPr>
              <a:t>(3)</a:t>
            </a:r>
            <a:r>
              <a:rPr lang="zh-CN" altLang="en-US" sz="2800" b="1" dirty="0">
                <a:latin typeface="宋体" pitchFamily="2" charset="-122"/>
                <a:ea typeface="宋体" pitchFamily="2" charset="-122"/>
              </a:rPr>
              <a:t>注意加强语气的词。然后运用排除法排除不符合原文细节的选项</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剩下的就是要选择的最佳答案。</a:t>
            </a:r>
          </a:p>
          <a:p>
            <a:pPr>
              <a:lnSpc>
                <a:spcPct val="150000"/>
              </a:lnSpc>
            </a:pPr>
            <a:r>
              <a:rPr lang="zh-CN" altLang="en-US" sz="2800" b="1" dirty="0">
                <a:latin typeface="宋体" pitchFamily="2" charset="-122"/>
                <a:ea typeface="宋体" pitchFamily="2" charset="-122"/>
              </a:rPr>
              <a:t>如“数据链接 真题试做”第二题第</a:t>
            </a:r>
            <a:r>
              <a:rPr lang="en-US" altLang="zh-CN" sz="2800" b="1" dirty="0">
                <a:latin typeface="宋体" pitchFamily="2" charset="-122"/>
                <a:ea typeface="宋体" pitchFamily="2" charset="-122"/>
              </a:rPr>
              <a:t>1</a:t>
            </a:r>
            <a:r>
              <a:rPr lang="zh-CN" altLang="en-US" sz="2800" b="1" dirty="0">
                <a:latin typeface="宋体" pitchFamily="2" charset="-122"/>
                <a:ea typeface="宋体" pitchFamily="2" charset="-122"/>
              </a:rPr>
              <a:t>小题属于细节理解题。</a:t>
            </a:r>
          </a:p>
        </p:txBody>
      </p:sp>
    </p:spTree>
    <p:extLst>
      <p:ext uri="{BB962C8B-B14F-4D97-AF65-F5344CB8AC3E}">
        <p14:creationId xmlns:p14="http://schemas.microsoft.com/office/powerpoint/2010/main" xmlns="" val="13184030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76887" y="1496314"/>
            <a:ext cx="10426542" cy="5262979"/>
          </a:xfrm>
          <a:prstGeom prst="rect">
            <a:avLst/>
          </a:prstGeom>
          <a:noFill/>
        </p:spPr>
        <p:txBody>
          <a:bodyPr wrap="square" rtlCol="0">
            <a:spAutoFit/>
          </a:bodyPr>
          <a:lstStyle/>
          <a:p>
            <a:pPr>
              <a:lnSpc>
                <a:spcPct val="150000"/>
              </a:lnSpc>
            </a:pPr>
            <a:r>
              <a:rPr lang="en-US" altLang="zh-CN" sz="2800" b="1" dirty="0">
                <a:latin typeface="宋体" pitchFamily="2" charset="-122"/>
                <a:ea typeface="宋体" pitchFamily="2" charset="-122"/>
              </a:rPr>
              <a:t>2</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推理</a:t>
            </a:r>
            <a:r>
              <a:rPr lang="zh-CN" altLang="en-US" sz="2800" b="1" dirty="0">
                <a:latin typeface="宋体" pitchFamily="2" charset="-122"/>
                <a:ea typeface="宋体" pitchFamily="2" charset="-122"/>
              </a:rPr>
              <a:t>判断题</a:t>
            </a:r>
          </a:p>
          <a:p>
            <a:pPr>
              <a:lnSpc>
                <a:spcPct val="150000"/>
              </a:lnSpc>
            </a:pPr>
            <a:r>
              <a:rPr lang="zh-CN" altLang="en-US" sz="2800" b="1" dirty="0" smtClean="0">
                <a:latin typeface="宋体" pitchFamily="2" charset="-122"/>
                <a:ea typeface="宋体" pitchFamily="2" charset="-122"/>
              </a:rPr>
              <a:t>    在</a:t>
            </a:r>
            <a:r>
              <a:rPr lang="zh-CN" altLang="en-US" sz="2800" b="1" dirty="0">
                <a:latin typeface="宋体" pitchFamily="2" charset="-122"/>
                <a:ea typeface="宋体" pitchFamily="2" charset="-122"/>
              </a:rPr>
              <a:t>理解原文表面信息的基础上</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做出判断和推理</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得出其隐含意义和深层意思。这类题考查考生对阅读材料全篇的逻辑关系的理解</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对文章各段、各句之间的逻辑关系的理解能力。做这类题要依据命题者所陈述的细节、事实以及命题者的措辞、态度和语气</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找出能够表露命题者思想倾向和感情色彩的词句</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然后利用已获得的相关知识进行推理判断</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从而得出符合逻辑的结论。在做此类题时</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切忌凭主观臆断进行推测。</a:t>
            </a:r>
          </a:p>
        </p:txBody>
      </p:sp>
    </p:spTree>
    <p:extLst>
      <p:ext uri="{BB962C8B-B14F-4D97-AF65-F5344CB8AC3E}">
        <p14:creationId xmlns:p14="http://schemas.microsoft.com/office/powerpoint/2010/main" xmlns="" val="32896691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22511" y="1615064"/>
            <a:ext cx="11483442" cy="3892861"/>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 </a:t>
            </a:r>
            <a:r>
              <a:rPr lang="en-US" altLang="zh-CN" sz="2800" b="1" dirty="0">
                <a:latin typeface="Times New Roman" pitchFamily="18" charset="0"/>
                <a:ea typeface="宋体" pitchFamily="2" charset="-122"/>
              </a:rPr>
              <a:t>little boy invited his mother to attend his elementary school’s first teacher-parent meeting. To the little boy’s dismay (</a:t>
            </a:r>
            <a:r>
              <a:rPr lang="zh-CN" altLang="en-US" sz="2800" b="1" dirty="0">
                <a:latin typeface="Times New Roman" pitchFamily="18" charset="0"/>
                <a:ea typeface="宋体" pitchFamily="2" charset="-122"/>
              </a:rPr>
              <a:t>沮丧</a:t>
            </a:r>
            <a:r>
              <a:rPr lang="en-US" altLang="zh-CN" sz="2800" b="1" dirty="0">
                <a:latin typeface="Times New Roman" pitchFamily="18" charset="0"/>
                <a:ea typeface="宋体" pitchFamily="2" charset="-122"/>
              </a:rPr>
              <a:t>),his mother said she would go. This would be the first time that his classmates and teachers met his mother and he was embarrassed by her appearance. There was a severe (</a:t>
            </a:r>
            <a:r>
              <a:rPr lang="zh-CN" altLang="en-US" sz="2800" b="1" dirty="0">
                <a:latin typeface="Times New Roman" pitchFamily="18" charset="0"/>
                <a:ea typeface="宋体" pitchFamily="2" charset="-122"/>
              </a:rPr>
              <a:t>严重的</a:t>
            </a:r>
            <a:r>
              <a:rPr lang="en-US" altLang="zh-CN" sz="2800" b="1" dirty="0">
                <a:latin typeface="Times New Roman" pitchFamily="18" charset="0"/>
                <a:ea typeface="宋体" pitchFamily="2" charset="-122"/>
              </a:rPr>
              <a:t>) scar (</a:t>
            </a:r>
            <a:r>
              <a:rPr lang="zh-CN" altLang="en-US" sz="2800" b="1" dirty="0">
                <a:latin typeface="Times New Roman" pitchFamily="18" charset="0"/>
                <a:ea typeface="宋体" pitchFamily="2" charset="-122"/>
              </a:rPr>
              <a:t>伤疤</a:t>
            </a:r>
            <a:r>
              <a:rPr lang="en-US" altLang="zh-CN" sz="2800" b="1" dirty="0">
                <a:latin typeface="Times New Roman" pitchFamily="18" charset="0"/>
                <a:ea typeface="宋体" pitchFamily="2" charset="-122"/>
              </a:rPr>
              <a:t>) that covered nearly the whole right side of her face. The boy never wanted to talk about why or how she got the scar. </a:t>
            </a:r>
          </a:p>
        </p:txBody>
      </p:sp>
    </p:spTree>
    <p:extLst>
      <p:ext uri="{BB962C8B-B14F-4D97-AF65-F5344CB8AC3E}">
        <p14:creationId xmlns:p14="http://schemas.microsoft.com/office/powerpoint/2010/main" xmlns="" val="12131651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27511" y="1436939"/>
            <a:ext cx="11483442" cy="5262979"/>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According </a:t>
            </a:r>
            <a:r>
              <a:rPr lang="en-US" altLang="zh-CN" sz="2800" b="1" dirty="0">
                <a:latin typeface="Times New Roman" pitchFamily="18" charset="0"/>
                <a:ea typeface="宋体" pitchFamily="2" charset="-122"/>
              </a:rPr>
              <a:t>to the passage, the little </a:t>
            </a:r>
            <a:r>
              <a:rPr lang="en-US" altLang="zh-CN" sz="2800" b="1" dirty="0" smtClean="0">
                <a:latin typeface="Times New Roman" pitchFamily="18" charset="0"/>
                <a:ea typeface="宋体" pitchFamily="2" charset="-122"/>
              </a:rPr>
              <a:t>boy _________.  </a:t>
            </a:r>
            <a:endParaRPr lang="en-US" altLang="zh-CN" sz="2800" b="1" dirty="0">
              <a:latin typeface="Times New Roman" pitchFamily="18" charset="0"/>
              <a:ea typeface="宋体" pitchFamily="2" charset="-122"/>
            </a:endParaRPr>
          </a:p>
          <a:p>
            <a:pPr>
              <a:lnSpc>
                <a:spcPct val="150000"/>
              </a:lnSpc>
            </a:pPr>
            <a:r>
              <a:rPr lang="en-US" altLang="zh-CN" sz="2800" b="1" dirty="0">
                <a:latin typeface="Times New Roman" pitchFamily="18" charset="0"/>
                <a:ea typeface="宋体" pitchFamily="2" charset="-122"/>
              </a:rPr>
              <a:t>A. didn’t ask his mother to attend the meeting</a:t>
            </a:r>
          </a:p>
          <a:p>
            <a:pPr>
              <a:lnSpc>
                <a:spcPct val="150000"/>
              </a:lnSpc>
            </a:pPr>
            <a:r>
              <a:rPr lang="en-US" altLang="zh-CN" sz="2800" b="1" dirty="0">
                <a:latin typeface="Times New Roman" pitchFamily="18" charset="0"/>
                <a:ea typeface="宋体" pitchFamily="2" charset="-122"/>
              </a:rPr>
              <a:t>B. didn’t want his mother to attend the meeting at first</a:t>
            </a:r>
          </a:p>
          <a:p>
            <a:pPr>
              <a:lnSpc>
                <a:spcPct val="150000"/>
              </a:lnSpc>
            </a:pPr>
            <a:r>
              <a:rPr lang="en-US" altLang="zh-CN" sz="2800" b="1" dirty="0">
                <a:latin typeface="Times New Roman" pitchFamily="18" charset="0"/>
                <a:ea typeface="宋体" pitchFamily="2" charset="-122"/>
              </a:rPr>
              <a:t>C. wanted his mother to attend the meeting at first</a:t>
            </a:r>
          </a:p>
          <a:p>
            <a:pPr>
              <a:lnSpc>
                <a:spcPct val="150000"/>
              </a:lnSpc>
            </a:pPr>
            <a:r>
              <a:rPr lang="en-US" altLang="zh-CN" sz="2800" b="1" dirty="0">
                <a:latin typeface="Times New Roman" pitchFamily="18" charset="0"/>
                <a:ea typeface="宋体" pitchFamily="2" charset="-122"/>
              </a:rPr>
              <a:t>D. wasn’t moved by what his mother </a:t>
            </a:r>
            <a:r>
              <a:rPr lang="en-US" altLang="zh-CN" sz="2800" b="1" dirty="0" smtClean="0">
                <a:latin typeface="Times New Roman" pitchFamily="18" charset="0"/>
                <a:ea typeface="宋体" pitchFamily="2" charset="-122"/>
              </a:rPr>
              <a:t>said</a:t>
            </a:r>
          </a:p>
          <a:p>
            <a:pPr>
              <a:lnSpc>
                <a:spcPct val="150000"/>
              </a:lnSpc>
            </a:pP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解析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本题属于推理判断题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根据“</a:t>
            </a:r>
            <a:r>
              <a:rPr lang="en-US" altLang="zh-CN" sz="2800" b="1" dirty="0">
                <a:latin typeface="Times New Roman" pitchFamily="18" charset="0"/>
                <a:ea typeface="宋体" pitchFamily="2" charset="-122"/>
              </a:rPr>
              <a:t>To the little boy’s dismay (</a:t>
            </a:r>
            <a:r>
              <a:rPr lang="zh-CN" altLang="en-US" sz="2800" b="1" dirty="0">
                <a:latin typeface="Times New Roman" pitchFamily="18" charset="0"/>
                <a:ea typeface="宋体" pitchFamily="2" charset="-122"/>
              </a:rPr>
              <a:t>沮丧</a:t>
            </a:r>
            <a:r>
              <a:rPr lang="en-US" altLang="zh-CN" sz="2800" b="1" dirty="0">
                <a:latin typeface="Times New Roman" pitchFamily="18" charset="0"/>
                <a:ea typeface="宋体" pitchFamily="2" charset="-122"/>
              </a:rPr>
              <a:t>),his mother said she would go.”</a:t>
            </a:r>
            <a:r>
              <a:rPr lang="zh-CN" altLang="en-US" sz="2800" b="1" dirty="0">
                <a:latin typeface="Times New Roman" pitchFamily="18" charset="0"/>
                <a:ea typeface="宋体" pitchFamily="2" charset="-122"/>
              </a:rPr>
              <a:t>可知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小男孩听到妈妈要去参加家长会时产生了沮丧的情绪</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由此推断他起初是不想让妈妈去参加家长会的</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故选择</a:t>
            </a:r>
            <a:r>
              <a:rPr lang="en-US" altLang="zh-CN" sz="2800" b="1" dirty="0">
                <a:latin typeface="Times New Roman" pitchFamily="18" charset="0"/>
                <a:ea typeface="宋体" pitchFamily="2" charset="-122"/>
              </a:rPr>
              <a:t>B</a:t>
            </a:r>
            <a:r>
              <a:rPr lang="zh-CN" altLang="en-US" sz="2800" b="1" dirty="0">
                <a:latin typeface="Times New Roman" pitchFamily="18" charset="0"/>
                <a:ea typeface="宋体" pitchFamily="2" charset="-122"/>
              </a:rPr>
              <a:t>。</a:t>
            </a:r>
            <a:endParaRPr lang="en-US" altLang="zh-CN" sz="2800" b="1" dirty="0">
              <a:latin typeface="Times New Roman" pitchFamily="18" charset="0"/>
              <a:ea typeface="宋体" pitchFamily="2" charset="-122"/>
            </a:endParaRPr>
          </a:p>
        </p:txBody>
      </p:sp>
      <p:sp>
        <p:nvSpPr>
          <p:cNvPr id="6" name="TextBox 5"/>
          <p:cNvSpPr txBox="1"/>
          <p:nvPr/>
        </p:nvSpPr>
        <p:spPr>
          <a:xfrm>
            <a:off x="7001302" y="1605999"/>
            <a:ext cx="532262"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B</a:t>
            </a:r>
            <a:endParaRPr lang="zh-CN" alt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1940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5" end="5"/>
                                            </p:txEl>
                                          </p:spTgt>
                                        </p:tgtEl>
                                        <p:attrNameLst>
                                          <p:attrName>style.visibility</p:attrName>
                                        </p:attrNameLst>
                                      </p:cBhvr>
                                      <p:to>
                                        <p:strVal val="visible"/>
                                      </p:to>
                                    </p:set>
                                    <p:animEffect transition="in" filter="fade">
                                      <p:cBhvr>
                                        <p:cTn id="12"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27511" y="1436939"/>
            <a:ext cx="11483442" cy="5262979"/>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3. </a:t>
            </a:r>
            <a:r>
              <a:rPr lang="zh-CN" altLang="en-US" sz="2800" b="1" dirty="0">
                <a:latin typeface="Times New Roman" pitchFamily="18" charset="0"/>
                <a:ea typeface="宋体" pitchFamily="2" charset="-122"/>
              </a:rPr>
              <a:t>词义猜测题</a:t>
            </a:r>
          </a:p>
          <a:p>
            <a:pPr>
              <a:lnSpc>
                <a:spcPct val="150000"/>
              </a:lnSpc>
            </a:pPr>
            <a:r>
              <a:rPr lang="zh-CN" altLang="en-US" sz="2800" b="1" dirty="0" smtClean="0">
                <a:latin typeface="Times New Roman" pitchFamily="18" charset="0"/>
                <a:ea typeface="宋体" pitchFamily="2" charset="-122"/>
              </a:rPr>
              <a:t>        此</a:t>
            </a:r>
            <a:r>
              <a:rPr lang="zh-CN" altLang="en-US" sz="2800" b="1" dirty="0">
                <a:latin typeface="Times New Roman" pitchFamily="18" charset="0"/>
                <a:ea typeface="宋体" pitchFamily="2" charset="-122"/>
              </a:rPr>
              <a:t>类题需要考生根据上下文确定画线词或短语的准确含义。在解这类题时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首先要找到该词或短语所在的句子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然后确定单词的词性以及单词、短语等在句子中所起的语法作用</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明确整个句子的含义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同时对上下文进行认真的分析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以确定上下文中是否有该词的定义、同义词、近义词或反义词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从而得出答案。还可以根据上下文逻辑关系</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联系日常生活中的有关常识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分析出合理的场景因素猜测单词或短语的含义。此外</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还可以利用构词法的知识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尤其是词缀法来猜测词义。解题技巧如下</a:t>
            </a:r>
            <a:r>
              <a:rPr lang="en-US" altLang="zh-CN" sz="2800" b="1" dirty="0">
                <a:latin typeface="Times New Roman" pitchFamily="18" charset="0"/>
                <a:ea typeface="宋体" pitchFamily="2" charset="-122"/>
              </a:rPr>
              <a:t>:</a:t>
            </a:r>
          </a:p>
        </p:txBody>
      </p:sp>
    </p:spTree>
    <p:extLst>
      <p:ext uri="{BB962C8B-B14F-4D97-AF65-F5344CB8AC3E}">
        <p14:creationId xmlns:p14="http://schemas.microsoft.com/office/powerpoint/2010/main" xmlns="" val="4343454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08760" y="1520064"/>
            <a:ext cx="11764489" cy="5262979"/>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1)</a:t>
            </a:r>
            <a:r>
              <a:rPr lang="zh-CN" altLang="en-US" sz="2800" b="1" dirty="0">
                <a:latin typeface="Times New Roman" pitchFamily="18" charset="0"/>
                <a:ea typeface="宋体" pitchFamily="2" charset="-122"/>
              </a:rPr>
              <a:t>根据上下文猜测词义的技巧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注意定义和解释</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同义词或近义词的提示</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近义词和反义词的提示</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用悬念的属种关系</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借助已有知识或生活常识。</a:t>
            </a:r>
          </a:p>
          <a:p>
            <a:pPr>
              <a:lnSpc>
                <a:spcPct val="150000"/>
              </a:lnSpc>
            </a:pPr>
            <a:r>
              <a:rPr lang="zh-CN" altLang="en-US" sz="2800" b="1" dirty="0">
                <a:latin typeface="Times New Roman" pitchFamily="18" charset="0"/>
                <a:ea typeface="宋体" pitchFamily="2" charset="-122"/>
              </a:rPr>
              <a:t> </a:t>
            </a:r>
            <a:r>
              <a:rPr lang="zh-CN" altLang="en-US" sz="2800" b="1" dirty="0" smtClean="0">
                <a:latin typeface="Times New Roman" pitchFamily="18" charset="0"/>
                <a:ea typeface="宋体" pitchFamily="2" charset="-122"/>
              </a:rPr>
              <a:t>        </a:t>
            </a:r>
            <a:r>
              <a:rPr lang="en-US" altLang="zh-CN" sz="2800" b="1" dirty="0" smtClean="0">
                <a:latin typeface="Times New Roman" pitchFamily="18" charset="0"/>
                <a:ea typeface="宋体" pitchFamily="2" charset="-122"/>
              </a:rPr>
              <a:t>(</a:t>
            </a:r>
            <a:r>
              <a:rPr lang="en-US" altLang="zh-CN" sz="2800" b="1" dirty="0">
                <a:latin typeface="Times New Roman" pitchFamily="18" charset="0"/>
                <a:ea typeface="宋体" pitchFamily="2" charset="-122"/>
              </a:rPr>
              <a:t>2)</a:t>
            </a:r>
            <a:r>
              <a:rPr lang="zh-CN" altLang="en-US" sz="2800" b="1" dirty="0">
                <a:latin typeface="Times New Roman" pitchFamily="18" charset="0"/>
                <a:ea typeface="宋体" pitchFamily="2" charset="-122"/>
              </a:rPr>
              <a:t>通过因果关系猜词</a:t>
            </a:r>
          </a:p>
          <a:p>
            <a:pPr>
              <a:lnSpc>
                <a:spcPct val="150000"/>
              </a:lnSpc>
            </a:pPr>
            <a:r>
              <a:rPr lang="zh-CN" altLang="en-US" sz="2800" b="1" dirty="0">
                <a:latin typeface="Times New Roman" pitchFamily="18" charset="0"/>
                <a:ea typeface="宋体" pitchFamily="2" charset="-122"/>
              </a:rPr>
              <a:t>通过因果关系猜词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首先是找出生词与上下文之间的逻辑关系</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然后才能猜词。有时文章借助关联词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如</a:t>
            </a:r>
            <a:r>
              <a:rPr lang="en-US" altLang="zh-CN" sz="2800" b="1" dirty="0">
                <a:latin typeface="Times New Roman" pitchFamily="18" charset="0"/>
                <a:ea typeface="宋体" pitchFamily="2" charset="-122"/>
              </a:rPr>
              <a:t>because</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as</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since</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for</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so</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thus</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as a result</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of course</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therefore</a:t>
            </a:r>
            <a:r>
              <a:rPr lang="zh-CN" altLang="en-US" sz="2800" b="1" dirty="0">
                <a:latin typeface="Times New Roman" pitchFamily="18" charset="0"/>
                <a:ea typeface="宋体" pitchFamily="2" charset="-122"/>
              </a:rPr>
              <a:t>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表示前因后果。</a:t>
            </a:r>
          </a:p>
          <a:p>
            <a:pPr>
              <a:lnSpc>
                <a:spcPct val="150000"/>
              </a:lnSpc>
            </a:pPr>
            <a:r>
              <a:rPr lang="zh-CN" altLang="en-US" sz="2800" b="1" dirty="0">
                <a:latin typeface="Times New Roman" pitchFamily="18" charset="0"/>
                <a:ea typeface="宋体" pitchFamily="2" charset="-122"/>
              </a:rPr>
              <a:t> </a:t>
            </a:r>
            <a:r>
              <a:rPr lang="zh-CN" altLang="en-US" sz="2800" b="1" dirty="0" smtClean="0">
                <a:latin typeface="Times New Roman" pitchFamily="18" charset="0"/>
                <a:ea typeface="宋体" pitchFamily="2" charset="-122"/>
              </a:rPr>
              <a:t>        </a:t>
            </a:r>
            <a:r>
              <a:rPr lang="en-US" altLang="zh-CN" sz="2800" b="1" dirty="0" smtClean="0">
                <a:latin typeface="Times New Roman" pitchFamily="18" charset="0"/>
                <a:ea typeface="宋体" pitchFamily="2" charset="-122"/>
              </a:rPr>
              <a:t>(</a:t>
            </a:r>
            <a:r>
              <a:rPr lang="en-US" altLang="zh-CN" sz="2800" b="1" dirty="0">
                <a:latin typeface="Times New Roman" pitchFamily="18" charset="0"/>
                <a:ea typeface="宋体" pitchFamily="2" charset="-122"/>
              </a:rPr>
              <a:t>3)</a:t>
            </a:r>
            <a:r>
              <a:rPr lang="zh-CN" altLang="en-US" sz="2800" b="1" dirty="0">
                <a:latin typeface="Times New Roman" pitchFamily="18" charset="0"/>
                <a:ea typeface="宋体" pitchFamily="2" charset="-122"/>
              </a:rPr>
              <a:t>通过构词法猜词</a:t>
            </a:r>
          </a:p>
          <a:p>
            <a:pPr>
              <a:lnSpc>
                <a:spcPct val="150000"/>
              </a:lnSpc>
            </a:pPr>
            <a:r>
              <a:rPr lang="zh-CN" altLang="en-US" sz="2800" b="1" dirty="0">
                <a:latin typeface="Times New Roman" pitchFamily="18" charset="0"/>
                <a:ea typeface="宋体" pitchFamily="2" charset="-122"/>
              </a:rPr>
              <a:t>掌握一些常用的词根、前缀、后缀等语法知识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猜测词义就不难解决了。</a:t>
            </a:r>
          </a:p>
        </p:txBody>
      </p:sp>
    </p:spTree>
    <p:extLst>
      <p:ext uri="{BB962C8B-B14F-4D97-AF65-F5344CB8AC3E}">
        <p14:creationId xmlns:p14="http://schemas.microsoft.com/office/powerpoint/2010/main" xmlns="" val="32071562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05635" y="1923814"/>
            <a:ext cx="10509669" cy="3323987"/>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        My 10-year-old Donna said, “Mom, I made a new friend at school today. Can she come over tomorrow</a:t>
            </a:r>
            <a:r>
              <a:rPr lang="en-US" altLang="zh-CN" sz="2800" b="1" dirty="0" smtClean="0">
                <a:latin typeface="Times New Roman" pitchFamily="18" charset="0"/>
                <a:ea typeface="宋体" pitchFamily="2" charset="-122"/>
              </a:rPr>
              <a:t>?” Donna </a:t>
            </a:r>
            <a:r>
              <a:rPr lang="en-US" altLang="zh-CN" sz="2800" b="1" dirty="0">
                <a:latin typeface="Times New Roman" pitchFamily="18" charset="0"/>
                <a:ea typeface="宋体" pitchFamily="2" charset="-122"/>
              </a:rPr>
              <a:t>was a shy girl and I wanted her to make some friends to bring her out of her shell.  </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Sure, honey, that sounds great,” I said, thinking back to my own best friend, Lillian. </a:t>
            </a:r>
          </a:p>
        </p:txBody>
      </p:sp>
    </p:spTree>
    <p:extLst>
      <p:ext uri="{BB962C8B-B14F-4D97-AF65-F5344CB8AC3E}">
        <p14:creationId xmlns:p14="http://schemas.microsoft.com/office/powerpoint/2010/main" xmlns="" val="26261403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32675" y="1501097"/>
            <a:ext cx="11718298" cy="5262979"/>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The </a:t>
            </a:r>
            <a:r>
              <a:rPr lang="en-US" altLang="zh-CN" sz="2800" b="1" dirty="0">
                <a:latin typeface="Times New Roman" pitchFamily="18" charset="0"/>
                <a:ea typeface="宋体" pitchFamily="2" charset="-122"/>
              </a:rPr>
              <a:t>underlined words in the first paragraph “to bring her out of her shell” mean </a:t>
            </a:r>
            <a:r>
              <a:rPr lang="en-US" altLang="zh-CN" sz="2800" b="1" dirty="0" smtClean="0">
                <a:latin typeface="Times New Roman" pitchFamily="18" charset="0"/>
                <a:ea typeface="宋体" pitchFamily="2" charset="-122"/>
              </a:rPr>
              <a:t>_________.  </a:t>
            </a:r>
            <a:endParaRPr lang="en-US" altLang="zh-CN" sz="2800" b="1" dirty="0">
              <a:latin typeface="Times New Roman" pitchFamily="18" charset="0"/>
              <a:ea typeface="宋体" pitchFamily="2" charset="-122"/>
            </a:endParaRPr>
          </a:p>
          <a:p>
            <a:pPr>
              <a:lnSpc>
                <a:spcPct val="150000"/>
              </a:lnSpc>
            </a:pPr>
            <a:r>
              <a:rPr lang="en-US" altLang="zh-CN" sz="2800" b="1" dirty="0" smtClean="0">
                <a:latin typeface="Times New Roman" pitchFamily="18" charset="0"/>
                <a:ea typeface="宋体" pitchFamily="2" charset="-122"/>
              </a:rPr>
              <a:t>        A</a:t>
            </a:r>
            <a:r>
              <a:rPr lang="en-US" altLang="zh-CN" sz="2800" b="1" dirty="0">
                <a:latin typeface="Times New Roman" pitchFamily="18" charset="0"/>
                <a:ea typeface="宋体" pitchFamily="2" charset="-122"/>
              </a:rPr>
              <a:t>. to help her live happily</a:t>
            </a:r>
          </a:p>
          <a:p>
            <a:pPr>
              <a:lnSpc>
                <a:spcPct val="150000"/>
              </a:lnSpc>
            </a:pPr>
            <a:r>
              <a:rPr lang="en-US" altLang="zh-CN" sz="2800" b="1" dirty="0" smtClean="0">
                <a:latin typeface="Times New Roman" pitchFamily="18" charset="0"/>
                <a:ea typeface="宋体" pitchFamily="2" charset="-122"/>
              </a:rPr>
              <a:t>        B</a:t>
            </a:r>
            <a:r>
              <a:rPr lang="en-US" altLang="zh-CN" sz="2800" b="1" dirty="0">
                <a:latin typeface="Times New Roman" pitchFamily="18" charset="0"/>
                <a:ea typeface="宋体" pitchFamily="2" charset="-122"/>
              </a:rPr>
              <a:t>. to help her become smart</a:t>
            </a:r>
          </a:p>
          <a:p>
            <a:pPr>
              <a:lnSpc>
                <a:spcPct val="150000"/>
              </a:lnSpc>
            </a:pPr>
            <a:r>
              <a:rPr lang="en-US" altLang="zh-CN" sz="2800" b="1" dirty="0" smtClean="0">
                <a:latin typeface="Times New Roman" pitchFamily="18" charset="0"/>
                <a:ea typeface="宋体" pitchFamily="2" charset="-122"/>
              </a:rPr>
              <a:t>        C</a:t>
            </a:r>
            <a:r>
              <a:rPr lang="en-US" altLang="zh-CN" sz="2800" b="1" dirty="0">
                <a:latin typeface="Times New Roman" pitchFamily="18" charset="0"/>
                <a:ea typeface="宋体" pitchFamily="2" charset="-122"/>
              </a:rPr>
              <a:t>. to help her become less shy</a:t>
            </a:r>
          </a:p>
          <a:p>
            <a:pPr>
              <a:lnSpc>
                <a:spcPct val="150000"/>
              </a:lnSpc>
            </a:pPr>
            <a:r>
              <a:rPr lang="en-US" altLang="zh-CN" sz="2800" b="1" dirty="0" smtClean="0">
                <a:latin typeface="Times New Roman" pitchFamily="18" charset="0"/>
                <a:ea typeface="宋体" pitchFamily="2" charset="-122"/>
              </a:rPr>
              <a:t>        D</a:t>
            </a:r>
            <a:r>
              <a:rPr lang="en-US" altLang="zh-CN" sz="2800" b="1" dirty="0">
                <a:latin typeface="Times New Roman" pitchFamily="18" charset="0"/>
                <a:ea typeface="宋体" pitchFamily="2" charset="-122"/>
              </a:rPr>
              <a:t>. to help her walk out of her house</a:t>
            </a:r>
          </a:p>
          <a:p>
            <a:pPr>
              <a:lnSpc>
                <a:spcPct val="150000"/>
              </a:lnSpc>
            </a:pPr>
            <a:r>
              <a:rPr lang="en-US" altLang="zh-CN" sz="2800" b="1" dirty="0" smtClean="0">
                <a:latin typeface="Times New Roman" pitchFamily="18" charset="0"/>
                <a:ea typeface="宋体" pitchFamily="2" charset="-122"/>
              </a:rPr>
              <a:t>【</a:t>
            </a:r>
            <a:r>
              <a:rPr lang="zh-CN" altLang="en-US" sz="2800" b="1" dirty="0">
                <a:latin typeface="Times New Roman" pitchFamily="18" charset="0"/>
                <a:ea typeface="宋体" pitchFamily="2" charset="-122"/>
              </a:rPr>
              <a:t>解析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词义猜测题　根据上文中“她是一个内向的女孩</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我希望她交一些朋友”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因此可以判断这个短语的意思是“让她变得不那么内向”</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故选</a:t>
            </a:r>
            <a:r>
              <a:rPr lang="en-US" altLang="zh-CN" sz="2800" b="1" dirty="0">
                <a:latin typeface="Times New Roman" pitchFamily="18" charset="0"/>
                <a:ea typeface="宋体" pitchFamily="2" charset="-122"/>
              </a:rPr>
              <a:t>C</a:t>
            </a:r>
            <a:r>
              <a:rPr lang="zh-CN" altLang="en-US" sz="2800" b="1" dirty="0">
                <a:latin typeface="Times New Roman" pitchFamily="18" charset="0"/>
                <a:ea typeface="宋体" pitchFamily="2" charset="-122"/>
              </a:rPr>
              <a:t>。</a:t>
            </a:r>
            <a:endParaRPr lang="en-US" altLang="zh-CN" sz="2800" b="1" dirty="0">
              <a:latin typeface="Times New Roman" pitchFamily="18" charset="0"/>
              <a:ea typeface="宋体" pitchFamily="2" charset="-122"/>
            </a:endParaRPr>
          </a:p>
        </p:txBody>
      </p:sp>
      <p:sp>
        <p:nvSpPr>
          <p:cNvPr id="6" name="TextBox 5"/>
          <p:cNvSpPr txBox="1"/>
          <p:nvPr/>
        </p:nvSpPr>
        <p:spPr>
          <a:xfrm>
            <a:off x="2817182" y="2288387"/>
            <a:ext cx="532262"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C</a:t>
            </a:r>
            <a:endParaRPr lang="zh-CN" alt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63841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5" end="5"/>
                                            </p:txEl>
                                          </p:spTgt>
                                        </p:tgtEl>
                                        <p:attrNameLst>
                                          <p:attrName>style.visibility</p:attrName>
                                        </p:attrNameLst>
                                      </p:cBhvr>
                                      <p:to>
                                        <p:strVal val="visible"/>
                                      </p:to>
                                    </p:set>
                                    <p:animEffect transition="in" filter="fade">
                                      <p:cBhvr>
                                        <p:cTn id="12"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61260" y="1484439"/>
            <a:ext cx="11400318" cy="5262979"/>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        4. </a:t>
            </a:r>
            <a:r>
              <a:rPr lang="zh-CN" altLang="en-US" sz="2800" b="1" dirty="0">
                <a:latin typeface="Times New Roman" pitchFamily="18" charset="0"/>
                <a:ea typeface="宋体" pitchFamily="2" charset="-122"/>
              </a:rPr>
              <a:t>主旨大意题</a:t>
            </a:r>
          </a:p>
          <a:p>
            <a:pPr>
              <a:lnSpc>
                <a:spcPct val="150000"/>
              </a:lnSpc>
            </a:pPr>
            <a:r>
              <a:rPr lang="zh-CN" altLang="en-US" sz="2800" b="1" dirty="0" smtClean="0">
                <a:latin typeface="Times New Roman" pitchFamily="18" charset="0"/>
                <a:ea typeface="宋体" pitchFamily="2" charset="-122"/>
              </a:rPr>
              <a:t>         此</a:t>
            </a:r>
            <a:r>
              <a:rPr lang="zh-CN" altLang="en-US" sz="2800" b="1" dirty="0">
                <a:latin typeface="Times New Roman" pitchFamily="18" charset="0"/>
                <a:ea typeface="宋体" pitchFamily="2" charset="-122"/>
              </a:rPr>
              <a:t>类题大多数针对段落或文章的主题思想、标题或写作意图。考查考生对于文章的中心思想或全文梗概的领会、理解和概括能力。考生可以通过略读</a:t>
            </a:r>
            <a:r>
              <a:rPr lang="en-US" altLang="zh-CN" sz="2800" b="1" dirty="0">
                <a:latin typeface="Times New Roman" pitchFamily="18" charset="0"/>
                <a:ea typeface="宋体" pitchFamily="2" charset="-122"/>
              </a:rPr>
              <a:t>(skimming)</a:t>
            </a:r>
            <a:r>
              <a:rPr lang="zh-CN" altLang="en-US" sz="2800" b="1" dirty="0">
                <a:latin typeface="Times New Roman" pitchFamily="18" charset="0"/>
                <a:ea typeface="宋体" pitchFamily="2" charset="-122"/>
              </a:rPr>
              <a:t>来获取文章或者段落的主题和主旨大意。在略读时要注意寻找主题句</a:t>
            </a:r>
            <a:r>
              <a:rPr lang="en-US" altLang="zh-CN" sz="2800" b="1" dirty="0">
                <a:latin typeface="Times New Roman" pitchFamily="18" charset="0"/>
                <a:ea typeface="宋体" pitchFamily="2" charset="-122"/>
              </a:rPr>
              <a:t>(topic sentence)</a:t>
            </a:r>
            <a:r>
              <a:rPr lang="zh-CN" altLang="en-US" sz="2800" b="1" dirty="0">
                <a:latin typeface="Times New Roman" pitchFamily="18" charset="0"/>
                <a:ea typeface="宋体" pitchFamily="2" charset="-122"/>
              </a:rPr>
              <a:t>以帮助理解文章的主题和了解文章的大意。</a:t>
            </a:r>
          </a:p>
          <a:p>
            <a:pPr>
              <a:lnSpc>
                <a:spcPct val="150000"/>
              </a:lnSpc>
            </a:pPr>
            <a:r>
              <a:rPr lang="zh-CN" altLang="en-US" sz="2800" b="1" dirty="0" smtClean="0">
                <a:latin typeface="Times New Roman" pitchFamily="18" charset="0"/>
                <a:ea typeface="宋体" pitchFamily="2" charset="-122"/>
              </a:rPr>
              <a:t>         略读</a:t>
            </a:r>
            <a:r>
              <a:rPr lang="zh-CN" altLang="en-US" sz="2800" b="1" dirty="0">
                <a:latin typeface="Times New Roman" pitchFamily="18" charset="0"/>
                <a:ea typeface="宋体" pitchFamily="2" charset="-122"/>
              </a:rPr>
              <a:t>时应该注意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主题句一般是短文的第一句或者最后一句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偶尔位于段落的中间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每一段的主题句一般也是每段的第一、二句或者最后一句。</a:t>
            </a:r>
          </a:p>
        </p:txBody>
      </p:sp>
    </p:spTree>
    <p:extLst>
      <p:ext uri="{BB962C8B-B14F-4D97-AF65-F5344CB8AC3E}">
        <p14:creationId xmlns:p14="http://schemas.microsoft.com/office/powerpoint/2010/main" xmlns="" val="5268683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18326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27200"/>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56263" y="2315689"/>
            <a:ext cx="11257795" cy="3323987"/>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I </a:t>
            </a:r>
            <a:r>
              <a:rPr lang="en-US" altLang="zh-CN" sz="2800" b="1" dirty="0">
                <a:latin typeface="Times New Roman" pitchFamily="18" charset="0"/>
                <a:ea typeface="宋体" pitchFamily="2" charset="-122"/>
              </a:rPr>
              <a:t>hope I can give up my job and go on with my study. </a:t>
            </a:r>
            <a:r>
              <a:rPr lang="en-US" altLang="zh-CN" sz="2800" b="1" dirty="0" smtClean="0">
                <a:latin typeface="Times New Roman" pitchFamily="18" charset="0"/>
                <a:ea typeface="宋体" pitchFamily="2" charset="-122"/>
              </a:rPr>
              <a:t>_______ it’s </a:t>
            </a:r>
            <a:r>
              <a:rPr lang="en-US" altLang="zh-CN" sz="2800" b="1" dirty="0">
                <a:latin typeface="Times New Roman" pitchFamily="18" charset="0"/>
                <a:ea typeface="宋体" pitchFamily="2" charset="-122"/>
              </a:rPr>
              <a:t>too difficult for me to go back to school again.  </a:t>
            </a:r>
            <a:endParaRPr lang="zh-CN" altLang="zh-CN" sz="2800" b="1" dirty="0">
              <a:latin typeface="Times New Roman" pitchFamily="18" charset="0"/>
              <a:ea typeface="宋体" pitchFamily="2" charset="-122"/>
            </a:endParaRPr>
          </a:p>
          <a:p>
            <a:pPr>
              <a:lnSpc>
                <a:spcPct val="150000"/>
              </a:lnSpc>
            </a:pPr>
            <a:r>
              <a:rPr lang="en-US" altLang="zh-CN" sz="2800" b="1" dirty="0">
                <a:latin typeface="Times New Roman" pitchFamily="18" charset="0"/>
                <a:ea typeface="宋体" pitchFamily="2" charset="-122"/>
              </a:rPr>
              <a:t>A. And</a:t>
            </a:r>
            <a:r>
              <a:rPr lang="zh-CN" altLang="zh-CN" sz="2800" b="1" dirty="0">
                <a:latin typeface="Times New Roman" pitchFamily="18" charset="0"/>
                <a:ea typeface="宋体" pitchFamily="2" charset="-122"/>
              </a:rPr>
              <a:t>　　　　</a:t>
            </a:r>
            <a:r>
              <a:rPr lang="en-US" altLang="zh-CN" sz="2800" b="1" dirty="0">
                <a:latin typeface="Times New Roman" pitchFamily="18" charset="0"/>
                <a:ea typeface="宋体" pitchFamily="2" charset="-122"/>
              </a:rPr>
              <a:t>B. But</a:t>
            </a:r>
            <a:r>
              <a:rPr lang="zh-CN" altLang="zh-CN" sz="2800" b="1" dirty="0">
                <a:latin typeface="Times New Roman" pitchFamily="18" charset="0"/>
                <a:ea typeface="宋体" pitchFamily="2" charset="-122"/>
              </a:rPr>
              <a:t>　　　　</a:t>
            </a:r>
            <a:r>
              <a:rPr lang="en-US" altLang="zh-CN" sz="2800" b="1" dirty="0">
                <a:latin typeface="Times New Roman" pitchFamily="18" charset="0"/>
                <a:ea typeface="宋体" pitchFamily="2" charset="-122"/>
              </a:rPr>
              <a:t>C. Or</a:t>
            </a:r>
            <a:r>
              <a:rPr lang="zh-CN" altLang="zh-CN" sz="2800" b="1" dirty="0">
                <a:latin typeface="Times New Roman" pitchFamily="18" charset="0"/>
                <a:ea typeface="宋体" pitchFamily="2" charset="-122"/>
              </a:rPr>
              <a:t>　　　　</a:t>
            </a:r>
            <a:r>
              <a:rPr lang="en-US" altLang="zh-CN" sz="2800" b="1" dirty="0">
                <a:latin typeface="Times New Roman" pitchFamily="18" charset="0"/>
                <a:ea typeface="宋体" pitchFamily="2" charset="-122"/>
              </a:rPr>
              <a:t>D. So</a:t>
            </a:r>
            <a:endParaRPr lang="zh-CN" altLang="zh-CN" sz="2800" b="1" dirty="0">
              <a:latin typeface="Times New Roman" pitchFamily="18" charset="0"/>
              <a:ea typeface="宋体" pitchFamily="2" charset="-122"/>
            </a:endParaRPr>
          </a:p>
          <a:p>
            <a:pPr>
              <a:lnSpc>
                <a:spcPct val="150000"/>
              </a:lnSpc>
            </a:pPr>
            <a:r>
              <a:rPr lang="zh-CN" altLang="zh-CN" sz="2800" b="1" dirty="0">
                <a:latin typeface="Times New Roman" pitchFamily="18" charset="0"/>
                <a:ea typeface="宋体" pitchFamily="2" charset="-122"/>
              </a:rPr>
              <a:t>【解析】根据设空处前后两句话之间的句意可知它们之间是转折关系</a:t>
            </a:r>
            <a:r>
              <a:rPr lang="en-US" altLang="zh-CN" sz="2800" b="1" dirty="0">
                <a:latin typeface="Times New Roman" pitchFamily="18" charset="0"/>
                <a:ea typeface="宋体" pitchFamily="2" charset="-122"/>
              </a:rPr>
              <a:t>,</a:t>
            </a:r>
            <a:r>
              <a:rPr lang="zh-CN" altLang="zh-CN" sz="2800" b="1" dirty="0">
                <a:latin typeface="Times New Roman" pitchFamily="18" charset="0"/>
                <a:ea typeface="宋体" pitchFamily="2" charset="-122"/>
              </a:rPr>
              <a:t>故选</a:t>
            </a:r>
            <a:r>
              <a:rPr lang="en-US" altLang="zh-CN" sz="2800" b="1" dirty="0">
                <a:latin typeface="Times New Roman" pitchFamily="18" charset="0"/>
                <a:ea typeface="宋体" pitchFamily="2" charset="-122"/>
              </a:rPr>
              <a:t>But</a:t>
            </a:r>
            <a:r>
              <a:rPr lang="zh-CN" altLang="zh-CN" sz="2800" b="1" dirty="0" smtClean="0">
                <a:latin typeface="Times New Roman" pitchFamily="18" charset="0"/>
                <a:ea typeface="宋体" pitchFamily="2" charset="-122"/>
              </a:rPr>
              <a:t>。</a:t>
            </a:r>
            <a:endParaRPr lang="zh-CN" altLang="zh-CN" sz="2800" b="1" dirty="0">
              <a:latin typeface="Times New Roman" pitchFamily="18" charset="0"/>
              <a:ea typeface="宋体" pitchFamily="2" charset="-122"/>
            </a:endParaRPr>
          </a:p>
        </p:txBody>
      </p:sp>
      <p:sp>
        <p:nvSpPr>
          <p:cNvPr id="3" name="TextBox 2"/>
          <p:cNvSpPr txBox="1"/>
          <p:nvPr/>
        </p:nvSpPr>
        <p:spPr>
          <a:xfrm>
            <a:off x="9444251" y="2452160"/>
            <a:ext cx="532262"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B</a:t>
            </a:r>
            <a:endParaRPr lang="zh-CN" alt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110107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fade">
                                      <p:cBhvr>
                                        <p:cTn id="1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70010" y="1626939"/>
            <a:ext cx="11400318" cy="3888500"/>
          </a:xfrm>
          <a:prstGeom prst="rect">
            <a:avLst/>
          </a:prstGeom>
          <a:noFill/>
        </p:spPr>
        <p:txBody>
          <a:bodyPr wrap="square" rtlCol="0">
            <a:spAutoFit/>
          </a:bodyPr>
          <a:lstStyle/>
          <a:p>
            <a:pPr>
              <a:lnSpc>
                <a:spcPct val="150000"/>
              </a:lnSpc>
            </a:pPr>
            <a:r>
              <a:rPr lang="zh-CN" altLang="en-US" sz="2800" b="1" dirty="0">
                <a:latin typeface="Times New Roman" pitchFamily="18" charset="0"/>
                <a:ea typeface="宋体" pitchFamily="2" charset="-122"/>
              </a:rPr>
              <a:t>主旨大意题常见的设问方式</a:t>
            </a:r>
            <a:r>
              <a:rPr lang="en-US" altLang="zh-CN" sz="2800" b="1" dirty="0">
                <a:latin typeface="Times New Roman" pitchFamily="18" charset="0"/>
                <a:ea typeface="宋体" pitchFamily="2" charset="-122"/>
              </a:rPr>
              <a:t>:</a:t>
            </a:r>
          </a:p>
          <a:p>
            <a:pPr>
              <a:lnSpc>
                <a:spcPct val="150000"/>
              </a:lnSpc>
            </a:pPr>
            <a:r>
              <a:rPr lang="en-US" altLang="zh-CN" sz="2800" b="1" dirty="0">
                <a:latin typeface="Times New Roman" pitchFamily="18" charset="0"/>
                <a:ea typeface="宋体" pitchFamily="2" charset="-122"/>
              </a:rPr>
              <a:t>①What’s the main idea of this passage?</a:t>
            </a:r>
          </a:p>
          <a:p>
            <a:pPr>
              <a:lnSpc>
                <a:spcPct val="150000"/>
              </a:lnSpc>
            </a:pPr>
            <a:r>
              <a:rPr lang="en-US" altLang="zh-CN" sz="2800" b="1" dirty="0">
                <a:latin typeface="Times New Roman" pitchFamily="18" charset="0"/>
                <a:ea typeface="宋体" pitchFamily="2" charset="-122"/>
              </a:rPr>
              <a:t>②What does the passage mainly tell us?</a:t>
            </a:r>
          </a:p>
          <a:p>
            <a:pPr>
              <a:lnSpc>
                <a:spcPct val="150000"/>
              </a:lnSpc>
            </a:pPr>
            <a:r>
              <a:rPr lang="en-US" altLang="zh-CN" sz="2800" b="1" dirty="0">
                <a:latin typeface="Times New Roman" pitchFamily="18" charset="0"/>
                <a:ea typeface="宋体" pitchFamily="2" charset="-122"/>
              </a:rPr>
              <a:t>③The writer means to tell us that </a:t>
            </a:r>
            <a:r>
              <a:rPr lang="en-US" altLang="zh-CN" sz="2800" b="1" dirty="0" smtClean="0">
                <a:latin typeface="Times New Roman" pitchFamily="18" charset="0"/>
                <a:ea typeface="宋体" pitchFamily="2" charset="-122"/>
              </a:rPr>
              <a:t>________.  </a:t>
            </a:r>
            <a:endParaRPr lang="en-US" altLang="zh-CN" sz="2800" b="1" dirty="0">
              <a:latin typeface="Times New Roman" pitchFamily="18" charset="0"/>
              <a:ea typeface="宋体" pitchFamily="2" charset="-122"/>
            </a:endParaRPr>
          </a:p>
          <a:p>
            <a:pPr>
              <a:lnSpc>
                <a:spcPct val="150000"/>
              </a:lnSpc>
            </a:pPr>
            <a:r>
              <a:rPr lang="en-US" altLang="zh-CN" sz="2800" b="1" dirty="0">
                <a:latin typeface="Times New Roman" pitchFamily="18" charset="0"/>
                <a:ea typeface="宋体" pitchFamily="2" charset="-122"/>
              </a:rPr>
              <a:t>④The main idea/point of the passage is that </a:t>
            </a:r>
            <a:r>
              <a:rPr lang="en-US" altLang="zh-CN" sz="2800" b="1" dirty="0" smtClean="0">
                <a:latin typeface="Times New Roman" pitchFamily="18" charset="0"/>
                <a:ea typeface="宋体" pitchFamily="2" charset="-122"/>
              </a:rPr>
              <a:t>_________.  </a:t>
            </a:r>
            <a:endParaRPr lang="en-US" altLang="zh-CN" sz="2800" b="1" dirty="0">
              <a:latin typeface="Times New Roman" pitchFamily="18" charset="0"/>
              <a:ea typeface="宋体" pitchFamily="2" charset="-122"/>
            </a:endParaRPr>
          </a:p>
          <a:p>
            <a:pPr>
              <a:lnSpc>
                <a:spcPct val="150000"/>
              </a:lnSpc>
            </a:pPr>
            <a:r>
              <a:rPr lang="en-US" altLang="zh-CN" sz="2800" b="1" dirty="0">
                <a:latin typeface="Times New Roman" pitchFamily="18" charset="0"/>
                <a:ea typeface="宋体" pitchFamily="2" charset="-122"/>
              </a:rPr>
              <a:t>⑤The passage is mainly about </a:t>
            </a:r>
            <a:r>
              <a:rPr lang="en-US" altLang="zh-CN" sz="2800" b="1" dirty="0" smtClean="0">
                <a:latin typeface="Times New Roman" pitchFamily="18" charset="0"/>
                <a:ea typeface="宋体" pitchFamily="2" charset="-122"/>
              </a:rPr>
              <a:t>_________. </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37530066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70010" y="1626939"/>
            <a:ext cx="11400318" cy="3242170"/>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⑥From the passage, we can learn/conclude </a:t>
            </a:r>
            <a:r>
              <a:rPr lang="en-US" altLang="zh-CN" sz="2800" b="1" dirty="0" smtClean="0">
                <a:latin typeface="Times New Roman" pitchFamily="18" charset="0"/>
                <a:ea typeface="宋体" pitchFamily="2" charset="-122"/>
              </a:rPr>
              <a:t>__________.  </a:t>
            </a:r>
            <a:endParaRPr lang="en-US" altLang="zh-CN" sz="2800" b="1" dirty="0">
              <a:latin typeface="Times New Roman" pitchFamily="18" charset="0"/>
              <a:ea typeface="宋体" pitchFamily="2" charset="-122"/>
            </a:endParaRPr>
          </a:p>
          <a:p>
            <a:pPr>
              <a:lnSpc>
                <a:spcPct val="150000"/>
              </a:lnSpc>
            </a:pPr>
            <a:r>
              <a:rPr lang="en-US" altLang="zh-CN" sz="2800" b="1" dirty="0">
                <a:latin typeface="Times New Roman" pitchFamily="18" charset="0"/>
                <a:ea typeface="宋体" pitchFamily="2" charset="-122"/>
              </a:rPr>
              <a:t>⑦What can we know from the whole passage?</a:t>
            </a:r>
          </a:p>
          <a:p>
            <a:pPr>
              <a:lnSpc>
                <a:spcPct val="150000"/>
              </a:lnSpc>
            </a:pPr>
            <a:r>
              <a:rPr lang="en-US" altLang="zh-CN" sz="2800" b="1" dirty="0">
                <a:latin typeface="Times New Roman" pitchFamily="18" charset="0"/>
                <a:ea typeface="宋体" pitchFamily="2" charset="-122"/>
              </a:rPr>
              <a:t>⑧The last paragraph is chiefly concerned </a:t>
            </a:r>
            <a:r>
              <a:rPr lang="en-US" altLang="zh-CN" sz="2800" b="1" dirty="0" smtClean="0">
                <a:latin typeface="Times New Roman" pitchFamily="18" charset="0"/>
                <a:ea typeface="宋体" pitchFamily="2" charset="-122"/>
              </a:rPr>
              <a:t>with </a:t>
            </a:r>
            <a:r>
              <a:rPr lang="en-US" altLang="zh-CN" sz="2800" b="1" dirty="0">
                <a:latin typeface="Times New Roman" pitchFamily="18" charset="0"/>
                <a:ea typeface="宋体" pitchFamily="2" charset="-122"/>
              </a:rPr>
              <a:t>__________.</a:t>
            </a:r>
            <a:r>
              <a:rPr lang="en-US" altLang="zh-CN" sz="2800" b="1" dirty="0" smtClean="0">
                <a:latin typeface="Times New Roman" pitchFamily="18" charset="0"/>
                <a:ea typeface="宋体" pitchFamily="2" charset="-122"/>
              </a:rPr>
              <a:t> </a:t>
            </a:r>
            <a:endParaRPr lang="en-US" altLang="zh-CN" sz="2800" b="1" dirty="0">
              <a:latin typeface="Times New Roman" pitchFamily="18" charset="0"/>
              <a:ea typeface="宋体" pitchFamily="2" charset="-122"/>
            </a:endParaRPr>
          </a:p>
          <a:p>
            <a:pPr>
              <a:lnSpc>
                <a:spcPct val="150000"/>
              </a:lnSpc>
            </a:pPr>
            <a:r>
              <a:rPr lang="en-US" altLang="zh-CN" sz="2800" b="1" dirty="0">
                <a:latin typeface="Times New Roman" pitchFamily="18" charset="0"/>
                <a:ea typeface="宋体" pitchFamily="2" charset="-122"/>
              </a:rPr>
              <a:t>⑨What’s the best title for the passage?</a:t>
            </a:r>
          </a:p>
          <a:p>
            <a:pPr>
              <a:lnSpc>
                <a:spcPct val="150000"/>
              </a:lnSpc>
            </a:pPr>
            <a:r>
              <a:rPr lang="en-US" altLang="zh-CN" sz="2800" b="1" dirty="0">
                <a:latin typeface="Times New Roman" pitchFamily="18" charset="0"/>
                <a:ea typeface="宋体" pitchFamily="2" charset="-122"/>
              </a:rPr>
              <a:t>⑩The best title for this story can be __________.</a:t>
            </a:r>
            <a:r>
              <a:rPr lang="en-US" altLang="zh-CN" sz="2800" b="1" dirty="0" smtClean="0">
                <a:latin typeface="Times New Roman" pitchFamily="18" charset="0"/>
                <a:ea typeface="宋体" pitchFamily="2" charset="-122"/>
              </a:rPr>
              <a:t> </a:t>
            </a:r>
            <a:endParaRPr lang="en-US" altLang="zh-CN" sz="2800" b="1" dirty="0">
              <a:latin typeface="Times New Roman" pitchFamily="18" charset="0"/>
              <a:ea typeface="宋体" pitchFamily="2" charset="-122"/>
            </a:endParaRPr>
          </a:p>
        </p:txBody>
      </p:sp>
    </p:spTree>
    <p:extLst>
      <p:ext uri="{BB962C8B-B14F-4D97-AF65-F5344CB8AC3E}">
        <p14:creationId xmlns:p14="http://schemas.microsoft.com/office/powerpoint/2010/main" xmlns="" val="8172222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106884" y="1555689"/>
            <a:ext cx="12085115" cy="5262979"/>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中考</a:t>
            </a:r>
            <a:r>
              <a:rPr lang="zh-CN" altLang="en-US" sz="2800" b="1" dirty="0">
                <a:latin typeface="Times New Roman" pitchFamily="18" charset="0"/>
                <a:ea typeface="宋体" pitchFamily="2" charset="-122"/>
              </a:rPr>
              <a:t>英语阅读理解文章的体裁通常可分为记叙文、应用文、议论文</a:t>
            </a:r>
            <a:r>
              <a:rPr lang="zh-CN" altLang="en-US" sz="2800" b="1" dirty="0" smtClean="0">
                <a:latin typeface="Times New Roman" pitchFamily="18" charset="0"/>
                <a:ea typeface="宋体" pitchFamily="2" charset="-122"/>
              </a:rPr>
              <a:t>、</a:t>
            </a:r>
            <a:endParaRPr lang="en-US" altLang="zh-CN" sz="2800" b="1" dirty="0" smtClean="0">
              <a:latin typeface="Times New Roman" pitchFamily="18" charset="0"/>
              <a:ea typeface="宋体" pitchFamily="2" charset="-122"/>
            </a:endParaRPr>
          </a:p>
          <a:p>
            <a:pPr>
              <a:lnSpc>
                <a:spcPct val="150000"/>
              </a:lnSpc>
            </a:pPr>
            <a:r>
              <a:rPr lang="zh-CN" altLang="en-US" sz="2800" b="1" dirty="0" smtClean="0">
                <a:latin typeface="Times New Roman" pitchFamily="18" charset="0"/>
                <a:ea typeface="宋体" pitchFamily="2" charset="-122"/>
              </a:rPr>
              <a:t>说明文</a:t>
            </a:r>
            <a:r>
              <a:rPr lang="zh-CN" altLang="en-US" sz="2800" b="1" dirty="0">
                <a:latin typeface="Times New Roman" pitchFamily="18" charset="0"/>
                <a:ea typeface="宋体" pitchFamily="2" charset="-122"/>
              </a:rPr>
              <a:t>四大类。</a:t>
            </a:r>
          </a:p>
          <a:p>
            <a:pPr>
              <a:lnSpc>
                <a:spcPct val="150000"/>
              </a:lnSpc>
            </a:pPr>
            <a:r>
              <a:rPr lang="en-US" altLang="zh-CN" sz="2800" b="1" dirty="0">
                <a:latin typeface="Times New Roman" pitchFamily="18" charset="0"/>
                <a:ea typeface="宋体" pitchFamily="2" charset="-122"/>
              </a:rPr>
              <a:t>1. </a:t>
            </a:r>
            <a:r>
              <a:rPr lang="zh-CN" altLang="en-US" sz="2800" b="1" dirty="0">
                <a:latin typeface="Times New Roman" pitchFamily="18" charset="0"/>
                <a:ea typeface="宋体" pitchFamily="2" charset="-122"/>
              </a:rPr>
              <a:t>记叙文</a:t>
            </a:r>
          </a:p>
          <a:p>
            <a:pPr>
              <a:lnSpc>
                <a:spcPct val="125000"/>
              </a:lnSpc>
            </a:pPr>
            <a:r>
              <a:rPr lang="zh-CN" altLang="en-US" sz="2800" b="1" dirty="0" smtClean="0">
                <a:latin typeface="Times New Roman" pitchFamily="18" charset="0"/>
                <a:ea typeface="宋体" pitchFamily="2" charset="-122"/>
              </a:rPr>
              <a:t>        记叙文</a:t>
            </a:r>
            <a:r>
              <a:rPr lang="zh-CN" altLang="en-US" sz="2800" b="1" dirty="0">
                <a:latin typeface="Times New Roman" pitchFamily="18" charset="0"/>
                <a:ea typeface="宋体" pitchFamily="2" charset="-122"/>
              </a:rPr>
              <a:t>一般描述一个很完整的故事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然后以点缀的方式给出命题者的意见或者提出问题留给考生思考。一般来说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要读懂这种文章没有多大的困难</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题目设置方面也相对简单。此类文章难点在于弄清事情的发展顺序和方向</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用当事人的眼光亲历故事。由于故事主线和题目是相关联的</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所以叙事性的文章在解题时可以采取一边看一边做的方法</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以节约时间。这类文章经常会在结尾部分表达命题者的感悟</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考生可由此得出命题者的写作意图。</a:t>
            </a:r>
          </a:p>
        </p:txBody>
      </p:sp>
      <p:grpSp>
        <p:nvGrpSpPr>
          <p:cNvPr id="6" name="组合 5"/>
          <p:cNvGrpSpPr/>
          <p:nvPr/>
        </p:nvGrpSpPr>
        <p:grpSpPr>
          <a:xfrm>
            <a:off x="142468" y="984324"/>
            <a:ext cx="4952010" cy="523220"/>
            <a:chOff x="384349" y="1162449"/>
            <a:chExt cx="2451360" cy="523220"/>
          </a:xfrm>
        </p:grpSpPr>
        <p:sp>
          <p:nvSpPr>
            <p:cNvPr id="7" name="矩形 6"/>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384349" y="1162449"/>
              <a:ext cx="2451360"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技巧点拨及解题步骤</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Tree>
    <p:extLst>
      <p:ext uri="{BB962C8B-B14F-4D97-AF65-F5344CB8AC3E}">
        <p14:creationId xmlns:p14="http://schemas.microsoft.com/office/powerpoint/2010/main" xmlns="" val="32632150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923835" y="1555689"/>
            <a:ext cx="10355277" cy="4616648"/>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2</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应用文</a:t>
            </a:r>
          </a:p>
          <a:p>
            <a:pPr>
              <a:lnSpc>
                <a:spcPct val="150000"/>
              </a:lnSpc>
            </a:pPr>
            <a:r>
              <a:rPr lang="zh-CN" altLang="en-US" sz="2800" b="1" dirty="0" smtClean="0">
                <a:latin typeface="Times New Roman" pitchFamily="18" charset="0"/>
                <a:ea typeface="宋体" pitchFamily="2" charset="-122"/>
              </a:rPr>
              <a:t>         这</a:t>
            </a:r>
            <a:r>
              <a:rPr lang="zh-CN" altLang="en-US" sz="2800" b="1" dirty="0">
                <a:latin typeface="Times New Roman" pitchFamily="18" charset="0"/>
                <a:ea typeface="宋体" pitchFamily="2" charset="-122"/>
              </a:rPr>
              <a:t>类文章主要包括广告、通知、操作说明、图表等形式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难度不大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主要考查考生对细节的把握。可以先将题目审读一遍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然后再去表格中寻找有用的信息。有时会涉及简单的计算</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尤其是对若干人需要多少金钱的计算。这要求考生能根据题目要求</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迅速锁定关键区域</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进行仔细分析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准确做出计算</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要特别关注里面提及的“特殊”情况</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如老人票、儿童票等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这样才能做到万无一失。</a:t>
            </a:r>
          </a:p>
        </p:txBody>
      </p:sp>
    </p:spTree>
    <p:extLst>
      <p:ext uri="{BB962C8B-B14F-4D97-AF65-F5344CB8AC3E}">
        <p14:creationId xmlns:p14="http://schemas.microsoft.com/office/powerpoint/2010/main" xmlns="" val="25145794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32509" y="1436939"/>
            <a:ext cx="11625943" cy="5262979"/>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3. </a:t>
            </a:r>
            <a:r>
              <a:rPr lang="zh-CN" altLang="en-US" sz="2800" b="1" dirty="0">
                <a:latin typeface="Times New Roman" pitchFamily="18" charset="0"/>
                <a:ea typeface="宋体" pitchFamily="2" charset="-122"/>
              </a:rPr>
              <a:t>议论文</a:t>
            </a:r>
          </a:p>
          <a:p>
            <a:pPr>
              <a:lnSpc>
                <a:spcPct val="150000"/>
              </a:lnSpc>
            </a:pPr>
            <a:r>
              <a:rPr lang="zh-CN" altLang="en-US" sz="2800" b="1" dirty="0" smtClean="0">
                <a:latin typeface="Times New Roman" pitchFamily="18" charset="0"/>
                <a:ea typeface="宋体" pitchFamily="2" charset="-122"/>
              </a:rPr>
              <a:t>        对于</a:t>
            </a:r>
            <a:r>
              <a:rPr lang="zh-CN" altLang="en-US" sz="2800" b="1" dirty="0">
                <a:latin typeface="Times New Roman" pitchFamily="18" charset="0"/>
                <a:ea typeface="宋体" pitchFamily="2" charset="-122"/>
              </a:rPr>
              <a:t>考生来说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该类文章属于较难的。在该类文章中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不同的人物观点不同</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考生很容易混淆文章内容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考生可以先略读第一段和最后一段</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了解讨论的对象</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然后再看题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找出题中的关键词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带着题和关键词去看文章</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有针对性地找出双方的不同观点。</a:t>
            </a:r>
          </a:p>
          <a:p>
            <a:pPr>
              <a:lnSpc>
                <a:spcPct val="150000"/>
              </a:lnSpc>
            </a:pPr>
            <a:r>
              <a:rPr lang="zh-CN" altLang="en-US" sz="2800" b="1" dirty="0" smtClean="0">
                <a:latin typeface="Times New Roman" pitchFamily="18" charset="0"/>
                <a:ea typeface="宋体" pitchFamily="2" charset="-122"/>
              </a:rPr>
              <a:t>         此</a:t>
            </a:r>
            <a:r>
              <a:rPr lang="zh-CN" altLang="en-US" sz="2800" b="1" dirty="0">
                <a:latin typeface="Times New Roman" pitchFamily="18" charset="0"/>
                <a:ea typeface="宋体" pitchFamily="2" charset="-122"/>
              </a:rPr>
              <a:t>类文章的主题往往是社会生活中的热点话题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阅读时首先要找出讨论的话题是什么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作者的观点如何</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意见相左的对方提出的解决方案是什么。有时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文中除了作者和对方以外</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还有第三方角色</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比如作者的家人</a:t>
            </a:r>
            <a:r>
              <a:rPr lang="zh-CN" altLang="en-US" sz="2800" b="1" dirty="0" smtClean="0">
                <a:latin typeface="Times New Roman" pitchFamily="18" charset="0"/>
                <a:ea typeface="宋体" pitchFamily="2" charset="-122"/>
              </a:rPr>
              <a:t>。</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17935270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32509" y="1436939"/>
            <a:ext cx="11625943" cy="5262979"/>
          </a:xfrm>
          <a:prstGeom prst="rect">
            <a:avLst/>
          </a:prstGeom>
          <a:noFill/>
        </p:spPr>
        <p:txBody>
          <a:bodyPr wrap="square" rtlCol="0">
            <a:spAutoFit/>
          </a:bodyPr>
          <a:lstStyle/>
          <a:p>
            <a:pPr>
              <a:lnSpc>
                <a:spcPct val="150000"/>
              </a:lnSpc>
            </a:pPr>
            <a:r>
              <a:rPr lang="zh-CN" altLang="en-US" sz="2800" b="1" dirty="0">
                <a:latin typeface="Times New Roman" pitchFamily="18" charset="0"/>
                <a:ea typeface="宋体" pitchFamily="2" charset="-122"/>
              </a:rPr>
              <a:t>在这种情况下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要留意角色观点的切换</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特别是在前后观点不一致的时候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要多在文章上面做标记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把原因、对立主体、观点、目标、解决方案标出来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这样做题时就会清晰很多</a:t>
            </a:r>
            <a:r>
              <a:rPr lang="zh-CN" altLang="en-US" sz="2800" b="1" dirty="0" smtClean="0">
                <a:latin typeface="Times New Roman" pitchFamily="18" charset="0"/>
                <a:ea typeface="宋体" pitchFamily="2" charset="-122"/>
              </a:rPr>
              <a:t>。</a:t>
            </a:r>
            <a:endParaRPr lang="en-US" altLang="zh-CN" sz="2800" b="1" dirty="0" smtClean="0">
              <a:latin typeface="Times New Roman" pitchFamily="18" charset="0"/>
              <a:ea typeface="宋体" pitchFamily="2" charset="-122"/>
            </a:endParaRPr>
          </a:p>
          <a:p>
            <a:pPr>
              <a:lnSpc>
                <a:spcPct val="150000"/>
              </a:lnSpc>
            </a:pPr>
            <a:r>
              <a:rPr lang="en-US" altLang="zh-CN" sz="2800" b="1" dirty="0">
                <a:latin typeface="Times New Roman" pitchFamily="18" charset="0"/>
                <a:ea typeface="宋体" pitchFamily="2" charset="-122"/>
              </a:rPr>
              <a:t>4. </a:t>
            </a:r>
            <a:r>
              <a:rPr lang="zh-CN" altLang="en-US" sz="2800" b="1" dirty="0">
                <a:latin typeface="Times New Roman" pitchFamily="18" charset="0"/>
                <a:ea typeface="宋体" pitchFamily="2" charset="-122"/>
              </a:rPr>
              <a:t>说明文</a:t>
            </a:r>
          </a:p>
          <a:p>
            <a:pPr>
              <a:lnSpc>
                <a:spcPct val="150000"/>
              </a:lnSpc>
            </a:pPr>
            <a:r>
              <a:rPr lang="zh-CN" altLang="en-US" sz="2800" b="1" dirty="0" smtClean="0">
                <a:latin typeface="Times New Roman" pitchFamily="18" charset="0"/>
                <a:ea typeface="宋体" pitchFamily="2" charset="-122"/>
              </a:rPr>
              <a:t>         根据</a:t>
            </a:r>
            <a:r>
              <a:rPr lang="zh-CN" altLang="en-US" sz="2800" b="1" dirty="0">
                <a:latin typeface="Times New Roman" pitchFamily="18" charset="0"/>
                <a:ea typeface="宋体" pitchFamily="2" charset="-122"/>
              </a:rPr>
              <a:t>历年考试情况分析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说明文的长度基本控制在</a:t>
            </a:r>
            <a:r>
              <a:rPr lang="en-US" altLang="zh-CN" sz="2800" b="1" dirty="0">
                <a:latin typeface="Times New Roman" pitchFamily="18" charset="0"/>
                <a:ea typeface="宋体" pitchFamily="2" charset="-122"/>
              </a:rPr>
              <a:t>200</a:t>
            </a:r>
            <a:r>
              <a:rPr lang="zh-CN" altLang="en-US" sz="2800" b="1" dirty="0">
                <a:latin typeface="Times New Roman" pitchFamily="18" charset="0"/>
                <a:ea typeface="宋体" pitchFamily="2" charset="-122"/>
              </a:rPr>
              <a:t>词左右。文章的主旨大意多出现在第一段。文章最后一段多与第一段呼应。文章中间的部分多是论据或说明文的展开部分。解答这类阅读问题时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要将阅读重点放在首尾部分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中间部分采用略读的方式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这样既能节约时间又能明确目标</a:t>
            </a:r>
            <a:r>
              <a:rPr lang="zh-CN" altLang="en-US" sz="2800" b="1" dirty="0" smtClean="0">
                <a:latin typeface="Times New Roman" pitchFamily="18" charset="0"/>
                <a:ea typeface="宋体" pitchFamily="2" charset="-122"/>
              </a:rPr>
              <a:t>。</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7168714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32509" y="1436939"/>
            <a:ext cx="11625943" cy="5262979"/>
          </a:xfrm>
          <a:prstGeom prst="rect">
            <a:avLst/>
          </a:prstGeom>
          <a:noFill/>
        </p:spPr>
        <p:txBody>
          <a:bodyPr wrap="square" rtlCol="0">
            <a:spAutoFit/>
          </a:bodyPr>
          <a:lstStyle/>
          <a:p>
            <a:pPr>
              <a:lnSpc>
                <a:spcPct val="150000"/>
              </a:lnSpc>
            </a:pPr>
            <a:r>
              <a:rPr lang="zh-CN" altLang="en-US" sz="2800" b="1" dirty="0">
                <a:latin typeface="Times New Roman" pitchFamily="18" charset="0"/>
                <a:ea typeface="宋体" pitchFamily="2" charset="-122"/>
              </a:rPr>
              <a:t>阅读理解题的解题步骤</a:t>
            </a:r>
            <a:r>
              <a:rPr lang="en-US" altLang="zh-CN" sz="2800" b="1" dirty="0">
                <a:latin typeface="Times New Roman" pitchFamily="18" charset="0"/>
                <a:ea typeface="宋体" pitchFamily="2" charset="-122"/>
              </a:rPr>
              <a:t>:</a:t>
            </a:r>
          </a:p>
          <a:p>
            <a:pPr>
              <a:lnSpc>
                <a:spcPct val="150000"/>
              </a:lnSpc>
            </a:pPr>
            <a:r>
              <a:rPr lang="en-US" altLang="zh-CN" sz="2800" b="1" dirty="0">
                <a:latin typeface="Times New Roman" pitchFamily="18" charset="0"/>
                <a:ea typeface="宋体" pitchFamily="2" charset="-122"/>
              </a:rPr>
              <a:t>1. </a:t>
            </a:r>
            <a:r>
              <a:rPr lang="zh-CN" altLang="en-US" sz="2800" b="1" dirty="0">
                <a:latin typeface="Times New Roman" pitchFamily="18" charset="0"/>
                <a:ea typeface="宋体" pitchFamily="2" charset="-122"/>
              </a:rPr>
              <a:t>通读全文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把握大意</a:t>
            </a:r>
          </a:p>
          <a:p>
            <a:pPr>
              <a:lnSpc>
                <a:spcPct val="150000"/>
              </a:lnSpc>
            </a:pPr>
            <a:r>
              <a:rPr lang="zh-CN" altLang="en-US" sz="2800" b="1" dirty="0" smtClean="0">
                <a:latin typeface="Times New Roman" pitchFamily="18" charset="0"/>
                <a:ea typeface="宋体" pitchFamily="2" charset="-122"/>
              </a:rPr>
              <a:t>         阅读</a:t>
            </a:r>
            <a:r>
              <a:rPr lang="zh-CN" altLang="en-US" sz="2800" b="1" dirty="0">
                <a:latin typeface="Times New Roman" pitchFamily="18" charset="0"/>
                <a:ea typeface="宋体" pitchFamily="2" charset="-122"/>
              </a:rPr>
              <a:t>理解的主旨是要求考生通读全文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理解文章大意。不管是短文、对话</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还是图表</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都应快速通读一遍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舍弃无关紧要的细节</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全力捕捉全文的中心思想</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弄清大意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特别要注意事情的起因、时间、地点、涉及的人物、结局等。为了便于快速查找</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还可以边阅读边做一些标记。在阅读过程中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目光要快速移动</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千万不要反复停顿或回视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要看准关键词、句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同时要不断地对内容作出预测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使大脑的逻辑思维、推理判断贯穿于阅读的整个过程。</a:t>
            </a:r>
          </a:p>
        </p:txBody>
      </p:sp>
    </p:spTree>
    <p:extLst>
      <p:ext uri="{BB962C8B-B14F-4D97-AF65-F5344CB8AC3E}">
        <p14:creationId xmlns:p14="http://schemas.microsoft.com/office/powerpoint/2010/main" xmlns="" val="9759568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32509" y="1436939"/>
            <a:ext cx="11625943" cy="3888500"/>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2. </a:t>
            </a:r>
            <a:r>
              <a:rPr lang="zh-CN" altLang="en-US" sz="2800" b="1" dirty="0">
                <a:latin typeface="Times New Roman" pitchFamily="18" charset="0"/>
                <a:ea typeface="宋体" pitchFamily="2" charset="-122"/>
              </a:rPr>
              <a:t>细读全文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注重关键词句</a:t>
            </a:r>
          </a:p>
          <a:p>
            <a:pPr>
              <a:lnSpc>
                <a:spcPct val="150000"/>
              </a:lnSpc>
            </a:pPr>
            <a:r>
              <a:rPr lang="zh-CN" altLang="en-US" sz="2800" b="1" dirty="0" smtClean="0">
                <a:latin typeface="Times New Roman" pitchFamily="18" charset="0"/>
                <a:ea typeface="宋体" pitchFamily="2" charset="-122"/>
              </a:rPr>
              <a:t>         针对</a:t>
            </a:r>
            <a:r>
              <a:rPr lang="zh-CN" altLang="en-US" sz="2800" b="1" dirty="0">
                <a:latin typeface="Times New Roman" pitchFamily="18" charset="0"/>
                <a:ea typeface="宋体" pitchFamily="2" charset="-122"/>
              </a:rPr>
              <a:t>题目中的问题细读材料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可以缩小阅读范围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迅速地找到与问题有关的信息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细读与题目相关联的词、句、段。在逐句阅读的过程中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目光要瞄准短文中的实词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尤其是名词和动词。同时抓住一些关键的信息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如时间、地点、人物、事件、原因、结果等。一般说来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这些问题会在文章中有交代说明</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运用查阅法是不难找到答题线索的。</a:t>
            </a:r>
          </a:p>
        </p:txBody>
      </p:sp>
    </p:spTree>
    <p:extLst>
      <p:ext uri="{BB962C8B-B14F-4D97-AF65-F5344CB8AC3E}">
        <p14:creationId xmlns:p14="http://schemas.microsoft.com/office/powerpoint/2010/main" xmlns="" val="13025576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32509" y="1436939"/>
            <a:ext cx="11625943" cy="3888500"/>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3. </a:t>
            </a:r>
            <a:r>
              <a:rPr lang="zh-CN" altLang="en-US" sz="2800" b="1" dirty="0">
                <a:latin typeface="Times New Roman" pitchFamily="18" charset="0"/>
                <a:ea typeface="宋体" pitchFamily="2" charset="-122"/>
              </a:rPr>
              <a:t>分析信息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确定答案</a:t>
            </a:r>
          </a:p>
          <a:p>
            <a:pPr>
              <a:lnSpc>
                <a:spcPct val="150000"/>
              </a:lnSpc>
            </a:pPr>
            <a:r>
              <a:rPr lang="zh-CN" altLang="en-US" sz="2800" b="1" dirty="0" smtClean="0">
                <a:latin typeface="Times New Roman" pitchFamily="18" charset="0"/>
                <a:ea typeface="宋体" pitchFamily="2" charset="-122"/>
              </a:rPr>
              <a:t>         大多数</a:t>
            </a:r>
            <a:r>
              <a:rPr lang="zh-CN" altLang="en-US" sz="2800" b="1" dirty="0">
                <a:latin typeface="Times New Roman" pitchFamily="18" charset="0"/>
                <a:ea typeface="宋体" pitchFamily="2" charset="-122"/>
              </a:rPr>
              <a:t>阅读理解题的答案一般都可以直接在短文中找出</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所以在阅读时先看清楚题目</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记住其中的关键词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然后阅读时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留心在文章中寻找这些关键词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这样题目的答案也就很容易得出了。还有一些题目的答案需要对文章中所给信息进行简单的比较、计算、分析或归纳后才能得出</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这就要求做题时认真、仔细。</a:t>
            </a:r>
          </a:p>
        </p:txBody>
      </p:sp>
    </p:spTree>
    <p:extLst>
      <p:ext uri="{BB962C8B-B14F-4D97-AF65-F5344CB8AC3E}">
        <p14:creationId xmlns:p14="http://schemas.microsoft.com/office/powerpoint/2010/main" xmlns="" val="24275016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题型二  阅读理解</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32509" y="2113814"/>
            <a:ext cx="10913423" cy="3323987"/>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4</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复读全文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核查答案</a:t>
            </a:r>
          </a:p>
          <a:p>
            <a:pPr>
              <a:lnSpc>
                <a:spcPct val="150000"/>
              </a:lnSpc>
            </a:pPr>
            <a:r>
              <a:rPr lang="zh-CN" altLang="en-US" sz="2800" b="1" dirty="0" smtClean="0">
                <a:latin typeface="Times New Roman" pitchFamily="18" charset="0"/>
                <a:ea typeface="宋体" pitchFamily="2" charset="-122"/>
              </a:rPr>
              <a:t>         这</a:t>
            </a:r>
            <a:r>
              <a:rPr lang="zh-CN" altLang="en-US" sz="2800" b="1" dirty="0">
                <a:latin typeface="Times New Roman" pitchFamily="18" charset="0"/>
                <a:ea typeface="宋体" pitchFamily="2" charset="-122"/>
              </a:rPr>
              <a:t>是阅读过程的最后一步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也是十分重要的一步。答完后要核对一下文章和答案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看看前后是否一致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意义与语法是否与原文一致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是否合乎逻辑</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以便发现问题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及时纠正。</a:t>
            </a:r>
          </a:p>
          <a:p>
            <a:pPr>
              <a:lnSpc>
                <a:spcPct val="150000"/>
              </a:lnSpc>
            </a:pP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37608099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56263" y="1710064"/>
            <a:ext cx="11257795" cy="4616648"/>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      2. </a:t>
            </a:r>
            <a:r>
              <a:rPr lang="zh-CN" altLang="en-US" sz="2800" b="1" dirty="0">
                <a:latin typeface="Times New Roman" pitchFamily="18" charset="0"/>
                <a:ea typeface="宋体" pitchFamily="2" charset="-122"/>
              </a:rPr>
              <a:t>利用固定搭配解题</a:t>
            </a:r>
          </a:p>
          <a:p>
            <a:pPr>
              <a:lnSpc>
                <a:spcPct val="150000"/>
              </a:lnSpc>
            </a:pPr>
            <a:r>
              <a:rPr lang="zh-CN" altLang="en-US" sz="2800" b="1" dirty="0" smtClean="0">
                <a:latin typeface="Times New Roman" pitchFamily="18" charset="0"/>
                <a:ea typeface="宋体" pitchFamily="2" charset="-122"/>
              </a:rPr>
              <a:t>        完</a:t>
            </a:r>
            <a:r>
              <a:rPr lang="zh-CN" altLang="en-US" sz="2800" b="1" dirty="0">
                <a:latin typeface="Times New Roman" pitchFamily="18" charset="0"/>
                <a:ea typeface="宋体" pitchFamily="2" charset="-122"/>
              </a:rPr>
              <a:t>形填空中对词汇知识的考查主要体现在习惯用法和同义词、近义词的辨析两方面。习惯用法是英语中某种固定的结构形态</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即所谓的“习语”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不能随意改动。所以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考生平时应掌握习惯用法。对词义辨析题的考查概率预计会有所提高。要做好这类题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需要有较大的词汇量和词语搭配能力、词语辨析能力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特别是在特定的语境中灵活运用的能力。如</a:t>
            </a:r>
            <a:r>
              <a:rPr lang="en-US" altLang="zh-CN" sz="2800" b="1" dirty="0">
                <a:latin typeface="Times New Roman" pitchFamily="18" charset="0"/>
                <a:ea typeface="宋体" pitchFamily="2" charset="-122"/>
              </a:rPr>
              <a:t>:</a:t>
            </a:r>
          </a:p>
        </p:txBody>
      </p:sp>
    </p:spTree>
    <p:extLst>
      <p:ext uri="{BB962C8B-B14F-4D97-AF65-F5344CB8AC3E}">
        <p14:creationId xmlns:p14="http://schemas.microsoft.com/office/powerpoint/2010/main" xmlns="" val="911754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636584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32509" y="1721939"/>
            <a:ext cx="10913423" cy="5181162"/>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任务</a:t>
            </a:r>
            <a:r>
              <a:rPr lang="zh-CN" altLang="en-US" sz="2800" b="1" dirty="0">
                <a:latin typeface="Times New Roman" pitchFamily="18" charset="0"/>
                <a:ea typeface="宋体" pitchFamily="2" charset="-122"/>
              </a:rPr>
              <a:t>型阅读是阅读理解题型考查中的主观性试题形式</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除了考查理解之外</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还要考查考生的书面信息传递能力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即要通过书写将所要求的任务内容进行处理并传达出来。因此这对考生的综合能力要求会更高一些。任务型阅读是河北各地中考英语必考题型之一</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也是试卷中容易失分的题型之一。从试题难易程度上看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阅读的难易是适中的</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容易分析理解</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但在问题的设计上不会直接呈现出答案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所以需要考生掌握一定的答题规律和解题技巧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了解不同考查形式的应对策略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这样可以提高得分的概率。</a:t>
            </a:r>
          </a:p>
        </p:txBody>
      </p:sp>
      <p:grpSp>
        <p:nvGrpSpPr>
          <p:cNvPr id="6" name="组合 5"/>
          <p:cNvGrpSpPr/>
          <p:nvPr/>
        </p:nvGrpSpPr>
        <p:grpSpPr>
          <a:xfrm>
            <a:off x="154393" y="1162449"/>
            <a:ext cx="2363182" cy="523220"/>
            <a:chOff x="225643" y="1162449"/>
            <a:chExt cx="2363182" cy="523220"/>
          </a:xfrm>
        </p:grpSpPr>
        <p:sp>
          <p:nvSpPr>
            <p:cNvPr id="7" name="矩形 6"/>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225643" y="1162449"/>
              <a:ext cx="2363182"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解题方法</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Tree>
    <p:extLst>
      <p:ext uri="{BB962C8B-B14F-4D97-AF65-F5344CB8AC3E}">
        <p14:creationId xmlns:p14="http://schemas.microsoft.com/office/powerpoint/2010/main" xmlns="" val="8034184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636584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05643" y="2198247"/>
            <a:ext cx="10094026" cy="2677656"/>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1</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完成句子</a:t>
            </a:r>
          </a:p>
          <a:p>
            <a:pPr>
              <a:lnSpc>
                <a:spcPct val="150000"/>
              </a:lnSpc>
            </a:pPr>
            <a:r>
              <a:rPr lang="zh-CN" altLang="en-US" sz="2800" b="1" dirty="0" smtClean="0">
                <a:latin typeface="Times New Roman" pitchFamily="18" charset="0"/>
                <a:ea typeface="宋体" pitchFamily="2" charset="-122"/>
              </a:rPr>
              <a:t>         这</a:t>
            </a:r>
            <a:r>
              <a:rPr lang="zh-CN" altLang="en-US" sz="2800" b="1" dirty="0">
                <a:latin typeface="Times New Roman" pitchFamily="18" charset="0"/>
                <a:ea typeface="宋体" pitchFamily="2" charset="-122"/>
              </a:rPr>
              <a:t>类题目设题难度不大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多属于细节理解题。解答这类题目时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要根据题干所提供的线索</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锁定文章中的“重点区域”</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了解阅读材料与题目之间的关系</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然后提取需要的信息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最后写出答案</a:t>
            </a:r>
            <a:r>
              <a:rPr lang="zh-CN" altLang="en-US" sz="2800" b="1" dirty="0" smtClean="0">
                <a:latin typeface="Times New Roman" pitchFamily="18" charset="0"/>
                <a:ea typeface="宋体" pitchFamily="2" charset="-122"/>
              </a:rPr>
              <a:t>。</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9601861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636584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39395" y="1546408"/>
            <a:ext cx="11602183" cy="5262979"/>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2. </a:t>
            </a:r>
            <a:r>
              <a:rPr lang="zh-CN" altLang="en-US" sz="2800" b="1" dirty="0">
                <a:latin typeface="Times New Roman" pitchFamily="18" charset="0"/>
                <a:ea typeface="宋体" pitchFamily="2" charset="-122"/>
              </a:rPr>
              <a:t>回答问题</a:t>
            </a:r>
          </a:p>
          <a:p>
            <a:pPr>
              <a:lnSpc>
                <a:spcPct val="150000"/>
              </a:lnSpc>
            </a:pPr>
            <a:r>
              <a:rPr lang="zh-CN" altLang="en-US" sz="2800" b="1" dirty="0" smtClean="0">
                <a:latin typeface="Times New Roman" pitchFamily="18" charset="0"/>
                <a:ea typeface="宋体" pitchFamily="2" charset="-122"/>
              </a:rPr>
              <a:t>         这类题目主要是考查考生对已知信息的推理</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通过对文章细节的理解、推敲</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理解文章深层的含义。这在任务型阅读中属于难度较大的题目</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考生要在理解阅读材料的基础上</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捕捉相关信息</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把握文章的内在逻辑关系</a:t>
            </a:r>
            <a:r>
              <a:rPr lang="en-US" altLang="zh-CN" sz="2800" b="1" dirty="0" smtClean="0">
                <a:latin typeface="Times New Roman" pitchFamily="18" charset="0"/>
                <a:ea typeface="宋体" pitchFamily="2" charset="-122"/>
              </a:rPr>
              <a:t>,</a:t>
            </a:r>
            <a:r>
              <a:rPr lang="zh-CN" altLang="en-US" sz="2800" b="1" dirty="0">
                <a:latin typeface="Times New Roman" pitchFamily="18" charset="0"/>
                <a:ea typeface="宋体" pitchFamily="2" charset="-122"/>
              </a:rPr>
              <a:t>悟出命题者的深层含义或言外之意。答题时要注意以下几个方面</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1)</a:t>
            </a:r>
            <a:r>
              <a:rPr lang="zh-CN" altLang="en-US" sz="2800" b="1" dirty="0">
                <a:latin typeface="Times New Roman" pitchFamily="18" charset="0"/>
                <a:ea typeface="宋体" pitchFamily="2" charset="-122"/>
              </a:rPr>
              <a:t>能简略回答的</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尽量简略回答</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避免长句子出现语法错误</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2)</a:t>
            </a:r>
            <a:r>
              <a:rPr lang="zh-CN" altLang="en-US" sz="2800" b="1" dirty="0">
                <a:latin typeface="Times New Roman" pitchFamily="18" charset="0"/>
                <a:ea typeface="宋体" pitchFamily="2" charset="-122"/>
              </a:rPr>
              <a:t>书写要规范整洁。句子开头首字母要大写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标点符号要规范</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单词拼写要正确</a:t>
            </a:r>
            <a:r>
              <a:rPr lang="en-US" altLang="zh-CN" sz="2800" b="1" dirty="0" smtClean="0">
                <a:latin typeface="Times New Roman" pitchFamily="18" charset="0"/>
                <a:ea typeface="宋体" pitchFamily="2" charset="-122"/>
              </a:rPr>
              <a:t>;</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12667681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636584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89267" y="1737480"/>
            <a:ext cx="11602183" cy="3970318"/>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3)</a:t>
            </a:r>
            <a:r>
              <a:rPr lang="zh-CN" altLang="en-US" sz="2800" b="1" dirty="0">
                <a:latin typeface="Times New Roman" pitchFamily="18" charset="0"/>
                <a:ea typeface="宋体" pitchFamily="2" charset="-122"/>
              </a:rPr>
              <a:t>适当调整。在回答时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要对照题目</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根据需要对句子的人称、单复数、时态、语态、词性、主谓搭配等做出适当的调整</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4)</a:t>
            </a:r>
            <a:r>
              <a:rPr lang="zh-CN" altLang="en-US" sz="2800" b="1" dirty="0">
                <a:latin typeface="Times New Roman" pitchFamily="18" charset="0"/>
                <a:ea typeface="宋体" pitchFamily="2" charset="-122"/>
              </a:rPr>
              <a:t>注意检查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是否存在书写问题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首字母是否大写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人称单复数是否按照要求书写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时态、语态、词性、主谓搭配是否正确</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要避免不必要的失分。</a:t>
            </a:r>
          </a:p>
          <a:p>
            <a:pPr>
              <a:lnSpc>
                <a:spcPct val="150000"/>
              </a:lnSpc>
            </a:pPr>
            <a:r>
              <a:rPr lang="zh-CN" altLang="en-US" sz="2800" b="1" dirty="0" smtClean="0">
                <a:latin typeface="Times New Roman" pitchFamily="18" charset="0"/>
                <a:ea typeface="宋体" pitchFamily="2" charset="-122"/>
              </a:rPr>
              <a:t>        总的来说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想要答好这类题目</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不仅仅需要掌握答题规律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而且还需要在平时课内外加大阅读的训练量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培养语言分析运用能力。</a:t>
            </a:r>
          </a:p>
        </p:txBody>
      </p:sp>
    </p:spTree>
    <p:extLst>
      <p:ext uri="{BB962C8B-B14F-4D97-AF65-F5344CB8AC3E}">
        <p14:creationId xmlns:p14="http://schemas.microsoft.com/office/powerpoint/2010/main" xmlns="" val="8188130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636584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89267" y="1737480"/>
            <a:ext cx="11602183" cy="4534831"/>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3. </a:t>
            </a:r>
            <a:r>
              <a:rPr lang="zh-CN" altLang="en-US" sz="2800" b="1" dirty="0">
                <a:latin typeface="Times New Roman" pitchFamily="18" charset="0"/>
                <a:ea typeface="宋体" pitchFamily="2" charset="-122"/>
              </a:rPr>
              <a:t>找主题句</a:t>
            </a:r>
          </a:p>
          <a:p>
            <a:pPr>
              <a:lnSpc>
                <a:spcPct val="150000"/>
              </a:lnSpc>
            </a:pPr>
            <a:r>
              <a:rPr lang="zh-CN" altLang="en-US" sz="2800" b="1" dirty="0" smtClean="0">
                <a:latin typeface="Times New Roman" pitchFamily="18" charset="0"/>
                <a:ea typeface="宋体" pitchFamily="2" charset="-122"/>
              </a:rPr>
              <a:t>         这种</a:t>
            </a:r>
            <a:r>
              <a:rPr lang="zh-CN" altLang="en-US" sz="2800" b="1" dirty="0">
                <a:latin typeface="Times New Roman" pitchFamily="18" charset="0"/>
                <a:ea typeface="宋体" pitchFamily="2" charset="-122"/>
              </a:rPr>
              <a:t>题目考查考生对文章大意的理解</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出题率特别高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主要考查考生的语言整合能力。对于概括大意的问题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需要考生对全文进行考虑</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只有了解文章的大意和命题者的观点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才能对文章做出准确的概括。河北省中考多考查在文章中找主题句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这样难度还不太大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考生可注意首尾段和每段的第一句话。但在各地市中考模拟中也出现概括主题句或要求考生给文章拟一个合适的标题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这样难度会提高很多</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对考生的综合理解能力要求就高了。</a:t>
            </a:r>
          </a:p>
        </p:txBody>
      </p:sp>
    </p:spTree>
    <p:extLst>
      <p:ext uri="{BB962C8B-B14F-4D97-AF65-F5344CB8AC3E}">
        <p14:creationId xmlns:p14="http://schemas.microsoft.com/office/powerpoint/2010/main" xmlns="" val="20771600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636584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89267" y="1737480"/>
            <a:ext cx="11120261" cy="4616648"/>
          </a:xfrm>
          <a:prstGeom prst="rect">
            <a:avLst/>
          </a:prstGeom>
          <a:noFill/>
        </p:spPr>
        <p:txBody>
          <a:bodyPr wrap="square" rtlCol="0">
            <a:spAutoFit/>
          </a:bodyPr>
          <a:lstStyle/>
          <a:p>
            <a:pPr>
              <a:lnSpc>
                <a:spcPct val="150000"/>
              </a:lnSpc>
            </a:pPr>
            <a:r>
              <a:rPr lang="zh-CN" altLang="en-US" sz="2800" b="1" dirty="0">
                <a:latin typeface="Times New Roman" pitchFamily="18" charset="0"/>
                <a:ea typeface="宋体" pitchFamily="2" charset="-122"/>
              </a:rPr>
              <a:t>在此提醒考生遵循两个原则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一个是概括性原则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要最大程度上覆盖全文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体现文章的中心大意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另一个是醒目性原则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即标题必须力求吸引读者的注意力。</a:t>
            </a:r>
          </a:p>
          <a:p>
            <a:pPr>
              <a:lnSpc>
                <a:spcPct val="150000"/>
              </a:lnSpc>
            </a:pPr>
            <a:r>
              <a:rPr lang="en-US" altLang="zh-CN" sz="2800" b="1" dirty="0">
                <a:latin typeface="Times New Roman" pitchFamily="18" charset="0"/>
                <a:ea typeface="宋体" pitchFamily="2" charset="-122"/>
              </a:rPr>
              <a:t>4. </a:t>
            </a:r>
            <a:r>
              <a:rPr lang="zh-CN" altLang="en-US" sz="2800" b="1" dirty="0">
                <a:latin typeface="Times New Roman" pitchFamily="18" charset="0"/>
                <a:ea typeface="宋体" pitchFamily="2" charset="-122"/>
              </a:rPr>
              <a:t>英译汉</a:t>
            </a:r>
          </a:p>
          <a:p>
            <a:pPr>
              <a:lnSpc>
                <a:spcPct val="150000"/>
              </a:lnSpc>
            </a:pPr>
            <a:r>
              <a:rPr lang="zh-CN" altLang="en-US" sz="2800" b="1" dirty="0" smtClean="0">
                <a:latin typeface="Times New Roman" pitchFamily="18" charset="0"/>
                <a:ea typeface="宋体" pitchFamily="2" charset="-122"/>
              </a:rPr>
              <a:t>        在</a:t>
            </a:r>
            <a:r>
              <a:rPr lang="zh-CN" altLang="en-US" sz="2800" b="1" dirty="0">
                <a:latin typeface="Times New Roman" pitchFamily="18" charset="0"/>
                <a:ea typeface="宋体" pitchFamily="2" charset="-122"/>
              </a:rPr>
              <a:t>翻译时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要根据对上下文的理解对画线句子进行准确翻译。遇到不认识的词语可以从上下文的理解获得提示。平时训练时要练习对固定搭配、重要句型的理解和记忆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这样可以提高答题水平。</a:t>
            </a:r>
          </a:p>
        </p:txBody>
      </p:sp>
    </p:spTree>
    <p:extLst>
      <p:ext uri="{BB962C8B-B14F-4D97-AF65-F5344CB8AC3E}">
        <p14:creationId xmlns:p14="http://schemas.microsoft.com/office/powerpoint/2010/main" xmlns="" val="17336788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42570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89268" y="2269752"/>
            <a:ext cx="10653078" cy="2677656"/>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1. </a:t>
            </a:r>
            <a:r>
              <a:rPr lang="zh-CN" altLang="en-US" sz="2800" b="1" dirty="0">
                <a:latin typeface="Times New Roman" pitchFamily="18" charset="0"/>
                <a:ea typeface="宋体" pitchFamily="2" charset="-122"/>
              </a:rPr>
              <a:t>明确阅读任务</a:t>
            </a:r>
          </a:p>
          <a:p>
            <a:pPr>
              <a:lnSpc>
                <a:spcPct val="150000"/>
              </a:lnSpc>
            </a:pPr>
            <a:r>
              <a:rPr lang="zh-CN" altLang="en-US" sz="2800" b="1" dirty="0" smtClean="0">
                <a:latin typeface="Times New Roman" pitchFamily="18" charset="0"/>
                <a:ea typeface="宋体" pitchFamily="2" charset="-122"/>
              </a:rPr>
              <a:t>         任务</a:t>
            </a:r>
            <a:r>
              <a:rPr lang="zh-CN" altLang="en-US" sz="2800" b="1" dirty="0">
                <a:latin typeface="Times New Roman" pitchFamily="18" charset="0"/>
                <a:ea typeface="宋体" pitchFamily="2" charset="-122"/>
              </a:rPr>
              <a:t>型阅读一般提供一段或几段阅读材料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在材料后设置五个任务</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做题时应先阅读所给的任务</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明确任务是什么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再带着任务去阅读材料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这样就能做到心中有数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有针对性地去读</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并能提高阅读效率。</a:t>
            </a:r>
          </a:p>
        </p:txBody>
      </p:sp>
      <p:grpSp>
        <p:nvGrpSpPr>
          <p:cNvPr id="6" name="组合 5"/>
          <p:cNvGrpSpPr/>
          <p:nvPr/>
        </p:nvGrpSpPr>
        <p:grpSpPr>
          <a:xfrm>
            <a:off x="142468" y="984324"/>
            <a:ext cx="4952010" cy="523220"/>
            <a:chOff x="384349" y="1162449"/>
            <a:chExt cx="2451360" cy="523220"/>
          </a:xfrm>
        </p:grpSpPr>
        <p:sp>
          <p:nvSpPr>
            <p:cNvPr id="7" name="矩形 6"/>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384349" y="1162449"/>
              <a:ext cx="2451360"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技巧点拨及解题步骤</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Tree>
    <p:extLst>
      <p:ext uri="{BB962C8B-B14F-4D97-AF65-F5344CB8AC3E}">
        <p14:creationId xmlns:p14="http://schemas.microsoft.com/office/powerpoint/2010/main" xmlns="" val="2454034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42570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66691" y="1860316"/>
            <a:ext cx="11120261" cy="3970318"/>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2. </a:t>
            </a:r>
            <a:r>
              <a:rPr lang="zh-CN" altLang="en-US" sz="2800" b="1" dirty="0">
                <a:latin typeface="Times New Roman" pitchFamily="18" charset="0"/>
                <a:ea typeface="宋体" pitchFamily="2" charset="-122"/>
              </a:rPr>
              <a:t>通读全文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了解大意</a:t>
            </a:r>
          </a:p>
          <a:p>
            <a:pPr>
              <a:lnSpc>
                <a:spcPct val="150000"/>
              </a:lnSpc>
            </a:pPr>
            <a:r>
              <a:rPr lang="zh-CN" altLang="en-US" sz="2800" b="1" dirty="0" smtClean="0">
                <a:latin typeface="Times New Roman" pitchFamily="18" charset="0"/>
                <a:ea typeface="宋体" pitchFamily="2" charset="-122"/>
              </a:rPr>
              <a:t>        明确</a:t>
            </a:r>
            <a:r>
              <a:rPr lang="zh-CN" altLang="en-US" sz="2800" b="1" dirty="0">
                <a:latin typeface="Times New Roman" pitchFamily="18" charset="0"/>
                <a:ea typeface="宋体" pitchFamily="2" charset="-122"/>
              </a:rPr>
              <a:t>任务后</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应迅速阅读全文来了解文章主要内容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以及文章的感情基调、命题者的意图、态度倾向。在材料后的问题设置中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经常有对文章大意的考查。对于概括大意的题目</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需要通篇考虑</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对要点加以归纳概括</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这类题目有时可以从文中找到答案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但有时需要用自己的话来概括。这类题目难度较大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对文章还得再读一读</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才能总结出来。</a:t>
            </a:r>
          </a:p>
        </p:txBody>
      </p:sp>
    </p:spTree>
    <p:extLst>
      <p:ext uri="{BB962C8B-B14F-4D97-AF65-F5344CB8AC3E}">
        <p14:creationId xmlns:p14="http://schemas.microsoft.com/office/powerpoint/2010/main" xmlns="" val="34477231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42570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187647" y="1458961"/>
            <a:ext cx="11725309" cy="5262979"/>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3. </a:t>
            </a:r>
            <a:r>
              <a:rPr lang="zh-CN" altLang="en-US" sz="2800" b="1" dirty="0">
                <a:latin typeface="Times New Roman" pitchFamily="18" charset="0"/>
                <a:ea typeface="宋体" pitchFamily="2" charset="-122"/>
              </a:rPr>
              <a:t>关注细节</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逐题攻克</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1)</a:t>
            </a:r>
            <a:r>
              <a:rPr lang="zh-CN" altLang="en-US" sz="2800" b="1" dirty="0">
                <a:latin typeface="Times New Roman" pitchFamily="18" charset="0"/>
                <a:ea typeface="宋体" pitchFamily="2" charset="-122"/>
              </a:rPr>
              <a:t>找细节</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从原文中找答案</a:t>
            </a:r>
          </a:p>
          <a:p>
            <a:pPr>
              <a:lnSpc>
                <a:spcPct val="150000"/>
              </a:lnSpc>
            </a:pPr>
            <a:r>
              <a:rPr lang="zh-CN" altLang="en-US" sz="2800" b="1" dirty="0" smtClean="0">
                <a:latin typeface="Times New Roman" pitchFamily="18" charset="0"/>
                <a:ea typeface="宋体" pitchFamily="2" charset="-122"/>
              </a:rPr>
              <a:t>        在</a:t>
            </a:r>
            <a:r>
              <a:rPr lang="zh-CN" altLang="en-US" sz="2800" b="1" dirty="0">
                <a:latin typeface="Times New Roman" pitchFamily="18" charset="0"/>
                <a:ea typeface="宋体" pitchFamily="2" charset="-122"/>
              </a:rPr>
              <a:t>经过第二步泛读全文之后</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对于材料后面问题的细节考查题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在文章中所处的大体位置有所了解。然后就可以采用“跳读”的方式来寻找细节在原文中的对应</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跳读的目的就是为细节寻找答案。如阅读填空或填表题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这种题目要求考生通过阅读材料</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获取相关信息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以填写词语或补全句子的方式完成表格或图表。还有一些题目是对文章细节的直接设问</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答案通常可以从原文中找到。从历年河北中考英语题来看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有相当比例的此类题目。</a:t>
            </a:r>
          </a:p>
        </p:txBody>
      </p:sp>
    </p:spTree>
    <p:extLst>
      <p:ext uri="{BB962C8B-B14F-4D97-AF65-F5344CB8AC3E}">
        <p14:creationId xmlns:p14="http://schemas.microsoft.com/office/powerpoint/2010/main" xmlns="" val="233605140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42570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187647" y="1458961"/>
            <a:ext cx="11725309" cy="4534831"/>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2)</a:t>
            </a:r>
            <a:r>
              <a:rPr lang="zh-CN" altLang="en-US" sz="2800" b="1" dirty="0">
                <a:latin typeface="Times New Roman" pitchFamily="18" charset="0"/>
                <a:ea typeface="宋体" pitchFamily="2" charset="-122"/>
              </a:rPr>
              <a:t>精读细节</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理解深层含义</a:t>
            </a:r>
          </a:p>
          <a:p>
            <a:pPr>
              <a:lnSpc>
                <a:spcPct val="150000"/>
              </a:lnSpc>
            </a:pPr>
            <a:r>
              <a:rPr lang="zh-CN" altLang="en-US" sz="2800" b="1" dirty="0" smtClean="0">
                <a:latin typeface="Times New Roman" pitchFamily="18" charset="0"/>
                <a:ea typeface="宋体" pitchFamily="2" charset="-122"/>
              </a:rPr>
              <a:t>        任务</a:t>
            </a:r>
            <a:r>
              <a:rPr lang="zh-CN" altLang="en-US" sz="2800" b="1" dirty="0">
                <a:latin typeface="Times New Roman" pitchFamily="18" charset="0"/>
                <a:ea typeface="宋体" pitchFamily="2" charset="-122"/>
              </a:rPr>
              <a:t>型阅读也是阅读理解的一种题型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不仅考查考生直接获取信息的能力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还考查考生通过已知信息进行推理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研究细节的暗示</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推敲命题者的态度</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理解文章的寓意。因此</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这就要求考生要具备通过已知信息进行判断推理的能力和透过字面意思解读深层含义的能力</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这一类型题在阅读测试中属于难度较大的题目。在做这一类型的题目时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考生应在理解全文的基础上</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捕捉文章中有关的信息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精读特定细节及周围的句子来帮助理解。</a:t>
            </a:r>
          </a:p>
        </p:txBody>
      </p:sp>
    </p:spTree>
    <p:extLst>
      <p:ext uri="{BB962C8B-B14F-4D97-AF65-F5344CB8AC3E}">
        <p14:creationId xmlns:p14="http://schemas.microsoft.com/office/powerpoint/2010/main" xmlns="" val="34459393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56263" y="1888189"/>
            <a:ext cx="11257795" cy="3323987"/>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They </a:t>
            </a:r>
            <a:r>
              <a:rPr lang="en-US" altLang="zh-CN" sz="2800" b="1" dirty="0">
                <a:latin typeface="Times New Roman" pitchFamily="18" charset="0"/>
                <a:ea typeface="宋体" pitchFamily="2" charset="-122"/>
              </a:rPr>
              <a:t>couldn’t read or write. They didn’t like to work and they never </a:t>
            </a:r>
            <a:r>
              <a:rPr lang="zh-CN" altLang="en-US" sz="2800" b="1" dirty="0">
                <a:latin typeface="Times New Roman" pitchFamily="18" charset="0"/>
                <a:ea typeface="宋体" pitchFamily="2" charset="-122"/>
              </a:rPr>
              <a:t>　　　　</a:t>
            </a:r>
            <a:r>
              <a:rPr lang="en-US" altLang="zh-CN" sz="2800" b="1" dirty="0" smtClean="0">
                <a:latin typeface="Times New Roman" pitchFamily="18" charset="0"/>
                <a:ea typeface="宋体" pitchFamily="2" charset="-122"/>
              </a:rPr>
              <a:t>_______ baths</a:t>
            </a:r>
            <a:r>
              <a:rPr lang="en-US" altLang="zh-CN" sz="2800" b="1" dirty="0">
                <a:latin typeface="Times New Roman" pitchFamily="18" charset="0"/>
                <a:ea typeface="宋体" pitchFamily="2" charset="-122"/>
              </a:rPr>
              <a:t>.  </a:t>
            </a:r>
          </a:p>
          <a:p>
            <a:pPr marL="514350" indent="-514350">
              <a:lnSpc>
                <a:spcPct val="150000"/>
              </a:lnSpc>
              <a:buAutoNum type="alphaUcPeriod"/>
            </a:pPr>
            <a:r>
              <a:rPr lang="en-US" altLang="zh-CN" sz="2800" b="1" dirty="0" smtClean="0">
                <a:latin typeface="Times New Roman" pitchFamily="18" charset="0"/>
                <a:ea typeface="宋体" pitchFamily="2" charset="-122"/>
              </a:rPr>
              <a:t>took</a:t>
            </a:r>
            <a:r>
              <a:rPr lang="zh-CN" altLang="en-US" sz="2800" b="1" dirty="0">
                <a:latin typeface="Times New Roman" pitchFamily="18" charset="0"/>
                <a:ea typeface="宋体" pitchFamily="2" charset="-122"/>
              </a:rPr>
              <a:t>　　</a:t>
            </a:r>
            <a:r>
              <a:rPr lang="en-US" altLang="zh-CN" sz="2800" b="1" dirty="0">
                <a:latin typeface="Times New Roman" pitchFamily="18" charset="0"/>
                <a:ea typeface="宋体" pitchFamily="2" charset="-122"/>
              </a:rPr>
              <a:t>B. washed</a:t>
            </a:r>
            <a:r>
              <a:rPr lang="zh-CN" altLang="en-US" sz="2800" b="1" dirty="0">
                <a:latin typeface="Times New Roman" pitchFamily="18" charset="0"/>
                <a:ea typeface="宋体" pitchFamily="2" charset="-122"/>
              </a:rPr>
              <a:t>　　</a:t>
            </a:r>
            <a:r>
              <a:rPr lang="en-US" altLang="zh-CN" sz="2800" b="1" dirty="0">
                <a:latin typeface="Times New Roman" pitchFamily="18" charset="0"/>
                <a:ea typeface="宋体" pitchFamily="2" charset="-122"/>
              </a:rPr>
              <a:t>C. ran</a:t>
            </a:r>
            <a:r>
              <a:rPr lang="zh-CN" altLang="en-US" sz="2800" b="1" dirty="0">
                <a:latin typeface="Times New Roman" pitchFamily="18" charset="0"/>
                <a:ea typeface="宋体" pitchFamily="2" charset="-122"/>
              </a:rPr>
              <a:t>　　</a:t>
            </a:r>
            <a:r>
              <a:rPr lang="en-US" altLang="zh-CN" sz="2800" b="1" dirty="0">
                <a:latin typeface="Times New Roman" pitchFamily="18" charset="0"/>
                <a:ea typeface="宋体" pitchFamily="2" charset="-122"/>
              </a:rPr>
              <a:t>D. </a:t>
            </a:r>
            <a:r>
              <a:rPr lang="en-US" altLang="zh-CN" sz="2800" b="1" dirty="0" smtClean="0">
                <a:latin typeface="Times New Roman" pitchFamily="18" charset="0"/>
                <a:ea typeface="宋体" pitchFamily="2" charset="-122"/>
              </a:rPr>
              <a:t>covered</a:t>
            </a:r>
          </a:p>
          <a:p>
            <a:pPr>
              <a:lnSpc>
                <a:spcPct val="150000"/>
              </a:lnSpc>
            </a:pPr>
            <a:r>
              <a:rPr lang="en-US" altLang="zh-CN" sz="2800" b="1" dirty="0" smtClean="0">
                <a:latin typeface="Times New Roman" pitchFamily="18" charset="0"/>
                <a:ea typeface="宋体" pitchFamily="2" charset="-122"/>
              </a:rPr>
              <a:t>【</a:t>
            </a:r>
            <a:r>
              <a:rPr lang="zh-CN" altLang="en-US" sz="2800" b="1" dirty="0">
                <a:latin typeface="Times New Roman" pitchFamily="18" charset="0"/>
                <a:ea typeface="宋体" pitchFamily="2" charset="-122"/>
              </a:rPr>
              <a:t>解析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本题考查的是固定搭配</a:t>
            </a:r>
            <a:r>
              <a:rPr lang="en-US" altLang="zh-CN" sz="2800" b="1" dirty="0">
                <a:latin typeface="Times New Roman" pitchFamily="18" charset="0"/>
                <a:ea typeface="宋体" pitchFamily="2" charset="-122"/>
              </a:rPr>
              <a:t>take a bath,</a:t>
            </a:r>
            <a:r>
              <a:rPr lang="zh-CN" altLang="en-US" sz="2800" b="1" dirty="0">
                <a:latin typeface="Times New Roman" pitchFamily="18" charset="0"/>
                <a:ea typeface="宋体" pitchFamily="2" charset="-122"/>
              </a:rPr>
              <a:t>意为“洗澡”。</a:t>
            </a:r>
          </a:p>
          <a:p>
            <a:pPr>
              <a:lnSpc>
                <a:spcPct val="150000"/>
              </a:lnSpc>
            </a:pPr>
            <a:endParaRPr lang="en-US" altLang="zh-CN" sz="2800" b="1" dirty="0">
              <a:latin typeface="Times New Roman" pitchFamily="18" charset="0"/>
              <a:ea typeface="宋体" pitchFamily="2" charset="-122"/>
            </a:endParaRPr>
          </a:p>
        </p:txBody>
      </p:sp>
      <p:sp>
        <p:nvSpPr>
          <p:cNvPr id="6" name="TextBox 5"/>
          <p:cNvSpPr txBox="1"/>
          <p:nvPr/>
        </p:nvSpPr>
        <p:spPr>
          <a:xfrm>
            <a:off x="818865" y="2700290"/>
            <a:ext cx="532262"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A</a:t>
            </a:r>
            <a:endParaRPr lang="zh-CN" alt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75775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fade">
                                      <p:cBhvr>
                                        <p:cTn id="1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425705"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三</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任务型阅读</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技巧点拨及解题步骤</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14425" y="2114053"/>
            <a:ext cx="11208234" cy="2677656"/>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4. </a:t>
            </a:r>
            <a:r>
              <a:rPr lang="zh-CN" altLang="en-US" sz="2800" b="1" dirty="0">
                <a:latin typeface="Times New Roman" pitchFamily="18" charset="0"/>
                <a:ea typeface="宋体" pitchFamily="2" charset="-122"/>
              </a:rPr>
              <a:t>通读全文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仔细检查</a:t>
            </a:r>
          </a:p>
          <a:p>
            <a:pPr>
              <a:lnSpc>
                <a:spcPct val="150000"/>
              </a:lnSpc>
            </a:pPr>
            <a:r>
              <a:rPr lang="zh-CN" altLang="en-US" sz="2800" b="1" dirty="0" smtClean="0">
                <a:latin typeface="Times New Roman" pitchFamily="18" charset="0"/>
                <a:ea typeface="宋体" pitchFamily="2" charset="-122"/>
              </a:rPr>
              <a:t>        在</a:t>
            </a:r>
            <a:r>
              <a:rPr lang="zh-CN" altLang="en-US" sz="2800" b="1" dirty="0">
                <a:latin typeface="Times New Roman" pitchFamily="18" charset="0"/>
                <a:ea typeface="宋体" pitchFamily="2" charset="-122"/>
              </a:rPr>
              <a:t>完成所有任务后</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考生还应结合题目再将全文通读一遍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认真核实答案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同时还应检查一下书写的规范性及句子的人称、单复数、时态、语态、词性、主谓搭配等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这是答题的最后一步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同样也很关键。</a:t>
            </a:r>
          </a:p>
        </p:txBody>
      </p:sp>
    </p:spTree>
    <p:extLst>
      <p:ext uri="{BB962C8B-B14F-4D97-AF65-F5344CB8AC3E}">
        <p14:creationId xmlns:p14="http://schemas.microsoft.com/office/powerpoint/2010/main" xmlns="" val="420673985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题型四  词语运用</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68760" y="2277829"/>
            <a:ext cx="11468309" cy="3323987"/>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词语</a:t>
            </a:r>
            <a:r>
              <a:rPr lang="zh-CN" altLang="en-US" sz="2800" b="1" dirty="0">
                <a:latin typeface="Times New Roman" pitchFamily="18" charset="0"/>
                <a:ea typeface="宋体" pitchFamily="2" charset="-122"/>
              </a:rPr>
              <a:t>运用题主要考查考生在特定语境中对词汇、表达法的灵活运用能力。这一题型是河北英语中考的必考题型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但近年来在考查形式和分值上有所变化。 </a:t>
            </a:r>
            <a:r>
              <a:rPr lang="en-US" altLang="zh-CN" sz="2800" b="1" dirty="0">
                <a:latin typeface="Times New Roman" pitchFamily="18" charset="0"/>
                <a:ea typeface="宋体" pitchFamily="2" charset="-122"/>
              </a:rPr>
              <a:t>2011</a:t>
            </a:r>
            <a:r>
              <a:rPr lang="zh-CN" altLang="en-US" sz="2800" b="1" dirty="0">
                <a:latin typeface="Times New Roman" pitchFamily="18" charset="0"/>
                <a:ea typeface="宋体" pitchFamily="2" charset="-122"/>
              </a:rPr>
              <a:t>年之前是</a:t>
            </a:r>
            <a:r>
              <a:rPr lang="en-US" altLang="zh-CN" sz="2800" b="1" dirty="0">
                <a:latin typeface="Times New Roman" pitchFamily="18" charset="0"/>
                <a:ea typeface="宋体" pitchFamily="2" charset="-122"/>
              </a:rPr>
              <a:t>5</a:t>
            </a:r>
            <a:r>
              <a:rPr lang="zh-CN" altLang="en-US" sz="2800" b="1" dirty="0">
                <a:latin typeface="Times New Roman" pitchFamily="18" charset="0"/>
                <a:ea typeface="宋体" pitchFamily="2" charset="-122"/>
              </a:rPr>
              <a:t>道独立小题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共</a:t>
            </a:r>
            <a:r>
              <a:rPr lang="en-US" altLang="zh-CN" sz="2800" b="1" dirty="0">
                <a:latin typeface="Times New Roman" pitchFamily="18" charset="0"/>
                <a:ea typeface="宋体" pitchFamily="2" charset="-122"/>
              </a:rPr>
              <a:t>5</a:t>
            </a:r>
            <a:r>
              <a:rPr lang="zh-CN" altLang="en-US" sz="2800" b="1" dirty="0">
                <a:latin typeface="Times New Roman" pitchFamily="18" charset="0"/>
                <a:ea typeface="宋体" pitchFamily="2" charset="-122"/>
              </a:rPr>
              <a:t>分</a:t>
            </a:r>
            <a:r>
              <a:rPr lang="en-US" altLang="zh-CN" sz="2800" b="1" dirty="0">
                <a:latin typeface="Times New Roman" pitchFamily="18" charset="0"/>
                <a:ea typeface="宋体" pitchFamily="2" charset="-122"/>
              </a:rPr>
              <a:t>;2012—2014</a:t>
            </a:r>
            <a:r>
              <a:rPr lang="zh-CN" altLang="en-US" sz="2800" b="1" dirty="0">
                <a:latin typeface="Times New Roman" pitchFamily="18" charset="0"/>
                <a:ea typeface="宋体" pitchFamily="2" charset="-122"/>
              </a:rPr>
              <a:t>年为从方框中选词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共</a:t>
            </a:r>
            <a:r>
              <a:rPr lang="en-US" altLang="zh-CN" sz="2800" b="1" dirty="0">
                <a:latin typeface="Times New Roman" pitchFamily="18" charset="0"/>
                <a:ea typeface="宋体" pitchFamily="2" charset="-122"/>
              </a:rPr>
              <a:t>5</a:t>
            </a:r>
            <a:r>
              <a:rPr lang="zh-CN" altLang="en-US" sz="2800" b="1" dirty="0">
                <a:latin typeface="Times New Roman" pitchFamily="18" charset="0"/>
                <a:ea typeface="宋体" pitchFamily="2" charset="-122"/>
              </a:rPr>
              <a:t>分</a:t>
            </a:r>
            <a:r>
              <a:rPr lang="en-US" altLang="zh-CN" sz="2800" b="1" dirty="0">
                <a:latin typeface="Times New Roman" pitchFamily="18" charset="0"/>
                <a:ea typeface="宋体" pitchFamily="2" charset="-122"/>
              </a:rPr>
              <a:t>;2015—2016</a:t>
            </a:r>
            <a:r>
              <a:rPr lang="zh-CN" altLang="en-US" sz="2800" b="1" dirty="0">
                <a:latin typeface="Times New Roman" pitchFamily="18" charset="0"/>
                <a:ea typeface="宋体" pitchFamily="2" charset="-122"/>
              </a:rPr>
              <a:t>年是在短文中根据文意或首字母提示写出单词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或根据给出单词填入其适当形式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共</a:t>
            </a:r>
            <a:r>
              <a:rPr lang="en-US" altLang="zh-CN" sz="2800" b="1" dirty="0">
                <a:latin typeface="Times New Roman" pitchFamily="18" charset="0"/>
                <a:ea typeface="宋体" pitchFamily="2" charset="-122"/>
              </a:rPr>
              <a:t>5</a:t>
            </a:r>
            <a:r>
              <a:rPr lang="zh-CN" altLang="en-US" sz="2800" b="1" dirty="0">
                <a:latin typeface="Times New Roman" pitchFamily="18" charset="0"/>
                <a:ea typeface="宋体" pitchFamily="2" charset="-122"/>
              </a:rPr>
              <a:t>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自</a:t>
            </a:r>
            <a:r>
              <a:rPr lang="en-US" altLang="zh-CN" sz="2800" b="1" dirty="0">
                <a:latin typeface="Times New Roman" pitchFamily="18" charset="0"/>
                <a:ea typeface="宋体" pitchFamily="2" charset="-122"/>
              </a:rPr>
              <a:t>2017</a:t>
            </a:r>
            <a:r>
              <a:rPr lang="zh-CN" altLang="en-US" sz="2800" b="1" dirty="0">
                <a:latin typeface="Times New Roman" pitchFamily="18" charset="0"/>
                <a:ea typeface="宋体" pitchFamily="2" charset="-122"/>
              </a:rPr>
              <a:t>年分值增加至</a:t>
            </a:r>
            <a:r>
              <a:rPr lang="en-US" altLang="zh-CN" sz="2800" b="1" dirty="0">
                <a:latin typeface="Times New Roman" pitchFamily="18" charset="0"/>
                <a:ea typeface="宋体" pitchFamily="2" charset="-122"/>
              </a:rPr>
              <a:t>10</a:t>
            </a:r>
            <a:r>
              <a:rPr lang="zh-CN" altLang="en-US" sz="2800" b="1" dirty="0">
                <a:latin typeface="Times New Roman" pitchFamily="18" charset="0"/>
                <a:ea typeface="宋体" pitchFamily="2" charset="-122"/>
              </a:rPr>
              <a:t>分。</a:t>
            </a:r>
          </a:p>
        </p:txBody>
      </p:sp>
      <p:grpSp>
        <p:nvGrpSpPr>
          <p:cNvPr id="6" name="组合 5"/>
          <p:cNvGrpSpPr/>
          <p:nvPr/>
        </p:nvGrpSpPr>
        <p:grpSpPr>
          <a:xfrm>
            <a:off x="154393" y="1162449"/>
            <a:ext cx="2363182" cy="523220"/>
            <a:chOff x="225643" y="1162449"/>
            <a:chExt cx="2363182" cy="523220"/>
          </a:xfrm>
        </p:grpSpPr>
        <p:sp>
          <p:nvSpPr>
            <p:cNvPr id="7" name="矩形 6"/>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225643" y="1162449"/>
              <a:ext cx="2363182"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解题方法</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Tree>
    <p:extLst>
      <p:ext uri="{BB962C8B-B14F-4D97-AF65-F5344CB8AC3E}">
        <p14:creationId xmlns:p14="http://schemas.microsoft.com/office/powerpoint/2010/main" xmlns="" val="207650027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题型四  词语运用</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11980" y="1648685"/>
            <a:ext cx="11468309" cy="3970318"/>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词语</a:t>
            </a:r>
            <a:r>
              <a:rPr lang="zh-CN" altLang="en-US" sz="2800" b="1" dirty="0">
                <a:latin typeface="Times New Roman" pitchFamily="18" charset="0"/>
                <a:ea typeface="宋体" pitchFamily="2" charset="-122"/>
              </a:rPr>
              <a:t>运用的主要考查点是名词、数词、形容词、副词、动词及常用动词短语等。考查角度如下</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1</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名词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名词单复数、名词所有格以及名词与其他词类的转化</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2</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形容词和副词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形容词与其他词类的转化</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形容词转化为副词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形容词与副词的比较等级等</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3</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数词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基数词转化为序数词</a:t>
            </a:r>
            <a:r>
              <a:rPr lang="en-US" altLang="zh-CN" sz="2800" b="1" dirty="0" smtClean="0">
                <a:latin typeface="Times New Roman" pitchFamily="18" charset="0"/>
                <a:ea typeface="宋体" pitchFamily="2" charset="-122"/>
              </a:rPr>
              <a:t>;</a:t>
            </a:r>
            <a:endParaRPr lang="en-US" altLang="zh-CN" sz="2800" b="1" dirty="0">
              <a:latin typeface="Times New Roman" pitchFamily="18" charset="0"/>
              <a:ea typeface="宋体" pitchFamily="2" charset="-122"/>
            </a:endParaRPr>
          </a:p>
        </p:txBody>
      </p:sp>
    </p:spTree>
    <p:extLst>
      <p:ext uri="{BB962C8B-B14F-4D97-AF65-F5344CB8AC3E}">
        <p14:creationId xmlns:p14="http://schemas.microsoft.com/office/powerpoint/2010/main" xmlns="" val="240552294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题型四  词语运用</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84387" y="2180948"/>
            <a:ext cx="11468309" cy="2595839"/>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 4. </a:t>
            </a:r>
            <a:r>
              <a:rPr lang="zh-CN" altLang="en-US" sz="2800" b="1" dirty="0">
                <a:latin typeface="Times New Roman" pitchFamily="18" charset="0"/>
                <a:ea typeface="宋体" pitchFamily="2" charset="-122"/>
              </a:rPr>
              <a:t>动词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动词的时态</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重点考查动词的第三人称单数形式、过去式、过去分词、现在分词以及动词不定式、动词短语的拼写及用法</a:t>
            </a:r>
            <a:r>
              <a:rPr lang="en-US" altLang="zh-CN" sz="2800" b="1" dirty="0">
                <a:latin typeface="Times New Roman" pitchFamily="18" charset="0"/>
                <a:ea typeface="宋体" pitchFamily="2" charset="-122"/>
              </a:rPr>
              <a:t>;</a:t>
            </a:r>
          </a:p>
          <a:p>
            <a:pPr>
              <a:lnSpc>
                <a:spcPct val="150000"/>
              </a:lnSpc>
            </a:pPr>
            <a:r>
              <a:rPr lang="en-US" altLang="zh-CN" sz="2800" b="1" dirty="0">
                <a:latin typeface="Times New Roman" pitchFamily="18" charset="0"/>
                <a:ea typeface="宋体" pitchFamily="2" charset="-122"/>
              </a:rPr>
              <a:t>        5. </a:t>
            </a:r>
            <a:r>
              <a:rPr lang="zh-CN" altLang="en-US" sz="2800" b="1" dirty="0">
                <a:latin typeface="Times New Roman" pitchFamily="18" charset="0"/>
                <a:ea typeface="宋体" pitchFamily="2" charset="-122"/>
              </a:rPr>
              <a:t>没有提示仅根据文意填空</a:t>
            </a:r>
            <a:r>
              <a:rPr lang="en-US" altLang="zh-CN" sz="2800" b="1" dirty="0">
                <a:latin typeface="Times New Roman" pitchFamily="18" charset="0"/>
                <a:ea typeface="宋体" pitchFamily="2" charset="-122"/>
              </a:rPr>
              <a:t>1~2</a:t>
            </a:r>
            <a:r>
              <a:rPr lang="zh-CN" altLang="en-US" sz="2800" b="1" dirty="0">
                <a:latin typeface="Times New Roman" pitchFamily="18" charset="0"/>
                <a:ea typeface="宋体" pitchFamily="2" charset="-122"/>
              </a:rPr>
              <a:t>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这两题基本上考查虚词的用法</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包括冠词、介词和连词。</a:t>
            </a:r>
            <a:endParaRPr lang="en-US" altLang="zh-CN" sz="2800" b="1" dirty="0">
              <a:latin typeface="Times New Roman" pitchFamily="18" charset="0"/>
              <a:ea typeface="宋体" pitchFamily="2" charset="-122"/>
            </a:endParaRPr>
          </a:p>
        </p:txBody>
      </p:sp>
    </p:spTree>
    <p:extLst>
      <p:ext uri="{BB962C8B-B14F-4D97-AF65-F5344CB8AC3E}">
        <p14:creationId xmlns:p14="http://schemas.microsoft.com/office/powerpoint/2010/main" xmlns="" val="228839434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题型四  词语运用</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84388" y="2358369"/>
            <a:ext cx="10752186" cy="2677656"/>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 1. </a:t>
            </a:r>
            <a:r>
              <a:rPr lang="zh-CN" altLang="en-US" sz="2800" b="1" dirty="0">
                <a:latin typeface="Times New Roman" pitchFamily="18" charset="0"/>
                <a:ea typeface="宋体" pitchFamily="2" charset="-122"/>
              </a:rPr>
              <a:t>通读短文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了解大意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先易后难</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逐一排除。填词时要利用上下文语境、设空在句子中的位置、充当的成分、语法规则等来判断所填词的正确形式。正确理解句意有助于准确判断所填的单词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若只看所填词的提示而忽略整个句意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往往填不出或填错单词。</a:t>
            </a:r>
            <a:endParaRPr lang="en-US" altLang="zh-CN" sz="2800" b="1" dirty="0">
              <a:latin typeface="Times New Roman" pitchFamily="18" charset="0"/>
              <a:ea typeface="宋体" pitchFamily="2" charset="-122"/>
            </a:endParaRPr>
          </a:p>
        </p:txBody>
      </p:sp>
      <p:grpSp>
        <p:nvGrpSpPr>
          <p:cNvPr id="6" name="组合 5"/>
          <p:cNvGrpSpPr/>
          <p:nvPr/>
        </p:nvGrpSpPr>
        <p:grpSpPr>
          <a:xfrm>
            <a:off x="142468" y="984324"/>
            <a:ext cx="4952010" cy="523220"/>
            <a:chOff x="384349" y="1162449"/>
            <a:chExt cx="2451360" cy="523220"/>
          </a:xfrm>
        </p:grpSpPr>
        <p:sp>
          <p:nvSpPr>
            <p:cNvPr id="7" name="矩形 6"/>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384349" y="1162449"/>
              <a:ext cx="2451360"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技巧点拨及解题步骤</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Tree>
    <p:extLst>
      <p:ext uri="{BB962C8B-B14F-4D97-AF65-F5344CB8AC3E}">
        <p14:creationId xmlns:p14="http://schemas.microsoft.com/office/powerpoint/2010/main" xmlns="" val="36954307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题型四  词语运用</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85249" y="2317412"/>
            <a:ext cx="11666585" cy="3323987"/>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2</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认真分析所填词的词性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做题时结合语境、语法要求去判断所填词的正确词性</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如</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She </a:t>
            </a:r>
            <a:r>
              <a:rPr lang="en-US" altLang="zh-CN" sz="2800" b="1" dirty="0">
                <a:latin typeface="Times New Roman" pitchFamily="18" charset="0"/>
                <a:ea typeface="宋体" pitchFamily="2" charset="-122"/>
              </a:rPr>
              <a:t>was one of the greatest </a:t>
            </a:r>
            <a:r>
              <a:rPr lang="en-US" altLang="zh-CN" sz="2800" b="1" dirty="0" smtClean="0">
                <a:latin typeface="Times New Roman" pitchFamily="18" charset="0"/>
                <a:ea typeface="宋体" pitchFamily="2" charset="-122"/>
              </a:rPr>
              <a:t>Chinese _______(write</a:t>
            </a:r>
            <a:r>
              <a:rPr lang="en-US" altLang="zh-CN" sz="2800" b="1" dirty="0">
                <a:latin typeface="Times New Roman" pitchFamily="18" charset="0"/>
                <a:ea typeface="宋体" pitchFamily="2" charset="-122"/>
              </a:rPr>
              <a:t>) of the 20th century</a:t>
            </a:r>
            <a:r>
              <a:rPr lang="en-US" altLang="zh-CN" sz="2800" b="1" dirty="0" smtClean="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a:t>
            </a:r>
            <a:r>
              <a:rPr lang="zh-CN" altLang="en-US" sz="2800" b="1" dirty="0">
                <a:latin typeface="Times New Roman" pitchFamily="18" charset="0"/>
                <a:ea typeface="宋体" pitchFamily="2" charset="-122"/>
              </a:rPr>
              <a:t>句意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她是二十世纪最伟大的中国</a:t>
            </a:r>
            <a:r>
              <a:rPr lang="en-US" altLang="zh-CN" sz="2800" b="1" dirty="0">
                <a:latin typeface="宋体" pitchFamily="2" charset="-122"/>
                <a:ea typeface="宋体" pitchFamily="2" charset="-122"/>
              </a:rPr>
              <a:t>……</a:t>
            </a:r>
            <a:r>
              <a:rPr lang="zh-CN" altLang="en-US" sz="2800" b="1" dirty="0">
                <a:latin typeface="Times New Roman" pitchFamily="18" charset="0"/>
                <a:ea typeface="宋体" pitchFamily="2" charset="-122"/>
              </a:rPr>
              <a:t>之一。再结合“</a:t>
            </a:r>
            <a:r>
              <a:rPr lang="en-US" altLang="zh-CN" sz="2800" b="1" dirty="0">
                <a:latin typeface="Times New Roman" pitchFamily="18" charset="0"/>
                <a:ea typeface="宋体" pitchFamily="2" charset="-122"/>
              </a:rPr>
              <a:t>one of … ”</a:t>
            </a:r>
            <a:r>
              <a:rPr lang="zh-CN" altLang="en-US" sz="2800" b="1" dirty="0">
                <a:latin typeface="Times New Roman" pitchFamily="18" charset="0"/>
                <a:ea typeface="宋体" pitchFamily="2" charset="-122"/>
              </a:rPr>
              <a:t>这一短语可知此处是</a:t>
            </a:r>
            <a:r>
              <a:rPr lang="en-US" altLang="zh-CN" sz="2800" b="1" dirty="0">
                <a:latin typeface="Times New Roman" pitchFamily="18" charset="0"/>
                <a:ea typeface="宋体" pitchFamily="2" charset="-122"/>
              </a:rPr>
              <a:t>write</a:t>
            </a:r>
            <a:r>
              <a:rPr lang="zh-CN" altLang="en-US" sz="2800" b="1" dirty="0">
                <a:latin typeface="Times New Roman" pitchFamily="18" charset="0"/>
                <a:ea typeface="宋体" pitchFamily="2" charset="-122"/>
              </a:rPr>
              <a:t>的名词形式且用复数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故填</a:t>
            </a:r>
            <a:r>
              <a:rPr lang="en-US" altLang="zh-CN" sz="2800" b="1" dirty="0">
                <a:latin typeface="Times New Roman" pitchFamily="18" charset="0"/>
                <a:ea typeface="宋体" pitchFamily="2" charset="-122"/>
              </a:rPr>
              <a:t>writers</a:t>
            </a:r>
            <a:r>
              <a:rPr lang="zh-CN" altLang="en-US" sz="2800" b="1" dirty="0">
                <a:latin typeface="Times New Roman" pitchFamily="18" charset="0"/>
                <a:ea typeface="宋体" pitchFamily="2" charset="-122"/>
              </a:rPr>
              <a:t>。 </a:t>
            </a:r>
          </a:p>
        </p:txBody>
      </p:sp>
      <p:sp>
        <p:nvSpPr>
          <p:cNvPr id="6" name="TextBox 5"/>
          <p:cNvSpPr txBox="1"/>
          <p:nvPr/>
        </p:nvSpPr>
        <p:spPr>
          <a:xfrm>
            <a:off x="6537279" y="3717795"/>
            <a:ext cx="1460310"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writers</a:t>
            </a:r>
            <a:endParaRPr lang="zh-CN" alt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74121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fade">
                                      <p:cBhvr>
                                        <p:cTn id="1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题型四  词语运用</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84387" y="1907985"/>
            <a:ext cx="11666585" cy="3970318"/>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a:t>
            </a:r>
            <a:r>
              <a:rPr lang="zh-CN" altLang="en-US" sz="2800" b="1" dirty="0">
                <a:latin typeface="Times New Roman" pitchFamily="18" charset="0"/>
                <a:ea typeface="宋体" pitchFamily="2" charset="-122"/>
              </a:rPr>
              <a:t>①</a:t>
            </a:r>
            <a:r>
              <a:rPr lang="en-US" altLang="zh-CN" sz="2800" b="1" dirty="0">
                <a:latin typeface="Times New Roman" pitchFamily="18" charset="0"/>
                <a:ea typeface="宋体" pitchFamily="2" charset="-122"/>
              </a:rPr>
              <a:t>be</a:t>
            </a:r>
            <a:r>
              <a:rPr lang="zh-CN" altLang="en-US" sz="2800" b="1" dirty="0">
                <a:latin typeface="Times New Roman" pitchFamily="18" charset="0"/>
                <a:ea typeface="宋体" pitchFamily="2" charset="-122"/>
              </a:rPr>
              <a:t>后面可以考虑</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现在分词、过去分词或形容词。</a:t>
            </a:r>
          </a:p>
          <a:p>
            <a:pPr>
              <a:lnSpc>
                <a:spcPct val="150000"/>
              </a:lnSpc>
            </a:pPr>
            <a:r>
              <a:rPr lang="zh-CN" altLang="en-US" sz="2800" b="1" dirty="0">
                <a:latin typeface="Times New Roman" pitchFamily="18" charset="0"/>
                <a:ea typeface="宋体" pitchFamily="2" charset="-122"/>
              </a:rPr>
              <a:t>        ②冠词、形容词、物主代词和名词所有格后填名词。</a:t>
            </a:r>
          </a:p>
          <a:p>
            <a:pPr>
              <a:lnSpc>
                <a:spcPct val="150000"/>
              </a:lnSpc>
            </a:pPr>
            <a:r>
              <a:rPr lang="zh-CN" altLang="en-US" sz="2800" b="1" dirty="0">
                <a:latin typeface="Times New Roman" pitchFamily="18" charset="0"/>
                <a:ea typeface="宋体" pitchFamily="2" charset="-122"/>
              </a:rPr>
              <a:t>        ③名词前可填形容词、形容词性物主代词或名词所有格。</a:t>
            </a:r>
          </a:p>
          <a:p>
            <a:pPr>
              <a:lnSpc>
                <a:spcPct val="150000"/>
              </a:lnSpc>
            </a:pPr>
            <a:r>
              <a:rPr lang="zh-CN" altLang="en-US" sz="2800" b="1" dirty="0" smtClean="0">
                <a:latin typeface="Times New Roman" pitchFamily="18" charset="0"/>
                <a:ea typeface="宋体" pitchFamily="2" charset="-122"/>
              </a:rPr>
              <a:t>        ④</a:t>
            </a:r>
            <a:r>
              <a:rPr lang="zh-CN" altLang="en-US" sz="2800" b="1" dirty="0">
                <a:latin typeface="Times New Roman" pitchFamily="18" charset="0"/>
                <a:ea typeface="宋体" pitchFamily="2" charset="-122"/>
              </a:rPr>
              <a:t>动词或动词短语后填副词。</a:t>
            </a:r>
          </a:p>
          <a:p>
            <a:pPr>
              <a:lnSpc>
                <a:spcPct val="150000"/>
              </a:lnSpc>
            </a:pPr>
            <a:r>
              <a:rPr lang="zh-CN" altLang="en-US" sz="2800" b="1" dirty="0" smtClean="0">
                <a:latin typeface="Times New Roman" pitchFamily="18" charset="0"/>
                <a:ea typeface="宋体" pitchFamily="2" charset="-122"/>
              </a:rPr>
              <a:t>        ⑤</a:t>
            </a:r>
            <a:r>
              <a:rPr lang="zh-CN" altLang="en-US" sz="2800" b="1" dirty="0">
                <a:latin typeface="Times New Roman" pitchFamily="18" charset="0"/>
                <a:ea typeface="宋体" pitchFamily="2" charset="-122"/>
              </a:rPr>
              <a:t>两个句子之间填连词</a:t>
            </a:r>
            <a:r>
              <a:rPr lang="zh-CN" altLang="en-US" sz="2800" b="1" dirty="0" smtClean="0">
                <a:latin typeface="Times New Roman" pitchFamily="18" charset="0"/>
                <a:ea typeface="宋体" pitchFamily="2" charset="-122"/>
              </a:rPr>
              <a:t>。</a:t>
            </a:r>
            <a:endParaRPr lang="en-US" altLang="zh-CN" sz="2800" b="1" dirty="0" smtClean="0">
              <a:latin typeface="Times New Roman" pitchFamily="18" charset="0"/>
              <a:ea typeface="宋体" pitchFamily="2" charset="-122"/>
            </a:endParaRPr>
          </a:p>
          <a:p>
            <a:pPr>
              <a:lnSpc>
                <a:spcPct val="150000"/>
              </a:lnSpc>
            </a:pPr>
            <a:r>
              <a:rPr lang="zh-CN" altLang="en-US" sz="2800" b="1" dirty="0" smtClean="0">
                <a:latin typeface="Times New Roman" pitchFamily="18" charset="0"/>
                <a:ea typeface="宋体" pitchFamily="2" charset="-122"/>
              </a:rPr>
              <a:t>        ⑥</a:t>
            </a:r>
            <a:r>
              <a:rPr lang="zh-CN" altLang="en-US" sz="2800" b="1" dirty="0">
                <a:latin typeface="Times New Roman" pitchFamily="18" charset="0"/>
                <a:ea typeface="宋体" pitchFamily="2" charset="-122"/>
              </a:rPr>
              <a:t>冠词和名词之间填形容词</a:t>
            </a:r>
            <a:r>
              <a:rPr lang="zh-CN" altLang="en-US" sz="2800" b="1" dirty="0" smtClean="0">
                <a:latin typeface="Times New Roman" pitchFamily="18" charset="0"/>
                <a:ea typeface="宋体" pitchFamily="2" charset="-122"/>
              </a:rPr>
              <a:t>。</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15632120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题型四  词语运用</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84387" y="1907985"/>
            <a:ext cx="11147971" cy="4616648"/>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⑦</a:t>
            </a:r>
            <a:r>
              <a:rPr lang="en-US" altLang="zh-CN" sz="2800" b="1" dirty="0">
                <a:latin typeface="Times New Roman" pitchFamily="18" charset="0"/>
                <a:ea typeface="宋体" pitchFamily="2" charset="-122"/>
              </a:rPr>
              <a:t>have/has/had </a:t>
            </a:r>
            <a:r>
              <a:rPr lang="zh-CN" altLang="en-US" sz="2800" b="1" dirty="0">
                <a:latin typeface="Times New Roman" pitchFamily="18" charset="0"/>
                <a:ea typeface="宋体" pitchFamily="2" charset="-122"/>
              </a:rPr>
              <a:t>后首先考虑填动词的过去分词。</a:t>
            </a:r>
          </a:p>
          <a:p>
            <a:pPr>
              <a:lnSpc>
                <a:spcPct val="150000"/>
              </a:lnSpc>
            </a:pPr>
            <a:r>
              <a:rPr lang="zh-CN" altLang="en-US" sz="2800" b="1" dirty="0" smtClean="0">
                <a:latin typeface="Times New Roman" pitchFamily="18" charset="0"/>
                <a:ea typeface="宋体" pitchFamily="2" charset="-122"/>
              </a:rPr>
              <a:t>        ⑧</a:t>
            </a:r>
            <a:r>
              <a:rPr lang="zh-CN" altLang="en-US" sz="2800" b="1" dirty="0">
                <a:latin typeface="Times New Roman" pitchFamily="18" charset="0"/>
                <a:ea typeface="宋体" pitchFamily="2" charset="-122"/>
              </a:rPr>
              <a:t>数字</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除</a:t>
            </a:r>
            <a:r>
              <a:rPr lang="en-US" altLang="zh-CN" sz="2800" b="1" dirty="0">
                <a:latin typeface="Times New Roman" pitchFamily="18" charset="0"/>
                <a:ea typeface="宋体" pitchFamily="2" charset="-122"/>
              </a:rPr>
              <a:t>one</a:t>
            </a:r>
            <a:r>
              <a:rPr lang="zh-CN" altLang="en-US" sz="2800" b="1" dirty="0">
                <a:latin typeface="Times New Roman" pitchFamily="18" charset="0"/>
                <a:ea typeface="宋体" pitchFamily="2" charset="-122"/>
              </a:rPr>
              <a:t>外</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后面或出现</a:t>
            </a:r>
            <a:r>
              <a:rPr lang="en-US" altLang="zh-CN" sz="2800" b="1" dirty="0">
                <a:latin typeface="Times New Roman" pitchFamily="18" charset="0"/>
                <a:ea typeface="宋体" pitchFamily="2" charset="-122"/>
              </a:rPr>
              <a:t>many</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a lot of</a:t>
            </a:r>
            <a:r>
              <a:rPr lang="zh-CN" altLang="en-US" sz="2800" b="1" dirty="0">
                <a:latin typeface="Times New Roman" pitchFamily="18" charset="0"/>
                <a:ea typeface="宋体" pitchFamily="2" charset="-122"/>
              </a:rPr>
              <a:t>之类的单词或短语填名词复数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序数词后填名词单数。</a:t>
            </a:r>
          </a:p>
          <a:p>
            <a:pPr>
              <a:lnSpc>
                <a:spcPct val="150000"/>
              </a:lnSpc>
            </a:pPr>
            <a:r>
              <a:rPr lang="zh-CN" altLang="en-US" sz="2800" b="1" dirty="0" smtClean="0">
                <a:latin typeface="Times New Roman" pitchFamily="18" charset="0"/>
                <a:ea typeface="宋体" pitchFamily="2" charset="-122"/>
              </a:rPr>
              <a:t>        ⑨</a:t>
            </a:r>
            <a:r>
              <a:rPr lang="zh-CN" altLang="en-US" sz="2800" b="1" dirty="0">
                <a:latin typeface="Times New Roman" pitchFamily="18" charset="0"/>
                <a:ea typeface="宋体" pitchFamily="2" charset="-122"/>
              </a:rPr>
              <a:t>如果需要填数词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则看名词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名词是复数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填基数词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名词是单数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填序数词。</a:t>
            </a:r>
          </a:p>
          <a:p>
            <a:pPr>
              <a:lnSpc>
                <a:spcPct val="150000"/>
              </a:lnSpc>
            </a:pPr>
            <a:r>
              <a:rPr lang="zh-CN" altLang="en-US" sz="2800" b="1" dirty="0" smtClean="0">
                <a:latin typeface="Times New Roman" pitchFamily="18" charset="0"/>
                <a:ea typeface="宋体" pitchFamily="2" charset="-122"/>
              </a:rPr>
              <a:t>        ⑩</a:t>
            </a:r>
            <a:r>
              <a:rPr lang="zh-CN" altLang="en-US" sz="2800" b="1" dirty="0">
                <a:latin typeface="Times New Roman" pitchFamily="18" charset="0"/>
                <a:ea typeface="宋体" pitchFamily="2" charset="-122"/>
              </a:rPr>
              <a:t>句首缺词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并且后面有逗号</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考虑填副词。</a:t>
            </a:r>
          </a:p>
          <a:p>
            <a:pPr>
              <a:lnSpc>
                <a:spcPct val="150000"/>
              </a:lnSpc>
            </a:pPr>
            <a:r>
              <a:rPr lang="en-US" altLang="zh-CN" sz="2800" dirty="0" smtClean="0"/>
              <a:t>    </a:t>
            </a:r>
            <a:r>
              <a:rPr lang="zh-CN" altLang="zh-CN" sz="2400" b="1" dirty="0" smtClean="0">
                <a:latin typeface="Times New Roman" pitchFamily="18" charset="0"/>
                <a:cs typeface="Times New Roman" pitchFamily="18" charset="0"/>
              </a:rPr>
              <a:t>⑪</a:t>
            </a:r>
            <a:r>
              <a:rPr lang="zh-CN" altLang="en-US" sz="2800" b="1" dirty="0" smtClean="0">
                <a:latin typeface="Times New Roman" pitchFamily="18" charset="0"/>
                <a:ea typeface="宋体" pitchFamily="2" charset="-122"/>
              </a:rPr>
              <a:t>句中</a:t>
            </a:r>
            <a:r>
              <a:rPr lang="zh-CN" altLang="en-US" sz="2800" b="1" dirty="0">
                <a:latin typeface="Times New Roman" pitchFamily="18" charset="0"/>
                <a:ea typeface="宋体" pitchFamily="2" charset="-122"/>
              </a:rPr>
              <a:t>不缺成分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考虑填副词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句末一定是副词</a:t>
            </a:r>
            <a:r>
              <a:rPr lang="zh-CN" altLang="en-US" sz="2800" b="1" dirty="0" smtClean="0">
                <a:latin typeface="Times New Roman" pitchFamily="18" charset="0"/>
                <a:ea typeface="宋体" pitchFamily="2" charset="-122"/>
              </a:rPr>
              <a:t>。</a:t>
            </a:r>
            <a:endParaRPr lang="en-US" altLang="zh-CN" sz="2800" b="1" dirty="0" smtClean="0">
              <a:latin typeface="Times New Roman" pitchFamily="18" charset="0"/>
              <a:ea typeface="宋体" pitchFamily="2" charset="-122"/>
            </a:endParaRPr>
          </a:p>
        </p:txBody>
      </p:sp>
    </p:spTree>
    <p:extLst>
      <p:ext uri="{BB962C8B-B14F-4D97-AF65-F5344CB8AC3E}">
        <p14:creationId xmlns:p14="http://schemas.microsoft.com/office/powerpoint/2010/main" xmlns="" val="138861880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题型四  词语运用</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20591" y="1976220"/>
            <a:ext cx="11395902" cy="3970318"/>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3</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注意固定搭配及连词的使用</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虚词设题多集中于固定搭配或连词的选择。如</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As </a:t>
            </a:r>
            <a:r>
              <a:rPr lang="en-US" altLang="zh-CN" sz="2800" b="1" dirty="0">
                <a:latin typeface="Times New Roman" pitchFamily="18" charset="0"/>
                <a:ea typeface="宋体" pitchFamily="2" charset="-122"/>
              </a:rPr>
              <a:t>we all know, respecting the old and taking care of </a:t>
            </a:r>
            <a:r>
              <a:rPr lang="en-US" altLang="zh-CN" sz="2800" b="1" dirty="0" smtClean="0">
                <a:latin typeface="Times New Roman" pitchFamily="18" charset="0"/>
                <a:ea typeface="宋体" pitchFamily="2" charset="-122"/>
              </a:rPr>
              <a:t>_______ young </a:t>
            </a:r>
            <a:r>
              <a:rPr lang="en-US" altLang="zh-CN" sz="2800" b="1" dirty="0">
                <a:latin typeface="Times New Roman" pitchFamily="18" charset="0"/>
                <a:ea typeface="宋体" pitchFamily="2" charset="-122"/>
              </a:rPr>
              <a:t>is a good Chinese tradition.  </a:t>
            </a:r>
          </a:p>
          <a:p>
            <a:pPr>
              <a:lnSpc>
                <a:spcPct val="150000"/>
              </a:lnSpc>
            </a:pPr>
            <a:r>
              <a:rPr lang="zh-CN" altLang="en-US" sz="2800" b="1" dirty="0" smtClean="0">
                <a:latin typeface="Times New Roman" pitchFamily="18" charset="0"/>
                <a:ea typeface="宋体" pitchFamily="2" charset="-122"/>
              </a:rPr>
              <a:t>        句意</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众所周知</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尊老爱幼是中国的优良传统。根据</a:t>
            </a:r>
            <a:r>
              <a:rPr lang="en-US" altLang="zh-CN" sz="2800" b="1" dirty="0" smtClean="0">
                <a:latin typeface="Times New Roman" pitchFamily="18" charset="0"/>
                <a:ea typeface="宋体" pitchFamily="2" charset="-122"/>
              </a:rPr>
              <a:t>the old and</a:t>
            </a:r>
            <a:r>
              <a:rPr lang="zh-CN" altLang="en-US" sz="2800" b="1" dirty="0" smtClean="0">
                <a:latin typeface="Times New Roman" pitchFamily="18" charset="0"/>
                <a:ea typeface="宋体" pitchFamily="2" charset="-122"/>
              </a:rPr>
              <a:t>可知此处为并列结构</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再根据“</a:t>
            </a:r>
            <a:r>
              <a:rPr lang="en-US" altLang="zh-CN" sz="2800" b="1" dirty="0" smtClean="0">
                <a:latin typeface="Times New Roman" pitchFamily="18" charset="0"/>
                <a:ea typeface="宋体" pitchFamily="2" charset="-122"/>
              </a:rPr>
              <a:t>the+</a:t>
            </a:r>
            <a:r>
              <a:rPr lang="zh-CN" altLang="en-US" sz="2800" b="1" dirty="0" smtClean="0">
                <a:latin typeface="Times New Roman" pitchFamily="18" charset="0"/>
                <a:ea typeface="宋体" pitchFamily="2" charset="-122"/>
              </a:rPr>
              <a:t>形容词”表示一类人</a:t>
            </a:r>
            <a:r>
              <a:rPr lang="en-US" altLang="zh-CN" sz="2800" b="1" dirty="0" smtClean="0">
                <a:latin typeface="Times New Roman" pitchFamily="18" charset="0"/>
                <a:ea typeface="宋体" pitchFamily="2" charset="-122"/>
              </a:rPr>
              <a:t>,</a:t>
            </a:r>
            <a:r>
              <a:rPr lang="zh-CN" altLang="en-US" sz="2800" b="1" dirty="0" smtClean="0">
                <a:latin typeface="Times New Roman" pitchFamily="18" charset="0"/>
                <a:ea typeface="宋体" pitchFamily="2" charset="-122"/>
              </a:rPr>
              <a:t>可知此处答案为</a:t>
            </a:r>
            <a:r>
              <a:rPr lang="en-US" altLang="zh-CN" sz="2800" b="1" dirty="0" smtClean="0">
                <a:latin typeface="Times New Roman" pitchFamily="18" charset="0"/>
                <a:ea typeface="宋体" pitchFamily="2" charset="-122"/>
              </a:rPr>
              <a:t>the</a:t>
            </a:r>
            <a:r>
              <a:rPr lang="zh-CN" altLang="en-US" sz="2800" b="1" dirty="0" smtClean="0">
                <a:latin typeface="Times New Roman" pitchFamily="18" charset="0"/>
                <a:ea typeface="宋体" pitchFamily="2" charset="-122"/>
              </a:rPr>
              <a:t>。</a:t>
            </a:r>
            <a:endParaRPr lang="en-US" altLang="zh-CN" sz="2800" b="1" dirty="0" smtClean="0">
              <a:latin typeface="Times New Roman" pitchFamily="18" charset="0"/>
              <a:ea typeface="宋体" pitchFamily="2" charset="-122"/>
            </a:endParaRPr>
          </a:p>
        </p:txBody>
      </p:sp>
      <p:sp>
        <p:nvSpPr>
          <p:cNvPr id="6" name="TextBox 5"/>
          <p:cNvSpPr txBox="1"/>
          <p:nvPr/>
        </p:nvSpPr>
        <p:spPr>
          <a:xfrm>
            <a:off x="9471546" y="3424679"/>
            <a:ext cx="818865"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the</a:t>
            </a:r>
            <a:endParaRPr lang="zh-CN" alt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19545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fade">
                                      <p:cBhvr>
                                        <p:cTn id="1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题型四  词语运用</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60562" y="2685907"/>
            <a:ext cx="10915959" cy="2031325"/>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4</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填完单词后</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不可孤立地逐个检查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而必须将所有填入的词代入到文章中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复读全文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仔细检查所填词是否符合文章的情景内容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是否合乎语法</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单词拼写是否有误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词性是否正确</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发现问题要及时改正。</a:t>
            </a:r>
          </a:p>
        </p:txBody>
      </p:sp>
    </p:spTree>
    <p:extLst>
      <p:ext uri="{BB962C8B-B14F-4D97-AF65-F5344CB8AC3E}">
        <p14:creationId xmlns:p14="http://schemas.microsoft.com/office/powerpoint/2010/main" xmlns="" val="10416606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50950"/>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56263" y="1888189"/>
            <a:ext cx="11257795" cy="4616648"/>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3</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利用固定句型解题</a:t>
            </a:r>
          </a:p>
          <a:p>
            <a:pPr>
              <a:lnSpc>
                <a:spcPct val="150000"/>
              </a:lnSpc>
            </a:pPr>
            <a:r>
              <a:rPr lang="zh-CN" altLang="en-US" sz="2800" b="1" dirty="0" smtClean="0">
                <a:latin typeface="Times New Roman" pitchFamily="18" charset="0"/>
                <a:ea typeface="宋体" pitchFamily="2" charset="-122"/>
              </a:rPr>
              <a:t>        完</a:t>
            </a:r>
            <a:r>
              <a:rPr lang="zh-CN" altLang="en-US" sz="2800" b="1" dirty="0">
                <a:latin typeface="Times New Roman" pitchFamily="18" charset="0"/>
                <a:ea typeface="宋体" pitchFamily="2" charset="-122"/>
              </a:rPr>
              <a:t>形填空虽然注重考查语境理解</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但同时也会考查一些固定句型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考生若能掌握这些句型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对确定题目的答案很有帮助。如</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It </a:t>
            </a:r>
            <a:r>
              <a:rPr lang="en-US" altLang="zh-CN" sz="2800" b="1" dirty="0">
                <a:latin typeface="Times New Roman" pitchFamily="18" charset="0"/>
                <a:ea typeface="宋体" pitchFamily="2" charset="-122"/>
              </a:rPr>
              <a:t>is </a:t>
            </a:r>
            <a:r>
              <a:rPr lang="en-US" altLang="zh-CN" sz="2800" b="1" dirty="0" smtClean="0">
                <a:latin typeface="Times New Roman" pitchFamily="18" charset="0"/>
                <a:ea typeface="宋体" pitchFamily="2" charset="-122"/>
              </a:rPr>
              <a:t>_______ that </a:t>
            </a:r>
            <a:r>
              <a:rPr lang="en-US" altLang="zh-CN" sz="2800" b="1" dirty="0">
                <a:latin typeface="Times New Roman" pitchFamily="18" charset="0"/>
                <a:ea typeface="宋体" pitchFamily="2" charset="-122"/>
              </a:rPr>
              <a:t>the book has been translated into ten languages.  </a:t>
            </a:r>
          </a:p>
          <a:p>
            <a:pPr>
              <a:lnSpc>
                <a:spcPct val="150000"/>
              </a:lnSpc>
            </a:pPr>
            <a:r>
              <a:rPr lang="en-US" altLang="zh-CN" sz="2800" b="1" dirty="0">
                <a:latin typeface="Times New Roman" pitchFamily="18" charset="0"/>
                <a:ea typeface="宋体" pitchFamily="2" charset="-122"/>
              </a:rPr>
              <a:t>A. said</a:t>
            </a:r>
            <a:r>
              <a:rPr lang="zh-CN" altLang="en-US" sz="2800" b="1" dirty="0">
                <a:latin typeface="Times New Roman" pitchFamily="18" charset="0"/>
                <a:ea typeface="宋体" pitchFamily="2" charset="-122"/>
              </a:rPr>
              <a:t>　　</a:t>
            </a:r>
            <a:r>
              <a:rPr lang="en-US" altLang="zh-CN" sz="2800" b="1" dirty="0">
                <a:latin typeface="Times New Roman" pitchFamily="18" charset="0"/>
                <a:ea typeface="宋体" pitchFamily="2" charset="-122"/>
              </a:rPr>
              <a:t>B. told</a:t>
            </a:r>
            <a:r>
              <a:rPr lang="zh-CN" altLang="en-US" sz="2800" b="1" dirty="0">
                <a:latin typeface="Times New Roman" pitchFamily="18" charset="0"/>
                <a:ea typeface="宋体" pitchFamily="2" charset="-122"/>
              </a:rPr>
              <a:t>　　</a:t>
            </a:r>
            <a:r>
              <a:rPr lang="en-US" altLang="zh-CN" sz="2800" b="1" dirty="0">
                <a:latin typeface="Times New Roman" pitchFamily="18" charset="0"/>
                <a:ea typeface="宋体" pitchFamily="2" charset="-122"/>
              </a:rPr>
              <a:t>C. spoken</a:t>
            </a:r>
            <a:r>
              <a:rPr lang="zh-CN" altLang="en-US" sz="2800" b="1" dirty="0">
                <a:latin typeface="Times New Roman" pitchFamily="18" charset="0"/>
                <a:ea typeface="宋体" pitchFamily="2" charset="-122"/>
              </a:rPr>
              <a:t>　　</a:t>
            </a:r>
            <a:r>
              <a:rPr lang="en-US" altLang="zh-CN" sz="2800" b="1" dirty="0">
                <a:latin typeface="Times New Roman" pitchFamily="18" charset="0"/>
                <a:ea typeface="宋体" pitchFamily="2" charset="-122"/>
              </a:rPr>
              <a:t>D. talked</a:t>
            </a:r>
          </a:p>
          <a:p>
            <a:pPr>
              <a:lnSpc>
                <a:spcPct val="150000"/>
              </a:lnSpc>
            </a:pP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解析</a:t>
            </a:r>
            <a:r>
              <a:rPr lang="en-US" altLang="zh-CN" sz="2800" b="1" dirty="0">
                <a:latin typeface="Times New Roman" pitchFamily="18" charset="0"/>
                <a:ea typeface="宋体" pitchFamily="2" charset="-122"/>
              </a:rPr>
              <a:t>】“It is said that …”</a:t>
            </a:r>
            <a:r>
              <a:rPr lang="zh-CN" altLang="en-US" sz="2800" b="1" dirty="0">
                <a:latin typeface="Times New Roman" pitchFamily="18" charset="0"/>
                <a:ea typeface="宋体" pitchFamily="2" charset="-122"/>
              </a:rPr>
              <a:t>是常用句型</a:t>
            </a:r>
            <a:r>
              <a:rPr lang="en-US" altLang="zh-CN"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意</a:t>
            </a:r>
            <a:r>
              <a:rPr lang="zh-CN" altLang="en-US" sz="2800" b="1" dirty="0">
                <a:latin typeface="Times New Roman" pitchFamily="18" charset="0"/>
                <a:ea typeface="宋体" pitchFamily="2" charset="-122"/>
              </a:rPr>
              <a:t>为“据说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故选</a:t>
            </a:r>
            <a:r>
              <a:rPr lang="en-US" altLang="zh-CN" sz="2800" b="1" dirty="0">
                <a:latin typeface="Times New Roman" pitchFamily="18" charset="0"/>
                <a:ea typeface="宋体" pitchFamily="2" charset="-122"/>
              </a:rPr>
              <a:t>A</a:t>
            </a:r>
            <a:r>
              <a:rPr lang="zh-CN" altLang="en-US" sz="2800" b="1" dirty="0">
                <a:latin typeface="Times New Roman" pitchFamily="18" charset="0"/>
                <a:ea typeface="宋体" pitchFamily="2" charset="-122"/>
              </a:rPr>
              <a:t>。</a:t>
            </a:r>
          </a:p>
          <a:p>
            <a:pPr>
              <a:lnSpc>
                <a:spcPct val="150000"/>
              </a:lnSpc>
            </a:pPr>
            <a:endParaRPr lang="en-US" altLang="zh-CN" sz="2800" b="1" dirty="0">
              <a:latin typeface="Times New Roman" pitchFamily="18" charset="0"/>
              <a:ea typeface="宋体" pitchFamily="2" charset="-122"/>
            </a:endParaRPr>
          </a:p>
        </p:txBody>
      </p:sp>
      <p:sp>
        <p:nvSpPr>
          <p:cNvPr id="6" name="TextBox 5"/>
          <p:cNvSpPr txBox="1"/>
          <p:nvPr/>
        </p:nvSpPr>
        <p:spPr>
          <a:xfrm>
            <a:off x="2347417" y="3975847"/>
            <a:ext cx="532262"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A</a:t>
            </a:r>
            <a:endParaRPr lang="zh-CN" alt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06297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fade">
                                      <p:cBhvr>
                                        <p:cTn id="12"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五</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连词成句</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01250" y="1689603"/>
            <a:ext cx="10915959" cy="5181162"/>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根据</a:t>
            </a:r>
            <a:r>
              <a:rPr lang="zh-CN" altLang="en-US" sz="2800" b="1" dirty="0">
                <a:latin typeface="Times New Roman" pitchFamily="18" charset="0"/>
                <a:ea typeface="宋体" pitchFamily="2" charset="-122"/>
              </a:rPr>
              <a:t>所给标点符号来初步判断句子的种类</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如</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陈述句、疑问句、感叹句等。</a:t>
            </a:r>
          </a:p>
          <a:p>
            <a:pPr>
              <a:lnSpc>
                <a:spcPct val="150000"/>
              </a:lnSpc>
            </a:pPr>
            <a:r>
              <a:rPr lang="en-US" altLang="zh-CN" sz="2800" b="1" dirty="0" smtClean="0">
                <a:latin typeface="Times New Roman" pitchFamily="18" charset="0"/>
                <a:ea typeface="宋体" pitchFamily="2" charset="-122"/>
              </a:rPr>
              <a:t>        1</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当给出标点为句号时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那么句子为陈述句或祈使句。在此有必要再把五种基本句式介绍一下</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1)</a:t>
            </a:r>
            <a:r>
              <a:rPr lang="zh-CN" altLang="en-US" sz="2800" b="1" dirty="0">
                <a:latin typeface="Times New Roman" pitchFamily="18" charset="0"/>
                <a:ea typeface="宋体" pitchFamily="2" charset="-122"/>
              </a:rPr>
              <a:t>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系动词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表语</a:t>
            </a:r>
          </a:p>
          <a:p>
            <a:pPr>
              <a:lnSpc>
                <a:spcPct val="150000"/>
              </a:lnSpc>
            </a:pPr>
            <a:r>
              <a:rPr lang="en-US" altLang="zh-CN" sz="2800" b="1" dirty="0" smtClean="0">
                <a:latin typeface="Times New Roman" pitchFamily="18" charset="0"/>
                <a:ea typeface="宋体" pitchFamily="2" charset="-122"/>
              </a:rPr>
              <a:t>        She </a:t>
            </a:r>
            <a:r>
              <a:rPr lang="en-US" altLang="zh-CN" sz="2800" b="1" dirty="0">
                <a:latin typeface="Times New Roman" pitchFamily="18" charset="0"/>
                <a:ea typeface="宋体" pitchFamily="2" charset="-122"/>
              </a:rPr>
              <a:t>is from America. </a:t>
            </a:r>
          </a:p>
          <a:p>
            <a:pPr>
              <a:lnSpc>
                <a:spcPct val="150000"/>
              </a:lnSpc>
            </a:pPr>
            <a:r>
              <a:rPr lang="en-US" altLang="zh-CN" sz="2800" b="1" dirty="0" smtClean="0">
                <a:latin typeface="Times New Roman" pitchFamily="18" charset="0"/>
                <a:ea typeface="宋体" pitchFamily="2" charset="-122"/>
              </a:rPr>
              <a:t>        The </a:t>
            </a:r>
            <a:r>
              <a:rPr lang="en-US" altLang="zh-CN" sz="2800" b="1" dirty="0">
                <a:latin typeface="Times New Roman" pitchFamily="18" charset="0"/>
                <a:ea typeface="宋体" pitchFamily="2" charset="-122"/>
              </a:rPr>
              <a:t>cake tastes good. </a:t>
            </a:r>
          </a:p>
          <a:p>
            <a:pPr>
              <a:lnSpc>
                <a:spcPct val="150000"/>
              </a:lnSpc>
            </a:pPr>
            <a:r>
              <a:rPr lang="zh-CN" altLang="en-US" sz="2800" b="1" dirty="0" smtClean="0">
                <a:latin typeface="Times New Roman" pitchFamily="18" charset="0"/>
                <a:ea typeface="宋体" pitchFamily="2" charset="-122"/>
              </a:rPr>
              <a:t>        表语</a:t>
            </a:r>
            <a:r>
              <a:rPr lang="zh-CN" altLang="en-US" sz="2800" b="1" dirty="0">
                <a:latin typeface="Times New Roman" pitchFamily="18" charset="0"/>
                <a:ea typeface="宋体" pitchFamily="2" charset="-122"/>
              </a:rPr>
              <a:t>通常由介词短语、名词、形容词等构成。</a:t>
            </a:r>
          </a:p>
        </p:txBody>
      </p:sp>
      <p:grpSp>
        <p:nvGrpSpPr>
          <p:cNvPr id="6" name="组合 5"/>
          <p:cNvGrpSpPr/>
          <p:nvPr/>
        </p:nvGrpSpPr>
        <p:grpSpPr>
          <a:xfrm>
            <a:off x="142468" y="984324"/>
            <a:ext cx="4952010" cy="523220"/>
            <a:chOff x="384349" y="1162449"/>
            <a:chExt cx="2451360" cy="523220"/>
          </a:xfrm>
        </p:grpSpPr>
        <p:sp>
          <p:nvSpPr>
            <p:cNvPr id="7" name="矩形 6"/>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384349" y="1162449"/>
              <a:ext cx="2451360"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技巧点拨及解题步骤</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Tree>
    <p:extLst>
      <p:ext uri="{BB962C8B-B14F-4D97-AF65-F5344CB8AC3E}">
        <p14:creationId xmlns:p14="http://schemas.microsoft.com/office/powerpoint/2010/main" xmlns="" val="117099112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五</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连词成句</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19618" y="1539475"/>
            <a:ext cx="10915959" cy="5181162"/>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2)</a:t>
            </a:r>
            <a:r>
              <a:rPr lang="zh-CN" altLang="en-US" sz="2800" b="1" dirty="0">
                <a:latin typeface="Times New Roman" pitchFamily="18" charset="0"/>
                <a:ea typeface="宋体" pitchFamily="2" charset="-122"/>
              </a:rPr>
              <a:t>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谓语动词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宾语</a:t>
            </a:r>
          </a:p>
          <a:p>
            <a:pPr>
              <a:lnSpc>
                <a:spcPct val="150000"/>
              </a:lnSpc>
            </a:pPr>
            <a:r>
              <a:rPr lang="en-US" altLang="zh-CN" sz="2800" b="1" dirty="0" smtClean="0">
                <a:latin typeface="Times New Roman" pitchFamily="18" charset="0"/>
                <a:ea typeface="宋体" pitchFamily="2" charset="-122"/>
              </a:rPr>
              <a:t>        I </a:t>
            </a:r>
            <a:r>
              <a:rPr lang="en-US" altLang="zh-CN" sz="2800" b="1" dirty="0">
                <a:latin typeface="Times New Roman" pitchFamily="18" charset="0"/>
                <a:ea typeface="宋体" pitchFamily="2" charset="-122"/>
              </a:rPr>
              <a:t>love you.</a:t>
            </a:r>
          </a:p>
          <a:p>
            <a:pPr>
              <a:lnSpc>
                <a:spcPct val="150000"/>
              </a:lnSpc>
            </a:pPr>
            <a:r>
              <a:rPr lang="en-US" altLang="zh-CN" sz="2800" b="1" dirty="0" smtClean="0">
                <a:latin typeface="Times New Roman" pitchFamily="18" charset="0"/>
                <a:ea typeface="宋体" pitchFamily="2" charset="-122"/>
              </a:rPr>
              <a:t>        Farmers </a:t>
            </a:r>
            <a:r>
              <a:rPr lang="en-US" altLang="zh-CN" sz="2800" b="1" dirty="0">
                <a:latin typeface="Times New Roman" pitchFamily="18" charset="0"/>
                <a:ea typeface="宋体" pitchFamily="2" charset="-122"/>
              </a:rPr>
              <a:t>grow vegetables. </a:t>
            </a:r>
          </a:p>
          <a:p>
            <a:pPr>
              <a:lnSpc>
                <a:spcPct val="150000"/>
              </a:lnSpc>
            </a:pPr>
            <a:r>
              <a:rPr lang="zh-CN" altLang="en-US" sz="2800" b="1" dirty="0" smtClean="0">
                <a:latin typeface="Times New Roman" pitchFamily="18" charset="0"/>
                <a:ea typeface="宋体" pitchFamily="2" charset="-122"/>
              </a:rPr>
              <a:t>        主语</a:t>
            </a:r>
            <a:r>
              <a:rPr lang="zh-CN" altLang="en-US" sz="2800" b="1" dirty="0">
                <a:latin typeface="Times New Roman" pitchFamily="18" charset="0"/>
                <a:ea typeface="宋体" pitchFamily="2" charset="-122"/>
              </a:rPr>
              <a:t>一般由名词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代词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构成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动名词及动词不定式也可充当主语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然而动词不定式作主语时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常由</a:t>
            </a:r>
            <a:r>
              <a:rPr lang="en-US" altLang="zh-CN" sz="2800" b="1" dirty="0">
                <a:latin typeface="Times New Roman" pitchFamily="18" charset="0"/>
                <a:ea typeface="宋体" pitchFamily="2" charset="-122"/>
              </a:rPr>
              <a:t>it</a:t>
            </a:r>
            <a:r>
              <a:rPr lang="zh-CN" altLang="en-US" sz="2800" b="1" dirty="0">
                <a:latin typeface="Times New Roman" pitchFamily="18" charset="0"/>
                <a:ea typeface="宋体" pitchFamily="2" charset="-122"/>
              </a:rPr>
              <a:t>充当形式主语。宾语由名词、代词、不定式或动名词充当。要彻底掌握这种句型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应注意两点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其一</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要明白动词是连接主语和宾语的桥梁</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写出的句子不能少了动词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其二</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要明白主语和宾语的词性。</a:t>
            </a:r>
          </a:p>
        </p:txBody>
      </p:sp>
    </p:spTree>
    <p:extLst>
      <p:ext uri="{BB962C8B-B14F-4D97-AF65-F5344CB8AC3E}">
        <p14:creationId xmlns:p14="http://schemas.microsoft.com/office/powerpoint/2010/main" xmlns="" val="331962836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五</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连词成句</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28555" y="1547474"/>
            <a:ext cx="11586024" cy="3970318"/>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3)</a:t>
            </a:r>
            <a:r>
              <a:rPr lang="zh-CN" altLang="en-US" sz="2800" b="1" dirty="0">
                <a:latin typeface="Times New Roman" pitchFamily="18" charset="0"/>
                <a:ea typeface="宋体" pitchFamily="2" charset="-122"/>
              </a:rPr>
              <a:t>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谓语动词</a:t>
            </a:r>
          </a:p>
          <a:p>
            <a:pPr>
              <a:lnSpc>
                <a:spcPct val="150000"/>
              </a:lnSpc>
            </a:pPr>
            <a:r>
              <a:rPr lang="en-US" altLang="zh-CN" sz="2800" b="1" dirty="0" smtClean="0">
                <a:latin typeface="Times New Roman" pitchFamily="18" charset="0"/>
                <a:ea typeface="宋体" pitchFamily="2" charset="-122"/>
              </a:rPr>
              <a:t>        Spring </a:t>
            </a:r>
            <a:r>
              <a:rPr lang="en-US" altLang="zh-CN" sz="2800" b="1" dirty="0">
                <a:latin typeface="Times New Roman" pitchFamily="18" charset="0"/>
                <a:ea typeface="宋体" pitchFamily="2" charset="-122"/>
              </a:rPr>
              <a:t>comes. </a:t>
            </a:r>
          </a:p>
          <a:p>
            <a:pPr>
              <a:lnSpc>
                <a:spcPct val="150000"/>
              </a:lnSpc>
            </a:pPr>
            <a:r>
              <a:rPr lang="en-US" altLang="zh-CN" sz="2800" b="1" dirty="0" smtClean="0">
                <a:latin typeface="Times New Roman" pitchFamily="18" charset="0"/>
                <a:ea typeface="宋体" pitchFamily="2" charset="-122"/>
              </a:rPr>
              <a:t>        The </a:t>
            </a:r>
            <a:r>
              <a:rPr lang="en-US" altLang="zh-CN" sz="2800" b="1" dirty="0">
                <a:latin typeface="Times New Roman" pitchFamily="18" charset="0"/>
                <a:ea typeface="宋体" pitchFamily="2" charset="-122"/>
              </a:rPr>
              <a:t>sun rose at 6:12 this morning. </a:t>
            </a:r>
          </a:p>
          <a:p>
            <a:pPr>
              <a:lnSpc>
                <a:spcPct val="150000"/>
              </a:lnSpc>
            </a:pPr>
            <a:r>
              <a:rPr lang="zh-CN" altLang="en-US" sz="2800" b="1" dirty="0" smtClean="0">
                <a:latin typeface="Times New Roman" pitchFamily="18" charset="0"/>
                <a:ea typeface="宋体" pitchFamily="2" charset="-122"/>
              </a:rPr>
              <a:t>        这种</a:t>
            </a:r>
            <a:r>
              <a:rPr lang="zh-CN" altLang="en-US" sz="2800" b="1" dirty="0">
                <a:latin typeface="Times New Roman" pitchFamily="18" charset="0"/>
                <a:ea typeface="宋体" pitchFamily="2" charset="-122"/>
              </a:rPr>
              <a:t>句式中动词为不及物动词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这类动词常见的有</a:t>
            </a:r>
            <a:r>
              <a:rPr lang="en-US" altLang="zh-CN" sz="2800" b="1" dirty="0">
                <a:latin typeface="Times New Roman" pitchFamily="18" charset="0"/>
                <a:ea typeface="宋体" pitchFamily="2" charset="-122"/>
              </a:rPr>
              <a:t>:appear</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apologize</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arrive</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come</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die</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disappear</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exist</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fall</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happen</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rise</a:t>
            </a:r>
            <a:r>
              <a:rPr lang="zh-CN" altLang="en-US" sz="2800" b="1" dirty="0">
                <a:latin typeface="Times New Roman" pitchFamily="18" charset="0"/>
                <a:ea typeface="宋体" pitchFamily="2" charset="-122"/>
              </a:rPr>
              <a:t>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如果要带宾语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需要借助介词构成短语。如</a:t>
            </a:r>
            <a:r>
              <a:rPr lang="en-US" altLang="zh-CN" sz="2800" b="1" dirty="0">
                <a:latin typeface="Times New Roman" pitchFamily="18" charset="0"/>
                <a:ea typeface="宋体" pitchFamily="2" charset="-122"/>
              </a:rPr>
              <a:t>look at</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listen to</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arrive in/at </a:t>
            </a:r>
            <a:r>
              <a:rPr lang="zh-CN" altLang="en-US" sz="2800" b="1" dirty="0">
                <a:latin typeface="Times New Roman" pitchFamily="18" charset="0"/>
                <a:ea typeface="宋体" pitchFamily="2" charset="-122"/>
              </a:rPr>
              <a:t>等</a:t>
            </a:r>
            <a:r>
              <a:rPr lang="zh-CN" altLang="en-US" sz="2800" b="1" dirty="0" smtClean="0">
                <a:latin typeface="Times New Roman" pitchFamily="18" charset="0"/>
                <a:ea typeface="宋体" pitchFamily="2" charset="-122"/>
              </a:rPr>
              <a:t>。</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358310484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题型五  连词成句</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28555" y="2407283"/>
            <a:ext cx="10708018" cy="2031325"/>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 (4)</a:t>
            </a:r>
            <a:r>
              <a:rPr lang="zh-CN" altLang="en-US" sz="2800" b="1" dirty="0">
                <a:latin typeface="Times New Roman" pitchFamily="18" charset="0"/>
                <a:ea typeface="宋体" pitchFamily="2" charset="-122"/>
              </a:rPr>
              <a:t>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谓语动词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宾语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补语</a:t>
            </a:r>
          </a:p>
          <a:p>
            <a:pPr>
              <a:lnSpc>
                <a:spcPct val="150000"/>
              </a:lnSpc>
            </a:pPr>
            <a:r>
              <a:rPr lang="en-US" altLang="zh-CN" sz="2800" b="1" dirty="0">
                <a:latin typeface="Times New Roman" pitchFamily="18" charset="0"/>
                <a:ea typeface="宋体" pitchFamily="2" charset="-122"/>
              </a:rPr>
              <a:t>        We found him an honest person. </a:t>
            </a:r>
          </a:p>
          <a:p>
            <a:pPr>
              <a:lnSpc>
                <a:spcPct val="150000"/>
              </a:lnSpc>
            </a:pPr>
            <a:r>
              <a:rPr lang="zh-CN" altLang="en-US" sz="2800" b="1" dirty="0">
                <a:latin typeface="Times New Roman" pitchFamily="18" charset="0"/>
                <a:ea typeface="宋体" pitchFamily="2" charset="-122"/>
              </a:rPr>
              <a:t>        补语可以由形容词、名词、介词短语、动名词、不定式等充当。</a:t>
            </a:r>
          </a:p>
        </p:txBody>
      </p:sp>
    </p:spTree>
    <p:extLst>
      <p:ext uri="{BB962C8B-B14F-4D97-AF65-F5344CB8AC3E}">
        <p14:creationId xmlns:p14="http://schemas.microsoft.com/office/powerpoint/2010/main" xmlns="" val="273458046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五</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连词成句</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28555" y="1546126"/>
            <a:ext cx="11586024" cy="5181162"/>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5)</a:t>
            </a:r>
            <a:r>
              <a:rPr lang="zh-CN" altLang="en-US" sz="2800" b="1" dirty="0">
                <a:latin typeface="Times New Roman" pitchFamily="18" charset="0"/>
                <a:ea typeface="宋体" pitchFamily="2" charset="-122"/>
              </a:rPr>
              <a:t>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谓语动词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间接宾语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直接宾语</a:t>
            </a:r>
          </a:p>
          <a:p>
            <a:pPr>
              <a:lnSpc>
                <a:spcPct val="150000"/>
              </a:lnSpc>
            </a:pPr>
            <a:r>
              <a:rPr lang="en-US" altLang="zh-CN" sz="2800" b="1" dirty="0" smtClean="0">
                <a:latin typeface="Times New Roman" pitchFamily="18" charset="0"/>
                <a:ea typeface="宋体" pitchFamily="2" charset="-122"/>
              </a:rPr>
              <a:t>        The </a:t>
            </a:r>
            <a:r>
              <a:rPr lang="en-US" altLang="zh-CN" sz="2800" b="1" dirty="0">
                <a:latin typeface="Times New Roman" pitchFamily="18" charset="0"/>
                <a:ea typeface="宋体" pitchFamily="2" charset="-122"/>
              </a:rPr>
              <a:t>old man is telling the children stories. </a:t>
            </a:r>
          </a:p>
          <a:p>
            <a:pPr>
              <a:lnSpc>
                <a:spcPct val="150000"/>
              </a:lnSpc>
            </a:pPr>
            <a:r>
              <a:rPr lang="en-US" altLang="zh-CN" sz="2800" b="1" dirty="0" smtClean="0">
                <a:latin typeface="Times New Roman" pitchFamily="18" charset="0"/>
                <a:ea typeface="宋体" pitchFamily="2" charset="-122"/>
              </a:rPr>
              <a:t>        Her </a:t>
            </a:r>
            <a:r>
              <a:rPr lang="en-US" altLang="zh-CN" sz="2800" b="1" dirty="0">
                <a:latin typeface="Times New Roman" pitchFamily="18" charset="0"/>
                <a:ea typeface="宋体" pitchFamily="2" charset="-122"/>
              </a:rPr>
              <a:t>father bought her a bicycle. </a:t>
            </a:r>
          </a:p>
          <a:p>
            <a:pPr>
              <a:lnSpc>
                <a:spcPct val="150000"/>
              </a:lnSpc>
            </a:pPr>
            <a:r>
              <a:rPr lang="zh-CN" altLang="en-US" sz="2800" b="1" dirty="0" smtClean="0">
                <a:latin typeface="Times New Roman" pitchFamily="18" charset="0"/>
                <a:ea typeface="宋体" pitchFamily="2" charset="-122"/>
              </a:rPr>
              <a:t>        这种</a:t>
            </a:r>
            <a:r>
              <a:rPr lang="zh-CN" altLang="en-US" sz="2800" b="1" dirty="0">
                <a:latin typeface="Times New Roman" pitchFamily="18" charset="0"/>
                <a:ea typeface="宋体" pitchFamily="2" charset="-122"/>
              </a:rPr>
              <a:t>句型中作间接宾语的常常指“人”</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直接宾语常常指“物”。也可以变成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谓语动词</a:t>
            </a:r>
            <a:r>
              <a:rPr lang="en-US" altLang="zh-CN" sz="2800" b="1" dirty="0">
                <a:latin typeface="Times New Roman" pitchFamily="18" charset="0"/>
                <a:ea typeface="宋体" pitchFamily="2" charset="-122"/>
              </a:rPr>
              <a:t>(do)+</a:t>
            </a:r>
            <a:r>
              <a:rPr lang="zh-CN" altLang="en-US" sz="2800" b="1" dirty="0">
                <a:latin typeface="Times New Roman" pitchFamily="18" charset="0"/>
                <a:ea typeface="宋体" pitchFamily="2" charset="-122"/>
              </a:rPr>
              <a:t>直接宾语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介词</a:t>
            </a:r>
            <a:r>
              <a:rPr lang="en-US" altLang="zh-CN" sz="2800" b="1" dirty="0">
                <a:latin typeface="Times New Roman" pitchFamily="18" charset="0"/>
                <a:ea typeface="宋体" pitchFamily="2" charset="-122"/>
              </a:rPr>
              <a:t>(to</a:t>
            </a:r>
            <a:r>
              <a:rPr lang="zh-CN" altLang="en-US" sz="2800" b="1" dirty="0">
                <a:latin typeface="Times New Roman" pitchFamily="18" charset="0"/>
                <a:ea typeface="宋体" pitchFamily="2" charset="-122"/>
              </a:rPr>
              <a:t>或者</a:t>
            </a:r>
            <a:r>
              <a:rPr lang="en-US" altLang="zh-CN" sz="2800" b="1" dirty="0">
                <a:latin typeface="Times New Roman" pitchFamily="18" charset="0"/>
                <a:ea typeface="宋体" pitchFamily="2" charset="-122"/>
              </a:rPr>
              <a:t>for)+</a:t>
            </a:r>
            <a:r>
              <a:rPr lang="zh-CN" altLang="en-US" sz="2800" b="1" dirty="0">
                <a:latin typeface="Times New Roman" pitchFamily="18" charset="0"/>
                <a:ea typeface="宋体" pitchFamily="2" charset="-122"/>
              </a:rPr>
              <a:t>间接宾语。如</a:t>
            </a:r>
            <a:r>
              <a:rPr lang="en-US" altLang="zh-CN" sz="2800" b="1" dirty="0">
                <a:latin typeface="Times New Roman" pitchFamily="18" charset="0"/>
                <a:ea typeface="宋体" pitchFamily="2" charset="-122"/>
              </a:rPr>
              <a:t>: </a:t>
            </a:r>
          </a:p>
          <a:p>
            <a:pPr>
              <a:lnSpc>
                <a:spcPct val="150000"/>
              </a:lnSpc>
            </a:pPr>
            <a:r>
              <a:rPr lang="en-US" altLang="zh-CN" sz="2800" b="1" dirty="0" smtClean="0">
                <a:latin typeface="Times New Roman" pitchFamily="18" charset="0"/>
                <a:ea typeface="宋体" pitchFamily="2" charset="-122"/>
              </a:rPr>
              <a:t>        The </a:t>
            </a:r>
            <a:r>
              <a:rPr lang="en-US" altLang="zh-CN" sz="2800" b="1" dirty="0">
                <a:latin typeface="Times New Roman" pitchFamily="18" charset="0"/>
                <a:ea typeface="宋体" pitchFamily="2" charset="-122"/>
              </a:rPr>
              <a:t>old man is telling stories to the children. </a:t>
            </a:r>
          </a:p>
          <a:p>
            <a:pPr>
              <a:lnSpc>
                <a:spcPct val="150000"/>
              </a:lnSpc>
            </a:pPr>
            <a:r>
              <a:rPr lang="en-US" altLang="zh-CN" sz="2800" b="1" dirty="0" smtClean="0">
                <a:latin typeface="Times New Roman" pitchFamily="18" charset="0"/>
                <a:ea typeface="宋体" pitchFamily="2" charset="-122"/>
              </a:rPr>
              <a:t>        Her </a:t>
            </a:r>
            <a:r>
              <a:rPr lang="en-US" altLang="zh-CN" sz="2800" b="1" dirty="0">
                <a:latin typeface="Times New Roman" pitchFamily="18" charset="0"/>
                <a:ea typeface="宋体" pitchFamily="2" charset="-122"/>
              </a:rPr>
              <a:t>father bought a bicycle for her. </a:t>
            </a:r>
          </a:p>
          <a:p>
            <a:pPr>
              <a:lnSpc>
                <a:spcPct val="150000"/>
              </a:lnSpc>
            </a:pPr>
            <a:r>
              <a:rPr lang="zh-CN" altLang="en-US" sz="2800" b="1" dirty="0" smtClean="0">
                <a:latin typeface="Times New Roman" pitchFamily="18" charset="0"/>
                <a:ea typeface="宋体" pitchFamily="2" charset="-122"/>
              </a:rPr>
              <a:t>        另外</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祈使句的标点也可能是句号</a:t>
            </a:r>
            <a:r>
              <a:rPr lang="zh-CN" altLang="en-US" sz="2800" b="1" dirty="0" smtClean="0">
                <a:latin typeface="Times New Roman" pitchFamily="18" charset="0"/>
                <a:ea typeface="宋体" pitchFamily="2" charset="-122"/>
              </a:rPr>
              <a:t>。</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268838043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五</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连词成句</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51385" y="2119332"/>
            <a:ext cx="10817200" cy="3323987"/>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2</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当给出标点为问号时</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需要从以下两方面考虑</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1)</a:t>
            </a:r>
            <a:r>
              <a:rPr lang="zh-CN" altLang="en-US" sz="2800" b="1" dirty="0">
                <a:latin typeface="Times New Roman" pitchFamily="18" charset="0"/>
                <a:ea typeface="宋体" pitchFamily="2" charset="-122"/>
              </a:rPr>
              <a:t>注意有无特殊疑问词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如</a:t>
            </a:r>
            <a:r>
              <a:rPr lang="en-US" altLang="zh-CN" sz="2800" b="1" dirty="0">
                <a:latin typeface="Times New Roman" pitchFamily="18" charset="0"/>
                <a:ea typeface="宋体" pitchFamily="2" charset="-122"/>
              </a:rPr>
              <a:t>:what</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how</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when</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why</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what color</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how many</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how much</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how long</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how often</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how soon</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how far</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which</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whose</a:t>
            </a:r>
            <a:r>
              <a:rPr lang="zh-CN" altLang="en-US" sz="2800" b="1" dirty="0">
                <a:latin typeface="Times New Roman" pitchFamily="18" charset="0"/>
                <a:ea typeface="宋体" pitchFamily="2" charset="-122"/>
              </a:rPr>
              <a:t>等</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如果有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那很有可能是特殊疑问句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就要考虑这些疑问词位于句首</a:t>
            </a:r>
            <a:r>
              <a:rPr lang="zh-CN" altLang="en-US" sz="2800" b="1" dirty="0" smtClean="0">
                <a:latin typeface="Times New Roman" pitchFamily="18" charset="0"/>
                <a:ea typeface="宋体" pitchFamily="2" charset="-122"/>
              </a:rPr>
              <a:t>。</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397031969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五</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连词成句</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51385" y="2119332"/>
            <a:ext cx="10817200" cy="2595839"/>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 </a:t>
            </a: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2)</a:t>
            </a:r>
            <a:r>
              <a:rPr lang="zh-CN" altLang="en-US" sz="2800" b="1" dirty="0">
                <a:latin typeface="Times New Roman" pitchFamily="18" charset="0"/>
                <a:ea typeface="宋体" pitchFamily="2" charset="-122"/>
              </a:rPr>
              <a:t>如果没有特殊疑问词就可以判定句子是一般疑问句了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那么位于首位的词就是</a:t>
            </a:r>
            <a:r>
              <a:rPr lang="en-US" altLang="zh-CN" sz="2800" b="1" dirty="0">
                <a:latin typeface="Times New Roman" pitchFamily="18" charset="0"/>
                <a:ea typeface="宋体" pitchFamily="2" charset="-122"/>
              </a:rPr>
              <a:t>be</a:t>
            </a:r>
            <a:r>
              <a:rPr lang="zh-CN" altLang="en-US" sz="2800" b="1" dirty="0">
                <a:latin typeface="Times New Roman" pitchFamily="18" charset="0"/>
                <a:ea typeface="宋体" pitchFamily="2" charset="-122"/>
              </a:rPr>
              <a:t>动词、助动词</a:t>
            </a:r>
            <a:r>
              <a:rPr lang="en-US" altLang="zh-CN" sz="2800" b="1" dirty="0">
                <a:latin typeface="Times New Roman" pitchFamily="18" charset="0"/>
                <a:ea typeface="宋体" pitchFamily="2" charset="-122"/>
              </a:rPr>
              <a:t>(do</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does</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did</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will</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have</a:t>
            </a:r>
            <a:r>
              <a:rPr lang="zh-CN" altLang="en-US" sz="2800" b="1" dirty="0">
                <a:latin typeface="Times New Roman" pitchFamily="18" charset="0"/>
                <a:ea typeface="宋体" pitchFamily="2" charset="-122"/>
              </a:rPr>
              <a:t>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、情态动词</a:t>
            </a:r>
            <a:r>
              <a:rPr lang="en-US" altLang="zh-CN" sz="2800" b="1" dirty="0">
                <a:latin typeface="Times New Roman" pitchFamily="18" charset="0"/>
                <a:ea typeface="宋体" pitchFamily="2" charset="-122"/>
              </a:rPr>
              <a:t>(can</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should</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must </a:t>
            </a:r>
            <a:r>
              <a:rPr lang="zh-CN" altLang="en-US" sz="2800" b="1" dirty="0">
                <a:latin typeface="Times New Roman" pitchFamily="18" charset="0"/>
                <a:ea typeface="宋体" pitchFamily="2" charset="-122"/>
              </a:rPr>
              <a:t>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a:t>
            </a:r>
          </a:p>
          <a:p>
            <a:pPr>
              <a:lnSpc>
                <a:spcPct val="150000"/>
              </a:lnSpc>
            </a:pPr>
            <a:r>
              <a:rPr lang="zh-CN" altLang="en-US" sz="2800" b="1" dirty="0">
                <a:latin typeface="Times New Roman" pitchFamily="18" charset="0"/>
                <a:ea typeface="宋体" pitchFamily="2" charset="-122"/>
              </a:rPr>
              <a:t>        注意含宾语从句的一般疑问句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如</a:t>
            </a:r>
            <a:r>
              <a:rPr lang="en-US" altLang="zh-CN" sz="2800" b="1" dirty="0">
                <a:latin typeface="Times New Roman" pitchFamily="18" charset="0"/>
                <a:ea typeface="宋体" pitchFamily="2" charset="-122"/>
              </a:rPr>
              <a:t>:Do you know where he is from?</a:t>
            </a:r>
            <a:endParaRPr lang="zh-CN" altLang="en-US" sz="2800" b="1" dirty="0">
              <a:latin typeface="Times New Roman" pitchFamily="18" charset="0"/>
              <a:ea typeface="宋体" pitchFamily="2" charset="-122"/>
            </a:endParaRPr>
          </a:p>
        </p:txBody>
      </p:sp>
    </p:spTree>
    <p:extLst>
      <p:ext uri="{BB962C8B-B14F-4D97-AF65-F5344CB8AC3E}">
        <p14:creationId xmlns:p14="http://schemas.microsoft.com/office/powerpoint/2010/main" xmlns="" val="376456282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五</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连词成句</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551385" y="1614354"/>
            <a:ext cx="10817200" cy="4539191"/>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3</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如果给出标点是感叹号</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则是感叹语句。考生平时接触最多的就是由 </a:t>
            </a:r>
            <a:r>
              <a:rPr lang="en-US" altLang="zh-CN" sz="2800" b="1" dirty="0">
                <a:latin typeface="Times New Roman" pitchFamily="18" charset="0"/>
                <a:ea typeface="宋体" pitchFamily="2" charset="-122"/>
              </a:rPr>
              <a:t>what </a:t>
            </a:r>
            <a:r>
              <a:rPr lang="zh-CN" altLang="en-US" sz="2800" b="1" dirty="0">
                <a:latin typeface="Times New Roman" pitchFamily="18" charset="0"/>
                <a:ea typeface="宋体" pitchFamily="2" charset="-122"/>
              </a:rPr>
              <a:t>和 </a:t>
            </a:r>
            <a:r>
              <a:rPr lang="en-US" altLang="zh-CN" sz="2800" b="1" dirty="0">
                <a:latin typeface="Times New Roman" pitchFamily="18" charset="0"/>
                <a:ea typeface="宋体" pitchFamily="2" charset="-122"/>
              </a:rPr>
              <a:t>how </a:t>
            </a:r>
            <a:r>
              <a:rPr lang="zh-CN" altLang="en-US" sz="2800" b="1" dirty="0">
                <a:latin typeface="Times New Roman" pitchFamily="18" charset="0"/>
                <a:ea typeface="宋体" pitchFamily="2" charset="-122"/>
              </a:rPr>
              <a:t>引导的感叹句。</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1)</a:t>
            </a:r>
            <a:r>
              <a:rPr lang="zh-CN" altLang="en-US" sz="2800" b="1" dirty="0">
                <a:latin typeface="Times New Roman" pitchFamily="18" charset="0"/>
                <a:ea typeface="宋体" pitchFamily="2" charset="-122"/>
              </a:rPr>
              <a:t>由 </a:t>
            </a:r>
            <a:r>
              <a:rPr lang="en-US" altLang="zh-CN" sz="2800" b="1" dirty="0">
                <a:latin typeface="Times New Roman" pitchFamily="18" charset="0"/>
                <a:ea typeface="宋体" pitchFamily="2" charset="-122"/>
              </a:rPr>
              <a:t>what </a:t>
            </a:r>
            <a:r>
              <a:rPr lang="zh-CN" altLang="en-US" sz="2800" b="1" dirty="0">
                <a:latin typeface="Times New Roman" pitchFamily="18" charset="0"/>
                <a:ea typeface="宋体" pitchFamily="2" charset="-122"/>
              </a:rPr>
              <a:t>引导的感叹句。其基本结构是 </a:t>
            </a:r>
            <a:r>
              <a:rPr lang="en-US" altLang="zh-CN" sz="2800" b="1" dirty="0">
                <a:latin typeface="Times New Roman" pitchFamily="18" charset="0"/>
                <a:ea typeface="宋体" pitchFamily="2" charset="-122"/>
              </a:rPr>
              <a:t>What + a /an+ adj. + </a:t>
            </a:r>
            <a:r>
              <a:rPr lang="zh-CN" altLang="en-US" sz="2800" b="1" dirty="0">
                <a:latin typeface="Times New Roman" pitchFamily="18" charset="0"/>
                <a:ea typeface="宋体" pitchFamily="2" charset="-122"/>
              </a:rPr>
              <a:t>可数名词单数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谓语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或</a:t>
            </a:r>
            <a:r>
              <a:rPr lang="en-US" altLang="zh-CN" sz="2800" b="1" dirty="0">
                <a:latin typeface="Times New Roman" pitchFamily="18" charset="0"/>
                <a:ea typeface="宋体" pitchFamily="2" charset="-122"/>
              </a:rPr>
              <a:t>What +adj. +</a:t>
            </a:r>
            <a:r>
              <a:rPr lang="zh-CN" altLang="en-US" sz="2800" b="1" dirty="0">
                <a:latin typeface="Times New Roman" pitchFamily="18" charset="0"/>
                <a:ea typeface="宋体" pitchFamily="2" charset="-122"/>
              </a:rPr>
              <a:t>不可数名词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可数名词复数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谓语</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What </a:t>
            </a:r>
            <a:r>
              <a:rPr lang="en-US" altLang="zh-CN" sz="2800" b="1" dirty="0">
                <a:latin typeface="Times New Roman" pitchFamily="18" charset="0"/>
                <a:ea typeface="宋体" pitchFamily="2" charset="-122"/>
              </a:rPr>
              <a:t>a nice book it is!</a:t>
            </a:r>
          </a:p>
          <a:p>
            <a:pPr>
              <a:lnSpc>
                <a:spcPct val="150000"/>
              </a:lnSpc>
            </a:pPr>
            <a:r>
              <a:rPr lang="en-US" altLang="zh-CN" sz="2800" b="1" dirty="0" smtClean="0">
                <a:latin typeface="Times New Roman" pitchFamily="18" charset="0"/>
                <a:ea typeface="宋体" pitchFamily="2" charset="-122"/>
              </a:rPr>
              <a:t>        What </a:t>
            </a:r>
            <a:r>
              <a:rPr lang="en-US" altLang="zh-CN" sz="2800" b="1" dirty="0">
                <a:latin typeface="Times New Roman" pitchFamily="18" charset="0"/>
                <a:ea typeface="宋体" pitchFamily="2" charset="-122"/>
              </a:rPr>
              <a:t>beautiful dresses they are</a:t>
            </a:r>
            <a:r>
              <a:rPr lang="en-US" altLang="zh-CN" sz="2800" b="1" dirty="0" smtClean="0">
                <a:latin typeface="Times New Roman" pitchFamily="18" charset="0"/>
                <a:ea typeface="宋体" pitchFamily="2" charset="-122"/>
              </a:rPr>
              <a:t>!</a:t>
            </a:r>
            <a:endParaRPr lang="en-US" altLang="zh-CN" sz="2800" b="1" dirty="0">
              <a:latin typeface="Times New Roman" pitchFamily="18" charset="0"/>
              <a:ea typeface="宋体" pitchFamily="2" charset="-122"/>
            </a:endParaRPr>
          </a:p>
        </p:txBody>
      </p:sp>
    </p:spTree>
    <p:extLst>
      <p:ext uri="{BB962C8B-B14F-4D97-AF65-F5344CB8AC3E}">
        <p14:creationId xmlns:p14="http://schemas.microsoft.com/office/powerpoint/2010/main" xmlns="" val="345249108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五</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连词成句</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64782" y="978987"/>
            <a:ext cx="9725379" cy="6555641"/>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2)</a:t>
            </a:r>
            <a:r>
              <a:rPr lang="zh-CN" altLang="en-US" sz="2800" b="1" dirty="0">
                <a:latin typeface="Times New Roman" pitchFamily="18" charset="0"/>
                <a:ea typeface="宋体" pitchFamily="2" charset="-122"/>
              </a:rPr>
              <a:t>由 </a:t>
            </a:r>
            <a:r>
              <a:rPr lang="en-US" altLang="zh-CN" sz="2800" b="1" dirty="0">
                <a:latin typeface="Times New Roman" pitchFamily="18" charset="0"/>
                <a:ea typeface="宋体" pitchFamily="2" charset="-122"/>
              </a:rPr>
              <a:t>how </a:t>
            </a:r>
            <a:r>
              <a:rPr lang="zh-CN" altLang="en-US" sz="2800" b="1" dirty="0">
                <a:latin typeface="Times New Roman" pitchFamily="18" charset="0"/>
                <a:ea typeface="宋体" pitchFamily="2" charset="-122"/>
              </a:rPr>
              <a:t>引导的感叹句。</a:t>
            </a:r>
          </a:p>
          <a:p>
            <a:pPr>
              <a:lnSpc>
                <a:spcPct val="150000"/>
              </a:lnSpc>
            </a:pPr>
            <a:r>
              <a:rPr lang="en-US" altLang="zh-CN" sz="2800" b="1" dirty="0" smtClean="0">
                <a:latin typeface="Times New Roman" pitchFamily="18" charset="0"/>
                <a:ea typeface="宋体" pitchFamily="2" charset="-122"/>
              </a:rPr>
              <a:t>        How </a:t>
            </a:r>
            <a:r>
              <a:rPr lang="en-US" altLang="zh-CN" sz="2800" b="1" dirty="0">
                <a:latin typeface="Times New Roman" pitchFamily="18" charset="0"/>
                <a:ea typeface="宋体" pitchFamily="2" charset="-122"/>
              </a:rPr>
              <a:t>+ adj./adv. +</a:t>
            </a:r>
            <a:r>
              <a:rPr lang="zh-CN" altLang="en-US" sz="2800" b="1" dirty="0">
                <a:latin typeface="Times New Roman" pitchFamily="18" charset="0"/>
                <a:ea typeface="宋体" pitchFamily="2" charset="-122"/>
              </a:rPr>
              <a:t>主语 </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谓语</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How </a:t>
            </a:r>
            <a:r>
              <a:rPr lang="en-US" altLang="zh-CN" sz="2800" b="1" dirty="0">
                <a:latin typeface="Times New Roman" pitchFamily="18" charset="0"/>
                <a:ea typeface="宋体" pitchFamily="2" charset="-122"/>
              </a:rPr>
              <a:t>nice the bookmark is!</a:t>
            </a:r>
          </a:p>
          <a:p>
            <a:pPr>
              <a:lnSpc>
                <a:spcPct val="150000"/>
              </a:lnSpc>
            </a:pPr>
            <a:r>
              <a:rPr lang="en-US" altLang="zh-CN" sz="2800" b="1" dirty="0" smtClean="0">
                <a:latin typeface="Times New Roman" pitchFamily="18" charset="0"/>
                <a:ea typeface="宋体" pitchFamily="2" charset="-122"/>
              </a:rPr>
              <a:t>        How </a:t>
            </a:r>
            <a:r>
              <a:rPr lang="en-US" altLang="zh-CN" sz="2800" b="1" dirty="0">
                <a:latin typeface="Times New Roman" pitchFamily="18" charset="0"/>
                <a:ea typeface="宋体" pitchFamily="2" charset="-122"/>
              </a:rPr>
              <a:t>fast he runs</a:t>
            </a:r>
            <a:r>
              <a:rPr lang="en-US" altLang="zh-CN" sz="2800" b="1" dirty="0" smtClean="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4</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注意</a:t>
            </a:r>
            <a:r>
              <a:rPr lang="en-US" altLang="zh-CN" sz="2800" b="1" dirty="0">
                <a:latin typeface="Times New Roman" pitchFamily="18" charset="0"/>
                <a:ea typeface="宋体" pitchFamily="2" charset="-122"/>
              </a:rPr>
              <a:t>there be</a:t>
            </a:r>
            <a:r>
              <a:rPr lang="zh-CN" altLang="en-US" sz="2800" b="1" dirty="0">
                <a:latin typeface="Times New Roman" pitchFamily="18" charset="0"/>
                <a:ea typeface="宋体" pitchFamily="2" charset="-122"/>
              </a:rPr>
              <a:t>句型。河北省中考连词成句考查</a:t>
            </a:r>
            <a:r>
              <a:rPr lang="en-US" altLang="zh-CN" sz="2800" b="1" dirty="0">
                <a:latin typeface="Times New Roman" pitchFamily="18" charset="0"/>
                <a:ea typeface="宋体" pitchFamily="2" charset="-122"/>
              </a:rPr>
              <a:t>there be</a:t>
            </a:r>
            <a:r>
              <a:rPr lang="zh-CN" altLang="en-US" sz="2800" b="1" dirty="0">
                <a:latin typeface="Times New Roman" pitchFamily="18" charset="0"/>
                <a:ea typeface="宋体" pitchFamily="2" charset="-122"/>
              </a:rPr>
              <a:t>句型最基本的结构“</a:t>
            </a:r>
            <a:r>
              <a:rPr lang="en-US" altLang="zh-CN" sz="2800" b="1" dirty="0">
                <a:latin typeface="Times New Roman" pitchFamily="18" charset="0"/>
                <a:ea typeface="宋体" pitchFamily="2" charset="-122"/>
              </a:rPr>
              <a:t>There be +</a:t>
            </a:r>
            <a:r>
              <a:rPr lang="zh-CN" altLang="en-US" sz="2800" b="1" dirty="0">
                <a:latin typeface="Times New Roman" pitchFamily="18" charset="0"/>
                <a:ea typeface="宋体" pitchFamily="2" charset="-122"/>
              </a:rPr>
              <a:t>主语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其他</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There </a:t>
            </a:r>
            <a:r>
              <a:rPr lang="en-US" altLang="zh-CN" sz="2800" b="1" dirty="0">
                <a:latin typeface="Times New Roman" pitchFamily="18" charset="0"/>
                <a:ea typeface="宋体" pitchFamily="2" charset="-122"/>
              </a:rPr>
              <a:t>is a garden in front of my house. </a:t>
            </a:r>
          </a:p>
          <a:p>
            <a:pPr>
              <a:lnSpc>
                <a:spcPct val="150000"/>
              </a:lnSpc>
            </a:pPr>
            <a:r>
              <a:rPr lang="zh-CN" altLang="en-US" sz="2800" b="1" dirty="0" smtClean="0">
                <a:latin typeface="Times New Roman" pitchFamily="18" charset="0"/>
                <a:ea typeface="宋体" pitchFamily="2" charset="-122"/>
              </a:rPr>
              <a:t>        完成</a:t>
            </a:r>
            <a:r>
              <a:rPr lang="zh-CN" altLang="en-US" sz="2800" b="1" dirty="0">
                <a:latin typeface="Times New Roman" pitchFamily="18" charset="0"/>
                <a:ea typeface="宋体" pitchFamily="2" charset="-122"/>
              </a:rPr>
              <a:t>以后</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应该把连出来的句子翻译成汉语</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看是否能翻译通。并且要注意单词的个数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切勿出现单词丢落的情况。</a:t>
            </a:r>
          </a:p>
          <a:p>
            <a:pPr>
              <a:lnSpc>
                <a:spcPct val="150000"/>
              </a:lnSpc>
            </a:pPr>
            <a:endParaRPr lang="en-US" altLang="zh-CN" sz="2800" b="1" dirty="0">
              <a:latin typeface="Times New Roman" pitchFamily="18" charset="0"/>
              <a:ea typeface="宋体" pitchFamily="2" charset="-122"/>
            </a:endParaRPr>
          </a:p>
        </p:txBody>
      </p:sp>
    </p:spTree>
    <p:extLst>
      <p:ext uri="{BB962C8B-B14F-4D97-AF65-F5344CB8AC3E}">
        <p14:creationId xmlns:p14="http://schemas.microsoft.com/office/powerpoint/2010/main" xmlns="" val="169492048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题型六  书面表达</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45665" y="1716451"/>
            <a:ext cx="11780288" cy="5262979"/>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        河北省</a:t>
            </a:r>
            <a:r>
              <a:rPr lang="zh-CN" altLang="en-US" sz="2800" b="1" dirty="0">
                <a:latin typeface="Times New Roman" pitchFamily="18" charset="0"/>
                <a:ea typeface="宋体" pitchFamily="2" charset="-122"/>
              </a:rPr>
              <a:t>中考英语试题的书面表达考查的内容以日常生活为背景</a:t>
            </a:r>
            <a:r>
              <a:rPr lang="en-US" altLang="zh-CN"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基本</a:t>
            </a:r>
            <a:r>
              <a:rPr lang="zh-CN" altLang="en-US" sz="2800" b="1" dirty="0">
                <a:latin typeface="Times New Roman" pitchFamily="18" charset="0"/>
                <a:ea typeface="宋体" pitchFamily="2" charset="-122"/>
              </a:rPr>
              <a:t>以话题作文为主。话题涉及考生生活的各方面。题型基本上属于半开放式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即有提示但并不是全提示</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而是点到为止。考查形式多样</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根据题型可分为</a:t>
            </a:r>
            <a:r>
              <a:rPr lang="en-US" altLang="zh-CN" sz="2800" b="1" dirty="0" smtClean="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1</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材料作文</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提示内容包括中文或英文提示、关键词提示、要点提示、标题提示等</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2</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看图作文 </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要求学生根据图画</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合理联想</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将其内容正确表达出来</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3</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图表作文 </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在表格中给出一定的内容和情景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要求考生将其内容按要求表达出来</a:t>
            </a:r>
            <a:r>
              <a:rPr lang="en-US" altLang="zh-CN" sz="2800" b="1" dirty="0" smtClean="0">
                <a:latin typeface="Times New Roman" pitchFamily="18" charset="0"/>
                <a:ea typeface="宋体" pitchFamily="2" charset="-122"/>
              </a:rPr>
              <a:t>)</a:t>
            </a:r>
            <a:endParaRPr lang="en-US" altLang="zh-CN" sz="2800" b="1" dirty="0">
              <a:latin typeface="Times New Roman" pitchFamily="18" charset="0"/>
              <a:ea typeface="宋体" pitchFamily="2" charset="-122"/>
            </a:endParaRPr>
          </a:p>
        </p:txBody>
      </p:sp>
      <p:grpSp>
        <p:nvGrpSpPr>
          <p:cNvPr id="6" name="组合 5"/>
          <p:cNvGrpSpPr/>
          <p:nvPr/>
        </p:nvGrpSpPr>
        <p:grpSpPr>
          <a:xfrm>
            <a:off x="154393" y="1162449"/>
            <a:ext cx="2363182" cy="523220"/>
            <a:chOff x="225643" y="1162449"/>
            <a:chExt cx="2363182" cy="523220"/>
          </a:xfrm>
        </p:grpSpPr>
        <p:sp>
          <p:nvSpPr>
            <p:cNvPr id="7" name="矩形 6"/>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225643" y="1162449"/>
              <a:ext cx="2363182"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解题方法</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Tree>
    <p:extLst>
      <p:ext uri="{BB962C8B-B14F-4D97-AF65-F5344CB8AC3E}">
        <p14:creationId xmlns:p14="http://schemas.microsoft.com/office/powerpoint/2010/main" xmlns="" val="30238724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50950"/>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56263" y="1531939"/>
            <a:ext cx="11257795" cy="5262979"/>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4. </a:t>
            </a:r>
            <a:r>
              <a:rPr lang="zh-CN" altLang="en-US" sz="2800" b="1" dirty="0">
                <a:latin typeface="Times New Roman" pitchFamily="18" charset="0"/>
                <a:ea typeface="宋体" pitchFamily="2" charset="-122"/>
              </a:rPr>
              <a:t>巧用排除法解题</a:t>
            </a:r>
          </a:p>
          <a:p>
            <a:pPr>
              <a:lnSpc>
                <a:spcPct val="150000"/>
              </a:lnSpc>
            </a:pPr>
            <a:r>
              <a:rPr lang="zh-CN" altLang="en-US" sz="2800" b="1" dirty="0" smtClean="0">
                <a:latin typeface="Times New Roman" pitchFamily="18" charset="0"/>
                <a:ea typeface="宋体" pitchFamily="2" charset="-122"/>
              </a:rPr>
              <a:t>         在</a:t>
            </a:r>
            <a:r>
              <a:rPr lang="zh-CN" altLang="en-US" sz="2800" b="1" dirty="0">
                <a:latin typeface="Times New Roman" pitchFamily="18" charset="0"/>
                <a:ea typeface="宋体" pitchFamily="2" charset="-122"/>
              </a:rPr>
              <a:t>有些情况下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考生如果不能很有把握地直接得出某一道题的答案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可以把排除法和词汇、语法分析结合起来运用</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缩小选择的范围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提高正确率。如</a:t>
            </a:r>
            <a:r>
              <a:rPr lang="en-US" altLang="zh-CN" sz="2800" b="1"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The </a:t>
            </a:r>
            <a:r>
              <a:rPr lang="en-US" altLang="zh-CN" sz="2800" b="1" dirty="0">
                <a:latin typeface="Times New Roman" pitchFamily="18" charset="0"/>
                <a:ea typeface="宋体" pitchFamily="2" charset="-122"/>
              </a:rPr>
              <a:t>woman looked carefully at me </a:t>
            </a:r>
            <a:r>
              <a:rPr lang="en-US" altLang="zh-CN" sz="2800" b="1" dirty="0" smtClean="0">
                <a:latin typeface="Times New Roman" pitchFamily="18" charset="0"/>
                <a:ea typeface="宋体" pitchFamily="2" charset="-122"/>
              </a:rPr>
              <a:t>_______ through </a:t>
            </a:r>
            <a:r>
              <a:rPr lang="en-US" altLang="zh-CN" sz="2800" b="1" dirty="0">
                <a:latin typeface="Times New Roman" pitchFamily="18" charset="0"/>
                <a:ea typeface="宋体" pitchFamily="2" charset="-122"/>
              </a:rPr>
              <a:t>her glasses, and then questioned me in a low voice.  </a:t>
            </a:r>
          </a:p>
          <a:p>
            <a:pPr>
              <a:lnSpc>
                <a:spcPct val="150000"/>
              </a:lnSpc>
            </a:pPr>
            <a:r>
              <a:rPr lang="en-US" altLang="zh-CN" sz="2800" b="1" dirty="0">
                <a:latin typeface="Times New Roman" pitchFamily="18" charset="0"/>
                <a:ea typeface="宋体" pitchFamily="2" charset="-122"/>
              </a:rPr>
              <a:t>A. as usual</a:t>
            </a:r>
            <a:r>
              <a:rPr lang="zh-CN" altLang="en-US" sz="2800" b="1" dirty="0">
                <a:latin typeface="Times New Roman" pitchFamily="18" charset="0"/>
                <a:ea typeface="宋体" pitchFamily="2" charset="-122"/>
              </a:rPr>
              <a:t>　　　　</a:t>
            </a:r>
            <a:r>
              <a:rPr lang="en-US" altLang="zh-CN" sz="2800" b="1" dirty="0">
                <a:latin typeface="Times New Roman" pitchFamily="18" charset="0"/>
                <a:ea typeface="宋体" pitchFamily="2" charset="-122"/>
              </a:rPr>
              <a:t>B. for a while</a:t>
            </a:r>
          </a:p>
          <a:p>
            <a:pPr>
              <a:lnSpc>
                <a:spcPct val="150000"/>
              </a:lnSpc>
            </a:pPr>
            <a:r>
              <a:rPr lang="en-US" altLang="zh-CN" sz="2800" b="1" dirty="0">
                <a:latin typeface="Times New Roman" pitchFamily="18" charset="0"/>
                <a:ea typeface="宋体" pitchFamily="2" charset="-122"/>
              </a:rPr>
              <a:t>C. in a minute	</a:t>
            </a:r>
            <a:r>
              <a:rPr lang="en-US" altLang="zh-CN" sz="2800" b="1" dirty="0" smtClean="0">
                <a:latin typeface="Times New Roman" pitchFamily="18" charset="0"/>
                <a:ea typeface="宋体" pitchFamily="2" charset="-122"/>
              </a:rPr>
              <a:t>    D</a:t>
            </a:r>
            <a:r>
              <a:rPr lang="en-US" altLang="zh-CN" sz="2800" b="1" dirty="0">
                <a:latin typeface="Times New Roman" pitchFamily="18" charset="0"/>
                <a:ea typeface="宋体" pitchFamily="2" charset="-122"/>
              </a:rPr>
              <a:t>. once </a:t>
            </a:r>
            <a:r>
              <a:rPr lang="en-US" altLang="zh-CN" sz="2800" b="1" dirty="0" smtClean="0">
                <a:latin typeface="Times New Roman" pitchFamily="18" charset="0"/>
                <a:ea typeface="宋体" pitchFamily="2" charset="-122"/>
              </a:rPr>
              <a:t>again</a:t>
            </a:r>
            <a:endParaRPr lang="en-US" altLang="zh-CN" sz="2800" b="1" dirty="0">
              <a:latin typeface="Times New Roman" pitchFamily="18" charset="0"/>
              <a:ea typeface="宋体" pitchFamily="2" charset="-122"/>
            </a:endParaRPr>
          </a:p>
        </p:txBody>
      </p:sp>
      <p:sp>
        <p:nvSpPr>
          <p:cNvPr id="6" name="TextBox 5"/>
          <p:cNvSpPr txBox="1"/>
          <p:nvPr/>
        </p:nvSpPr>
        <p:spPr>
          <a:xfrm>
            <a:off x="7055893" y="4258964"/>
            <a:ext cx="532262" cy="523220"/>
          </a:xfrm>
          <a:prstGeom prst="rect">
            <a:avLst/>
          </a:prstGeom>
          <a:noFill/>
        </p:spPr>
        <p:txBody>
          <a:bodyPr wrap="square" rtlCol="0">
            <a:spAutoFit/>
          </a:bodyPr>
          <a:lstStyle/>
          <a:p>
            <a:r>
              <a:rPr lang="en-US" altLang="zh-CN" sz="2800" b="1" dirty="0" smtClean="0">
                <a:solidFill>
                  <a:srgbClr val="FF0000"/>
                </a:solidFill>
                <a:latin typeface="Times New Roman" pitchFamily="18" charset="0"/>
                <a:cs typeface="Times New Roman" pitchFamily="18" charset="0"/>
              </a:rPr>
              <a:t>B</a:t>
            </a:r>
            <a:endParaRPr lang="zh-CN" alt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74806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题型六  书面表达</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45664" y="2262361"/>
            <a:ext cx="11313989" cy="3323987"/>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1</a:t>
            </a:r>
            <a:r>
              <a:rPr lang="en-US" altLang="zh-CN" sz="2800" b="1" dirty="0">
                <a:latin typeface="Times New Roman" pitchFamily="18" charset="0"/>
                <a:ea typeface="宋体" pitchFamily="2" charset="-122"/>
              </a:rPr>
              <a:t>. </a:t>
            </a:r>
            <a:r>
              <a:rPr lang="zh-CN" altLang="en-US" sz="2800" b="1" dirty="0">
                <a:latin typeface="Times New Roman" pitchFamily="18" charset="0"/>
                <a:ea typeface="宋体" pitchFamily="2" charset="-122"/>
              </a:rPr>
              <a:t>仔细审题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看清要求</a:t>
            </a:r>
          </a:p>
          <a:p>
            <a:pPr>
              <a:lnSpc>
                <a:spcPct val="150000"/>
              </a:lnSpc>
            </a:pPr>
            <a:r>
              <a:rPr lang="zh-CN" altLang="en-US" sz="2800" b="1" dirty="0" smtClean="0">
                <a:latin typeface="Times New Roman" pitchFamily="18" charset="0"/>
                <a:ea typeface="宋体" pitchFamily="2" charset="-122"/>
              </a:rPr>
              <a:t>        写作</a:t>
            </a:r>
            <a:r>
              <a:rPr lang="zh-CN" altLang="en-US" sz="2800" b="1" dirty="0">
                <a:latin typeface="Times New Roman" pitchFamily="18" charset="0"/>
                <a:ea typeface="宋体" pitchFamily="2" charset="-122"/>
              </a:rPr>
              <a:t>前</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考生要仔细阅读题目和要求</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抓住要点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做到心中有数。要对所提供的信息加以分析、整理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使之更加条理化、具体化。确定好要使用的人称和时态</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并围绕要点适当扩展内容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要有发挥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不可直接翻译要点。同时还要弄清楚题目的要求</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确定文章的体裁与题材。</a:t>
            </a:r>
          </a:p>
        </p:txBody>
      </p:sp>
      <p:grpSp>
        <p:nvGrpSpPr>
          <p:cNvPr id="9" name="组合 8"/>
          <p:cNvGrpSpPr/>
          <p:nvPr/>
        </p:nvGrpSpPr>
        <p:grpSpPr>
          <a:xfrm>
            <a:off x="142468" y="984324"/>
            <a:ext cx="4952010" cy="523220"/>
            <a:chOff x="384349" y="1162449"/>
            <a:chExt cx="2451360" cy="523220"/>
          </a:xfrm>
        </p:grpSpPr>
        <p:sp>
          <p:nvSpPr>
            <p:cNvPr id="11" name="矩形 10"/>
            <p:cNvSpPr/>
            <p:nvPr/>
          </p:nvSpPr>
          <p:spPr>
            <a:xfrm>
              <a:off x="427520" y="1185214"/>
              <a:ext cx="1959428" cy="477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3" name="TextBox 12"/>
            <p:cNvSpPr txBox="1"/>
            <p:nvPr/>
          </p:nvSpPr>
          <p:spPr>
            <a:xfrm>
              <a:off x="384349" y="1162449"/>
              <a:ext cx="2451360" cy="523220"/>
            </a:xfrm>
            <a:prstGeom prst="rect">
              <a:avLst/>
            </a:prstGeom>
            <a:noFill/>
          </p:spPr>
          <p:txBody>
            <a:bodyPr wrap="square" rtlCol="0">
              <a:spAutoFit/>
            </a:bodyPr>
            <a:lstStyle/>
            <a:p>
              <a:r>
                <a:rPr lang="en-US" altLang="zh-CN" sz="2800" b="1" dirty="0" smtClean="0">
                  <a:solidFill>
                    <a:schemeClr val="bg1"/>
                  </a:solidFill>
                  <a:latin typeface="宋体" pitchFamily="2" charset="-122"/>
                  <a:ea typeface="宋体" pitchFamily="2" charset="-122"/>
                </a:rPr>
                <a:t>【</a:t>
              </a:r>
              <a:r>
                <a:rPr lang="zh-CN" altLang="en-US" sz="2800" b="1" dirty="0" smtClean="0">
                  <a:solidFill>
                    <a:schemeClr val="bg1"/>
                  </a:solidFill>
                  <a:latin typeface="宋体" pitchFamily="2" charset="-122"/>
                  <a:ea typeface="宋体" pitchFamily="2" charset="-122"/>
                </a:rPr>
                <a:t>技巧点拨及解题步骤</a:t>
              </a:r>
              <a:r>
                <a:rPr lang="en-US" altLang="zh-CN" sz="2800" b="1" dirty="0" smtClean="0">
                  <a:solidFill>
                    <a:schemeClr val="bg1"/>
                  </a:solidFill>
                  <a:latin typeface="宋体" pitchFamily="2" charset="-122"/>
                  <a:ea typeface="宋体" pitchFamily="2" charset="-122"/>
                </a:rPr>
                <a:t>】</a:t>
              </a:r>
              <a:endParaRPr lang="zh-CN" altLang="en-US" sz="2800" b="1" dirty="0">
                <a:solidFill>
                  <a:schemeClr val="bg1"/>
                </a:solidFill>
                <a:latin typeface="宋体" pitchFamily="2" charset="-122"/>
                <a:ea typeface="宋体" pitchFamily="2" charset="-122"/>
              </a:endParaRPr>
            </a:p>
          </p:txBody>
        </p:sp>
      </p:grpSp>
    </p:spTree>
    <p:extLst>
      <p:ext uri="{BB962C8B-B14F-4D97-AF65-F5344CB8AC3E}">
        <p14:creationId xmlns:p14="http://schemas.microsoft.com/office/powerpoint/2010/main" xmlns="" val="302602028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题型六  书面表达</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45664" y="2262361"/>
            <a:ext cx="11313989" cy="3323987"/>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2. </a:t>
            </a:r>
            <a:r>
              <a:rPr lang="zh-CN" altLang="en-US" sz="2800" b="1" dirty="0">
                <a:latin typeface="Times New Roman" pitchFamily="18" charset="0"/>
                <a:ea typeface="宋体" pitchFamily="2" charset="-122"/>
              </a:rPr>
              <a:t>快速构思</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列出提纲</a:t>
            </a:r>
          </a:p>
          <a:p>
            <a:pPr>
              <a:lnSpc>
                <a:spcPct val="150000"/>
              </a:lnSpc>
            </a:pPr>
            <a:r>
              <a:rPr lang="zh-CN" altLang="en-US" sz="2800" b="1" dirty="0" smtClean="0">
                <a:latin typeface="Times New Roman" pitchFamily="18" charset="0"/>
                <a:ea typeface="宋体" pitchFamily="2" charset="-122"/>
              </a:rPr>
              <a:t>        通过</a:t>
            </a:r>
            <a:r>
              <a:rPr lang="zh-CN" altLang="en-US" sz="2800" b="1" dirty="0">
                <a:latin typeface="Times New Roman" pitchFamily="18" charset="0"/>
                <a:ea typeface="宋体" pitchFamily="2" charset="-122"/>
              </a:rPr>
              <a:t>审题</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弄清文章的主题之后</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接着就要考虑文章的内容要点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组织语言材料了。根据题目提示或说明</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按事件发生的时间顺序或空间顺序</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选择那些典型的、易于表达的材料作为自己写作的重点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列出提纲。这</a:t>
            </a:r>
          </a:p>
          <a:p>
            <a:pPr>
              <a:lnSpc>
                <a:spcPct val="150000"/>
              </a:lnSpc>
            </a:pPr>
            <a:r>
              <a:rPr lang="zh-CN" altLang="en-US" sz="2800" b="1" dirty="0">
                <a:latin typeface="Times New Roman" pitchFamily="18" charset="0"/>
                <a:ea typeface="宋体" pitchFamily="2" charset="-122"/>
              </a:rPr>
              <a:t>样写出的文章更有条理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层次清晰</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可以避免条理混乱</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语无伦次。</a:t>
            </a:r>
          </a:p>
        </p:txBody>
      </p:sp>
    </p:spTree>
    <p:extLst>
      <p:ext uri="{BB962C8B-B14F-4D97-AF65-F5344CB8AC3E}">
        <p14:creationId xmlns:p14="http://schemas.microsoft.com/office/powerpoint/2010/main" xmlns="" val="79883396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题型六  书面表达</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208862" y="1568145"/>
            <a:ext cx="11855759" cy="4616648"/>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3. </a:t>
            </a:r>
            <a:r>
              <a:rPr lang="zh-CN" altLang="en-US" sz="2800" b="1" dirty="0">
                <a:latin typeface="Times New Roman" pitchFamily="18" charset="0"/>
                <a:ea typeface="宋体" pitchFamily="2" charset="-122"/>
              </a:rPr>
              <a:t>依据提纲</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完善成文</a:t>
            </a:r>
          </a:p>
          <a:p>
            <a:pPr>
              <a:lnSpc>
                <a:spcPct val="150000"/>
              </a:lnSpc>
            </a:pPr>
            <a:r>
              <a:rPr lang="zh-CN" altLang="en-US" sz="2800" b="1" dirty="0" smtClean="0">
                <a:latin typeface="Times New Roman" pitchFamily="18" charset="0"/>
                <a:ea typeface="宋体" pitchFamily="2" charset="-122"/>
              </a:rPr>
              <a:t>        这</a:t>
            </a:r>
            <a:r>
              <a:rPr lang="zh-CN" altLang="en-US" sz="2800" b="1" dirty="0">
                <a:latin typeface="Times New Roman" pitchFamily="18" charset="0"/>
                <a:ea typeface="宋体" pitchFamily="2" charset="-122"/>
              </a:rPr>
              <a:t>是书面表达题的解答过程中最重要的环节</a:t>
            </a:r>
            <a:r>
              <a:rPr lang="zh-CN" altLang="en-US" sz="2800" b="1" dirty="0" smtClean="0">
                <a:latin typeface="Times New Roman" pitchFamily="18" charset="0"/>
                <a:ea typeface="宋体" pitchFamily="2" charset="-122"/>
              </a:rPr>
              <a:t>了。要</a:t>
            </a:r>
            <a:r>
              <a:rPr lang="zh-CN" altLang="en-US" sz="2800" b="1" dirty="0">
                <a:latin typeface="Times New Roman" pitchFamily="18" charset="0"/>
                <a:ea typeface="宋体" pitchFamily="2" charset="-122"/>
              </a:rPr>
              <a:t>注意把题目要求的</a:t>
            </a:r>
            <a:r>
              <a:rPr lang="zh-CN" altLang="en-US" sz="2800" b="1" spc="-150" dirty="0">
                <a:latin typeface="Times New Roman" pitchFamily="18" charset="0"/>
                <a:ea typeface="宋体" pitchFamily="2" charset="-122"/>
              </a:rPr>
              <a:t>内容都写入文中。切忌任意发挥</a:t>
            </a:r>
            <a:r>
              <a:rPr lang="en-US" altLang="zh-CN" sz="2800" b="1" spc="-150" dirty="0">
                <a:latin typeface="Times New Roman" pitchFamily="18" charset="0"/>
                <a:ea typeface="宋体" pitchFamily="2" charset="-122"/>
              </a:rPr>
              <a:t>,</a:t>
            </a:r>
            <a:r>
              <a:rPr lang="zh-CN" altLang="en-US" sz="2800" b="1" spc="-150" dirty="0">
                <a:latin typeface="Times New Roman" pitchFamily="18" charset="0"/>
                <a:ea typeface="宋体" pitchFamily="2" charset="-122"/>
              </a:rPr>
              <a:t>画蛇添足。为保证写作质量必须注意以下几点</a:t>
            </a:r>
            <a:r>
              <a:rPr lang="en-US" altLang="zh-CN" sz="2800" b="1" spc="-150" dirty="0">
                <a:latin typeface="Times New Roman" pitchFamily="18" charset="0"/>
                <a:ea typeface="宋体" pitchFamily="2" charset="-122"/>
              </a:rPr>
              <a:t>:</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1)</a:t>
            </a:r>
            <a:r>
              <a:rPr lang="zh-CN" altLang="en-US" sz="2800" b="1" dirty="0">
                <a:latin typeface="Times New Roman" pitchFamily="18" charset="0"/>
                <a:ea typeface="宋体" pitchFamily="2" charset="-122"/>
              </a:rPr>
              <a:t>尽量运用最基本的词汇和句型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写自己最熟悉、最有把握的单词、短语、句式。</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2)</a:t>
            </a:r>
            <a:r>
              <a:rPr lang="zh-CN" altLang="en-US" sz="2800" b="1" dirty="0">
                <a:latin typeface="Times New Roman" pitchFamily="18" charset="0"/>
                <a:ea typeface="宋体" pitchFamily="2" charset="-122"/>
              </a:rPr>
              <a:t>语言地道</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用词准确。把提示中要用到的词汇或短语先列出来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再想好</a:t>
            </a:r>
            <a:r>
              <a:rPr lang="zh-CN" altLang="en-US" sz="2800" b="1" spc="-150" dirty="0">
                <a:latin typeface="Times New Roman" pitchFamily="18" charset="0"/>
                <a:ea typeface="宋体" pitchFamily="2" charset="-122"/>
              </a:rPr>
              <a:t>开头和结尾</a:t>
            </a:r>
            <a:r>
              <a:rPr lang="en-US" altLang="zh-CN" sz="2800" b="1" spc="-150" dirty="0">
                <a:latin typeface="Times New Roman" pitchFamily="18" charset="0"/>
                <a:ea typeface="宋体" pitchFamily="2" charset="-122"/>
              </a:rPr>
              <a:t>,</a:t>
            </a:r>
            <a:r>
              <a:rPr lang="zh-CN" altLang="en-US" sz="2800" b="1" spc="-150" dirty="0">
                <a:latin typeface="Times New Roman" pitchFamily="18" charset="0"/>
                <a:ea typeface="宋体" pitchFamily="2" charset="-122"/>
              </a:rPr>
              <a:t>然后将所列词汇或短语用正确的句式连起来</a:t>
            </a:r>
            <a:r>
              <a:rPr lang="en-US" altLang="zh-CN" sz="2800" b="1" spc="-150" dirty="0" smtClean="0">
                <a:latin typeface="Times New Roman" pitchFamily="18" charset="0"/>
                <a:ea typeface="宋体" pitchFamily="2" charset="-122"/>
              </a:rPr>
              <a:t>, </a:t>
            </a:r>
            <a:r>
              <a:rPr lang="zh-CN" altLang="en-US" sz="2800" b="1" spc="-150" dirty="0" smtClean="0">
                <a:latin typeface="Times New Roman" pitchFamily="18" charset="0"/>
                <a:ea typeface="宋体" pitchFamily="2" charset="-122"/>
              </a:rPr>
              <a:t>要</a:t>
            </a:r>
            <a:r>
              <a:rPr lang="zh-CN" altLang="en-US" sz="2800" b="1" spc="-150" dirty="0">
                <a:latin typeface="Times New Roman" pitchFamily="18" charset="0"/>
                <a:ea typeface="宋体" pitchFamily="2" charset="-122"/>
              </a:rPr>
              <a:t>注意句子的通顺性。</a:t>
            </a:r>
          </a:p>
        </p:txBody>
      </p:sp>
    </p:spTree>
    <p:extLst>
      <p:ext uri="{BB962C8B-B14F-4D97-AF65-F5344CB8AC3E}">
        <p14:creationId xmlns:p14="http://schemas.microsoft.com/office/powerpoint/2010/main" xmlns="" val="303882382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题型六  书面表达</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454522" y="1568145"/>
            <a:ext cx="11105132" cy="5262979"/>
          </a:xfrm>
          <a:prstGeom prst="rect">
            <a:avLst/>
          </a:prstGeom>
          <a:noFill/>
        </p:spPr>
        <p:txBody>
          <a:bodyPr wrap="square" rtlCol="0">
            <a:spAutoFit/>
          </a:bodyPr>
          <a:lstStyle/>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3)</a:t>
            </a:r>
            <a:r>
              <a:rPr lang="zh-CN" altLang="en-US" sz="2800" b="1" dirty="0">
                <a:latin typeface="Times New Roman" pitchFamily="18" charset="0"/>
                <a:ea typeface="宋体" pitchFamily="2" charset="-122"/>
              </a:rPr>
              <a:t>巧妙过渡</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结构合理。一些过渡语必不可少</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这需要在平时学习中不断积累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如表示顺序的过渡语</a:t>
            </a:r>
            <a:r>
              <a:rPr lang="en-US" altLang="zh-CN" sz="2800" b="1" dirty="0">
                <a:latin typeface="Times New Roman" pitchFamily="18" charset="0"/>
                <a:ea typeface="宋体" pitchFamily="2" charset="-122"/>
              </a:rPr>
              <a:t>first</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second</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third</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next</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then</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later</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at last</a:t>
            </a:r>
            <a:r>
              <a:rPr lang="zh-CN" altLang="en-US" sz="2800" b="1" dirty="0">
                <a:latin typeface="Times New Roman" pitchFamily="18" charset="0"/>
                <a:ea typeface="宋体" pitchFamily="2" charset="-122"/>
              </a:rPr>
              <a:t>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又如表示转折的过渡语</a:t>
            </a:r>
            <a:r>
              <a:rPr lang="en-US" altLang="zh-CN" sz="2800" b="1" dirty="0">
                <a:latin typeface="Times New Roman" pitchFamily="18" charset="0"/>
                <a:ea typeface="宋体" pitchFamily="2" charset="-122"/>
              </a:rPr>
              <a:t>but</a:t>
            </a:r>
            <a:r>
              <a:rPr lang="zh-CN" altLang="en-US" sz="2800" b="1" dirty="0">
                <a:latin typeface="Times New Roman" pitchFamily="18" charset="0"/>
                <a:ea typeface="宋体" pitchFamily="2" charset="-122"/>
              </a:rPr>
              <a:t>、</a:t>
            </a:r>
            <a:r>
              <a:rPr lang="en-US" altLang="zh-CN" sz="2800" b="1" dirty="0">
                <a:latin typeface="Times New Roman" pitchFamily="18" charset="0"/>
                <a:ea typeface="宋体" pitchFamily="2" charset="-122"/>
              </a:rPr>
              <a:t>however</a:t>
            </a:r>
            <a:r>
              <a:rPr lang="zh-CN" altLang="en-US" sz="2800" b="1" dirty="0">
                <a:latin typeface="Times New Roman" pitchFamily="18" charset="0"/>
                <a:ea typeface="宋体" pitchFamily="2" charset="-122"/>
              </a:rPr>
              <a:t>等</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使文章更加自然、流畅。最后再看一下开头和结尾</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最好能互相呼应</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可用上熟悉的格言、名句等使文章出彩</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起到画龙点睛的作用</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但一定要保证文章的整体连贯性。</a:t>
            </a:r>
          </a:p>
          <a:p>
            <a:pPr>
              <a:lnSpc>
                <a:spcPct val="150000"/>
              </a:lnSpc>
            </a:pPr>
            <a:r>
              <a:rPr lang="en-US" altLang="zh-CN" sz="2800" b="1" dirty="0" smtClean="0">
                <a:latin typeface="Times New Roman" pitchFamily="18" charset="0"/>
                <a:ea typeface="宋体" pitchFamily="2" charset="-122"/>
              </a:rPr>
              <a:t>        (</a:t>
            </a:r>
            <a:r>
              <a:rPr lang="en-US" altLang="zh-CN" sz="2800" b="1" dirty="0">
                <a:latin typeface="Times New Roman" pitchFamily="18" charset="0"/>
                <a:ea typeface="宋体" pitchFamily="2" charset="-122"/>
              </a:rPr>
              <a:t>4)</a:t>
            </a:r>
            <a:r>
              <a:rPr lang="zh-CN" altLang="en-US" sz="2800" b="1" dirty="0">
                <a:latin typeface="Times New Roman" pitchFamily="18" charset="0"/>
                <a:ea typeface="宋体" pitchFamily="2" charset="-122"/>
              </a:rPr>
              <a:t>书写工整</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卷面整洁。工整的书写、整洁的卷面会为你的文章增添不少色彩。</a:t>
            </a:r>
          </a:p>
        </p:txBody>
      </p:sp>
    </p:spTree>
    <p:extLst>
      <p:ext uri="{BB962C8B-B14F-4D97-AF65-F5344CB8AC3E}">
        <p14:creationId xmlns:p14="http://schemas.microsoft.com/office/powerpoint/2010/main" xmlns="" val="111765195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39075"/>
            <a:ext cx="8013732"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题型六  书面表达</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宋体" pitchFamily="2" charset="-122"/>
                <a:ea typeface="宋体" pitchFamily="2" charset="-122"/>
              </a:rPr>
              <a:t>技巧点拨及解题步骤</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631942" y="2195942"/>
            <a:ext cx="9649880" cy="2677656"/>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        4. </a:t>
            </a:r>
            <a:r>
              <a:rPr lang="zh-CN" altLang="en-US" sz="2800" b="1" dirty="0">
                <a:latin typeface="Times New Roman" pitchFamily="18" charset="0"/>
                <a:ea typeface="宋体" pitchFamily="2" charset="-122"/>
              </a:rPr>
              <a:t>检查核对</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书写规范</a:t>
            </a:r>
          </a:p>
          <a:p>
            <a:pPr>
              <a:lnSpc>
                <a:spcPct val="150000"/>
              </a:lnSpc>
            </a:pPr>
            <a:r>
              <a:rPr lang="zh-CN" altLang="en-US" sz="2800" b="1" dirty="0" smtClean="0">
                <a:latin typeface="Times New Roman" pitchFamily="18" charset="0"/>
                <a:ea typeface="宋体" pitchFamily="2" charset="-122"/>
              </a:rPr>
              <a:t>        写</a:t>
            </a:r>
            <a:r>
              <a:rPr lang="zh-CN" altLang="en-US" sz="2800" b="1" dirty="0">
                <a:latin typeface="Times New Roman" pitchFamily="18" charset="0"/>
                <a:ea typeface="宋体" pitchFamily="2" charset="-122"/>
              </a:rPr>
              <a:t>完文章后</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通读全文并进行修改是必不可少的一个环节。经过反复修改润色</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才能措辞准确</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句子流畅</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布局严谨。这样可以纠正错误</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减少失分。</a:t>
            </a:r>
          </a:p>
        </p:txBody>
      </p:sp>
    </p:spTree>
    <p:extLst>
      <p:ext uri="{BB962C8B-B14F-4D97-AF65-F5344CB8AC3E}">
        <p14:creationId xmlns:p14="http://schemas.microsoft.com/office/powerpoint/2010/main" xmlns="" val="23705061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50950"/>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356263" y="2185064"/>
            <a:ext cx="11257795" cy="2595839"/>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解析</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此题的解题关键词是</a:t>
            </a:r>
            <a:r>
              <a:rPr lang="en-US" altLang="zh-CN" sz="2800" b="1" dirty="0">
                <a:latin typeface="Times New Roman" pitchFamily="18" charset="0"/>
                <a:ea typeface="宋体" pitchFamily="2" charset="-122"/>
              </a:rPr>
              <a:t>carefully,</a:t>
            </a:r>
            <a:r>
              <a:rPr lang="zh-CN" altLang="en-US" sz="2800" b="1" dirty="0">
                <a:latin typeface="Times New Roman" pitchFamily="18" charset="0"/>
                <a:ea typeface="宋体" pitchFamily="2" charset="-122"/>
              </a:rPr>
              <a:t>既然是“认真地看”</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就不会是</a:t>
            </a:r>
            <a:r>
              <a:rPr lang="en-US" altLang="zh-CN" sz="2800" b="1" dirty="0">
                <a:latin typeface="Times New Roman" pitchFamily="18" charset="0"/>
                <a:ea typeface="宋体" pitchFamily="2" charset="-122"/>
              </a:rPr>
              <a:t>in a minute (</a:t>
            </a:r>
            <a:r>
              <a:rPr lang="zh-CN" altLang="en-US" sz="2800" b="1" dirty="0">
                <a:latin typeface="Times New Roman" pitchFamily="18" charset="0"/>
                <a:ea typeface="宋体" pitchFamily="2" charset="-122"/>
              </a:rPr>
              <a:t>立刻、马上</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既然互不相识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作者也未曾去找过工作</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不会是</a:t>
            </a:r>
            <a:r>
              <a:rPr lang="en-US" altLang="zh-CN" sz="2800" b="1" dirty="0">
                <a:latin typeface="Times New Roman" pitchFamily="18" charset="0"/>
                <a:ea typeface="宋体" pitchFamily="2" charset="-122"/>
              </a:rPr>
              <a:t>as usual(</a:t>
            </a:r>
            <a:r>
              <a:rPr lang="zh-CN" altLang="en-US" sz="2800" b="1" dirty="0">
                <a:latin typeface="Times New Roman" pitchFamily="18" charset="0"/>
                <a:ea typeface="宋体" pitchFamily="2" charset="-122"/>
              </a:rPr>
              <a:t>像往常一样</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前面没说已经打量过作者一次了</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所以用</a:t>
            </a:r>
            <a:r>
              <a:rPr lang="en-US" altLang="zh-CN" sz="2800" b="1" dirty="0">
                <a:latin typeface="Times New Roman" pitchFamily="18" charset="0"/>
                <a:ea typeface="宋体" pitchFamily="2" charset="-122"/>
              </a:rPr>
              <a:t>once again(</a:t>
            </a:r>
            <a:r>
              <a:rPr lang="zh-CN" altLang="en-US" sz="2800" b="1" dirty="0">
                <a:latin typeface="Times New Roman" pitchFamily="18" charset="0"/>
                <a:ea typeface="宋体" pitchFamily="2" charset="-122"/>
              </a:rPr>
              <a:t>再一次</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是不合理的。所以</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答案只能是</a:t>
            </a:r>
            <a:r>
              <a:rPr lang="en-US" altLang="zh-CN" sz="2800" b="1" dirty="0">
                <a:latin typeface="Times New Roman" pitchFamily="18" charset="0"/>
                <a:ea typeface="宋体" pitchFamily="2" charset="-122"/>
              </a:rPr>
              <a:t>B</a:t>
            </a:r>
            <a:r>
              <a:rPr lang="zh-CN" altLang="en-US" sz="2800" b="1" dirty="0">
                <a:latin typeface="Times New Roman" pitchFamily="18" charset="0"/>
                <a:ea typeface="宋体" pitchFamily="2" charset="-122"/>
              </a:rPr>
              <a:t>。</a:t>
            </a:r>
            <a:endParaRPr lang="en-US" altLang="zh-CN" sz="2800" b="1" dirty="0">
              <a:latin typeface="Times New Roman" pitchFamily="18" charset="0"/>
              <a:ea typeface="宋体" pitchFamily="2" charset="-122"/>
            </a:endParaRPr>
          </a:p>
        </p:txBody>
      </p:sp>
    </p:spTree>
    <p:extLst>
      <p:ext uri="{BB962C8B-B14F-4D97-AF65-F5344CB8AC3E}">
        <p14:creationId xmlns:p14="http://schemas.microsoft.com/office/powerpoint/2010/main" xmlns="" val="20458300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5085" y="207010"/>
            <a:ext cx="12146915" cy="6750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黑体" panose="02010609060101010101" pitchFamily="49" charset="-122"/>
              <a:ea typeface="黑体" panose="02010609060101010101" pitchFamily="49" charset="-122"/>
            </a:endParaRPr>
          </a:p>
        </p:txBody>
      </p:sp>
      <p:sp>
        <p:nvSpPr>
          <p:cNvPr id="5" name="文本框 4"/>
          <p:cNvSpPr txBox="1"/>
          <p:nvPr/>
        </p:nvSpPr>
        <p:spPr>
          <a:xfrm>
            <a:off x="147320" y="250950"/>
            <a:ext cx="5953874" cy="584775"/>
          </a:xfrm>
          <a:prstGeom prst="rect">
            <a:avLst/>
          </a:prstGeom>
          <a:noFill/>
        </p:spPr>
        <p:txBody>
          <a:bodyPr wrap="none" rtlCol="0">
            <a:spAutoFit/>
          </a:bodyPr>
          <a:lstStyle/>
          <a:p>
            <a:r>
              <a:rPr lang="zh-CN" altLang="en-US"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题型一  完形填空</a:t>
            </a: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解题方法</a:t>
            </a:r>
          </a:p>
        </p:txBody>
      </p:sp>
      <p:sp>
        <p:nvSpPr>
          <p:cNvPr id="10" name="圆角矩形 9">
            <a:hlinkClick r:id=""/>
          </p:cNvPr>
          <p:cNvSpPr/>
          <p:nvPr/>
        </p:nvSpPr>
        <p:spPr>
          <a:xfrm>
            <a:off x="10104402" y="978987"/>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hlinkClick r:id="rId3" action="ppaction://hlinksldjump"/>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TextBox 11"/>
          <p:cNvSpPr txBox="1"/>
          <p:nvPr/>
        </p:nvSpPr>
        <p:spPr>
          <a:xfrm>
            <a:off x="753323" y="2113833"/>
            <a:ext cx="10189022" cy="2677656"/>
          </a:xfrm>
          <a:prstGeom prst="rect">
            <a:avLst/>
          </a:prstGeom>
          <a:noFill/>
        </p:spPr>
        <p:txBody>
          <a:bodyPr wrap="square" rtlCol="0">
            <a:spAutoFit/>
          </a:bodyPr>
          <a:lstStyle/>
          <a:p>
            <a:pPr>
              <a:lnSpc>
                <a:spcPct val="150000"/>
              </a:lnSpc>
            </a:pPr>
            <a:r>
              <a:rPr lang="en-US" altLang="zh-CN" sz="2800" b="1" dirty="0">
                <a:latin typeface="Times New Roman" pitchFamily="18" charset="0"/>
                <a:ea typeface="宋体" pitchFamily="2" charset="-122"/>
              </a:rPr>
              <a:t>5. </a:t>
            </a:r>
            <a:r>
              <a:rPr lang="zh-CN" altLang="en-US" sz="2800" b="1" dirty="0">
                <a:latin typeface="Times New Roman" pitchFamily="18" charset="0"/>
                <a:ea typeface="宋体" pitchFamily="2" charset="-122"/>
              </a:rPr>
              <a:t>利用逻辑关系解题</a:t>
            </a:r>
          </a:p>
          <a:p>
            <a:pPr>
              <a:lnSpc>
                <a:spcPct val="150000"/>
              </a:lnSpc>
            </a:pPr>
            <a:r>
              <a:rPr lang="zh-CN" altLang="en-US" sz="2800" b="1" dirty="0" smtClean="0">
                <a:latin typeface="Times New Roman" pitchFamily="18" charset="0"/>
                <a:ea typeface="宋体" pitchFamily="2" charset="-122"/>
              </a:rPr>
              <a:t>         尝试</a:t>
            </a:r>
            <a:r>
              <a:rPr lang="zh-CN" altLang="en-US" sz="2800" b="1" dirty="0">
                <a:latin typeface="Times New Roman" pitchFamily="18" charset="0"/>
                <a:ea typeface="宋体" pitchFamily="2" charset="-122"/>
              </a:rPr>
              <a:t>从逻辑关系的高度整体上把握</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就会发现逻辑关系才是“征服”完形填空的最佳途径。所谓逻辑关系并不缥缈</a:t>
            </a:r>
            <a:r>
              <a:rPr lang="en-US" altLang="zh-CN" sz="2800" b="1" dirty="0">
                <a:latin typeface="Times New Roman" pitchFamily="18" charset="0"/>
                <a:ea typeface="宋体" pitchFamily="2" charset="-122"/>
              </a:rPr>
              <a:t>,</a:t>
            </a:r>
            <a:r>
              <a:rPr lang="zh-CN" altLang="en-US" sz="2800" b="1" dirty="0">
                <a:latin typeface="Times New Roman" pitchFamily="18" charset="0"/>
                <a:ea typeface="宋体" pitchFamily="2" charset="-122"/>
              </a:rPr>
              <a:t>它就隐藏在句子中、句与句之间以及段落与段落的衔接中</a:t>
            </a:r>
            <a:r>
              <a:rPr lang="zh-CN" altLang="en-US" sz="2800" b="1" dirty="0" smtClean="0">
                <a:latin typeface="Times New Roman" pitchFamily="18" charset="0"/>
                <a:ea typeface="宋体" pitchFamily="2" charset="-122"/>
              </a:rPr>
              <a:t>。</a:t>
            </a:r>
            <a:endParaRPr lang="en-US" altLang="zh-CN" sz="2800" b="1" dirty="0" smtClean="0">
              <a:latin typeface="Times New Roman" pitchFamily="18" charset="0"/>
              <a:ea typeface="宋体" pitchFamily="2" charset="-122"/>
            </a:endParaRPr>
          </a:p>
        </p:txBody>
      </p:sp>
    </p:spTree>
    <p:extLst>
      <p:ext uri="{BB962C8B-B14F-4D97-AF65-F5344CB8AC3E}">
        <p14:creationId xmlns:p14="http://schemas.microsoft.com/office/powerpoint/2010/main" xmlns="" val="36979939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5959</TotalTime>
  <Words>7774</Words>
  <Application>Microsoft Office PowerPoint</Application>
  <PresentationFormat>自定义</PresentationFormat>
  <Paragraphs>466</Paragraphs>
  <Slides>74</Slides>
  <Notes>73</Notes>
  <HiddenSlides>0</HiddenSlides>
  <MMClips>0</MMClips>
  <ScaleCrop>false</ScaleCrop>
  <HeadingPairs>
    <vt:vector size="4" baseType="variant">
      <vt:variant>
        <vt:lpstr>主题</vt:lpstr>
      </vt:variant>
      <vt:variant>
        <vt:i4>3</vt:i4>
      </vt:variant>
      <vt:variant>
        <vt:lpstr>幻灯片标题</vt:lpstr>
      </vt:variant>
      <vt:variant>
        <vt:i4>74</vt:i4>
      </vt:variant>
    </vt:vector>
  </HeadingPairs>
  <TitlesOfParts>
    <vt:vector size="77" baseType="lpstr">
      <vt:lpstr>Office 主题​​</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479</cp:revision>
  <dcterms:created xsi:type="dcterms:W3CDTF">2020-07-19T08:35:00Z</dcterms:created>
  <dcterms:modified xsi:type="dcterms:W3CDTF">2022-02-26T03:06:09Z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62B0166924B84D7CBA7790EC8427695F</vt:lpwstr>
  </property>
  <property fmtid="{D5CDD505-2E9C-101B-9397-08002B2CF9AE}" pid="3" name="KSOProductBuildVer">
    <vt:lpwstr>2052-11.1.0.10938</vt:lpwstr>
  </property>
</Properties>
</file>