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56" r:id="rId2"/>
    <p:sldId id="257" r:id="rId3"/>
    <p:sldId id="258" r:id="rId4"/>
    <p:sldId id="259" r:id="rId5"/>
    <p:sldId id="266" r:id="rId6"/>
    <p:sldId id="436" r:id="rId7"/>
    <p:sldId id="449" r:id="rId8"/>
    <p:sldId id="450" r:id="rId9"/>
    <p:sldId id="381" r:id="rId10"/>
    <p:sldId id="453" r:id="rId11"/>
    <p:sldId id="421" r:id="rId12"/>
    <p:sldId id="406" r:id="rId13"/>
    <p:sldId id="459" r:id="rId14"/>
    <p:sldId id="466" r:id="rId15"/>
    <p:sldId id="467" r:id="rId16"/>
    <p:sldId id="468" r:id="rId17"/>
    <p:sldId id="460" r:id="rId18"/>
    <p:sldId id="372" r:id="rId19"/>
    <p:sldId id="272" r:id="rId20"/>
    <p:sldId id="308" r:id="rId21"/>
    <p:sldId id="403" r:id="rId22"/>
    <p:sldId id="447" r:id="rId23"/>
    <p:sldId id="464" r:id="rId24"/>
    <p:sldId id="473" r:id="rId25"/>
    <p:sldId id="448" r:id="rId26"/>
    <p:sldId id="268" r:id="rId27"/>
    <p:sldId id="271" r:id="rId28"/>
    <p:sldId id="451" r:id="rId29"/>
    <p:sldId id="452" r:id="rId30"/>
    <p:sldId id="454" r:id="rId31"/>
    <p:sldId id="455" r:id="rId32"/>
    <p:sldId id="457" r:id="rId33"/>
    <p:sldId id="458" r:id="rId34"/>
    <p:sldId id="462" r:id="rId35"/>
    <p:sldId id="463" r:id="rId36"/>
    <p:sldId id="469" r:id="rId37"/>
    <p:sldId id="470" r:id="rId38"/>
    <p:sldId id="471" r:id="rId39"/>
    <p:sldId id="472" r:id="rId40"/>
    <p:sldId id="465" r:id="rId4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85C3"/>
    <a:srgbClr val="2A91D7"/>
    <a:srgbClr val="2D9BDC"/>
    <a:srgbClr val="4286CA"/>
    <a:srgbClr val="2A96E1"/>
    <a:srgbClr val="2A96D7"/>
    <a:srgbClr val="0B8CE6"/>
    <a:srgbClr val="1EA5FF"/>
    <a:srgbClr val="1EAFFF"/>
    <a:srgbClr val="1E9B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52" autoAdjust="0"/>
    <p:restoredTop sz="94660"/>
  </p:normalViewPr>
  <p:slideViewPr>
    <p:cSldViewPr snapToGrid="0">
      <p:cViewPr varScale="1">
        <p:scale>
          <a:sx n="66" d="100"/>
          <a:sy n="66" d="100"/>
        </p:scale>
        <p:origin x="528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E5EFCF-C600-4FAE-A74C-FD797B2170AC}" type="datetimeFigureOut">
              <a:rPr lang="zh-CN" altLang="en-US" smtClean="0"/>
              <a:t>2021/1/31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747E6-3816-4FC8-9CB3-51C4FB20F3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49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747E6-3816-4FC8-9CB3-51C4FB20F3F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1209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484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571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27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371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382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735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375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221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466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960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491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F7F3CB-9A04-435F-AF85-FFBBEB6E7AFC}" type="datetimeFigureOut">
              <a:rPr lang="zh-CN" altLang="en-US" smtClean="0"/>
              <a:t>2021/1/31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748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30.xml"/><Relationship Id="rId4" Type="http://schemas.openxmlformats.org/officeDocument/2006/relationships/slide" Target="slide3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33.xml"/><Relationship Id="rId4" Type="http://schemas.openxmlformats.org/officeDocument/2006/relationships/slide" Target="slide3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40.xml"/><Relationship Id="rId5" Type="http://schemas.openxmlformats.org/officeDocument/2006/relationships/slide" Target="slide35.xml"/><Relationship Id="rId4" Type="http://schemas.openxmlformats.org/officeDocument/2006/relationships/slide" Target="slide3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37.xml"/><Relationship Id="rId4" Type="http://schemas.openxmlformats.org/officeDocument/2006/relationships/slide" Target="slide3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39.xml"/><Relationship Id="rId4" Type="http://schemas.openxmlformats.org/officeDocument/2006/relationships/slide" Target="slide3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slide" Target="slide19.xml"/><Relationship Id="rId4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openxmlformats.org/officeDocument/2006/relationships/image" Target="../media/image2.jpeg"/><Relationship Id="rId4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27.xml"/><Relationship Id="rId4" Type="http://schemas.openxmlformats.org/officeDocument/2006/relationships/slide" Target="slide2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28.xml"/><Relationship Id="rId4" Type="http://schemas.openxmlformats.org/officeDocument/2006/relationships/slide" Target="slide2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178515" y="1850340"/>
            <a:ext cx="78349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第二部分  语法专项复习</a:t>
            </a:r>
            <a:endParaRPr lang="zh-CN" altLang="en-US" sz="5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43986" y="3440928"/>
            <a:ext cx="6104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smtClean="0">
                <a:solidFill>
                  <a:srgbClr val="2A85C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代    词</a:t>
            </a:r>
            <a:endParaRPr lang="zh-CN" altLang="en-US" sz="4800" dirty="0">
              <a:solidFill>
                <a:srgbClr val="2A85C3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78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5642" y="1604578"/>
            <a:ext cx="1083804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反身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代词在句中作宾语、表语。当主语和宾语是同一人或物时，宾语用反身代词。反身代词常置于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buy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enjoy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hurt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teach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wash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look after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dress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take care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动词或动词短语之后作宾语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反身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代词作同位语，用以加强语气，表示“亲自”“本人”“自己”等意思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.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反身代词与某些词连用，构成常用短语</a:t>
            </a:r>
            <a:r>
              <a:rPr lang="zh-CN" altLang="en-US" sz="2200" b="1" dirty="0" smtClean="0">
                <a:latin typeface="+mn-ea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+mn-ea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4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“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 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反身代词”意为“独立地，单独地”，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相当于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without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any help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或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alone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9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7256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例题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6585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12267" y="1599248"/>
            <a:ext cx="10618673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 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指示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代词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10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6805826"/>
              </p:ext>
            </p:extLst>
          </p:nvPr>
        </p:nvGraphicFramePr>
        <p:xfrm>
          <a:off x="1957603" y="2243660"/>
          <a:ext cx="8128000" cy="1645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77613"/>
                <a:gridCol w="2300438"/>
                <a:gridCol w="2149949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单数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复数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指离说话人较近的人或物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this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these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指离说话人较远的人或物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that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those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924025" y="4064480"/>
            <a:ext cx="1032029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做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介绍时使用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打电话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用语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3. that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those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可用于比较结构中，分别代替上文提到的不可数名词或复数名词，以避免重复。</a:t>
            </a:r>
          </a:p>
        </p:txBody>
      </p:sp>
      <p:sp>
        <p:nvSpPr>
          <p:cNvPr id="13" name="矩形 12"/>
          <p:cNvSpPr/>
          <p:nvPr/>
        </p:nvSpPr>
        <p:spPr>
          <a:xfrm>
            <a:off x="917256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例题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6726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7378" y="1533791"/>
            <a:ext cx="10820057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疑问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代词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疑问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代词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包括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who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whom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whose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which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，常用来构成特殊疑问句。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who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通常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在句中作主语、宾语或表语，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whom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句中作动词或介词的宾语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whose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为“谁的”，可以放在名词前，也可以单独使用，在句中作主语、宾语、表语或定语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3. which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句中作主语、宾语或定语，意为“哪一个，哪一些”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Which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可以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指代人也可以指代物；可以指代可数名词单数，也可以指代可数名词复数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4. what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为“什么”，可用来询问姓名、物品、颜色、时间、职业、外貌、天气等。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7256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例题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72877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6" action="ppaction://hlinksldjump"/>
              </a:rPr>
              <a:t>知识拓展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2578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7378" y="1658916"/>
            <a:ext cx="1082005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不定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代词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不定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代词是用来表示不指明代替任何特定的人和物的代词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both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either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neither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5199012"/>
              </p:ext>
            </p:extLst>
          </p:nvPr>
        </p:nvGraphicFramePr>
        <p:xfrm>
          <a:off x="1175352" y="3152531"/>
          <a:ext cx="9720446" cy="280206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82934"/>
                <a:gridCol w="2220106"/>
                <a:gridCol w="5717406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4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不定代词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4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相同点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4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不同点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4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both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ts val="34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指代两个人或物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4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指</a:t>
                      </a:r>
                      <a:r>
                        <a:rPr lang="zh-CN" altLang="en-US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“两者都</a:t>
                      </a:r>
                      <a:r>
                        <a:rPr lang="en-US" altLang="zh-CN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……”</a:t>
                      </a:r>
                      <a:r>
                        <a:rPr lang="zh-CN" altLang="en-US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后接可数名词复数，作主语时，谓语动词用复数形式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4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either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4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指“两者中的任何一个”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4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neither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4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指“</a:t>
                      </a:r>
                      <a:r>
                        <a:rPr lang="zh-CN" altLang="en-US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两者都不</a:t>
                      </a:r>
                      <a:r>
                        <a:rPr lang="en-US" altLang="zh-CN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……”</a:t>
                      </a:r>
                      <a:r>
                        <a:rPr lang="zh-CN" altLang="en-US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是否定词，作主语时，谓语动词常用单数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457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7378" y="1341289"/>
            <a:ext cx="10820057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all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none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1500258"/>
              </p:ext>
            </p:extLst>
          </p:nvPr>
        </p:nvGraphicFramePr>
        <p:xfrm>
          <a:off x="1223478" y="1893013"/>
          <a:ext cx="9460564" cy="1899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21853"/>
                <a:gridCol w="7738711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不定代词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用法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all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作主语时，其谓语动词用单数或复数形式都可以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none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作主语时，如指的是可数名词，其谓语动词用复数形式，如指的是不可数名词，其谓语动词则用单数形式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543731" y="3762093"/>
            <a:ext cx="10820057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each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3559392"/>
              </p:ext>
            </p:extLst>
          </p:nvPr>
        </p:nvGraphicFramePr>
        <p:xfrm>
          <a:off x="1223477" y="4318984"/>
          <a:ext cx="9460564" cy="1899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41104"/>
                <a:gridCol w="7719460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不定代词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用法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each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指一群人或物中的每一个，强调个体，作主语时，其谓语动词用单数形式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every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2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指所有中的每一个，强调整体，只用作形容词，修饰可数名词单数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068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7378" y="1678164"/>
            <a:ext cx="1082005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any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构成的复合不定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代词。</a:t>
            </a: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something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anything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everything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nothing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作主语时，其谓语动词要用单数形式。形容词修饰这些不定代词时，须作后置定语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one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ones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4461873"/>
              </p:ext>
            </p:extLst>
          </p:nvPr>
        </p:nvGraphicFramePr>
        <p:xfrm>
          <a:off x="1223477" y="3702973"/>
          <a:ext cx="9460564" cy="14784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41104"/>
                <a:gridCol w="7719460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不定代词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用法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one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所有格形式为 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one’s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，反身代词形式为 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oneself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ones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代词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one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的复数形式，指代上文提到的同类复数名词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005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7378" y="1678164"/>
            <a:ext cx="10820057" cy="962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some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any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。（详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见“七年级上册 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Units 1~4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”部分）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7. many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8904940"/>
              </p:ext>
            </p:extLst>
          </p:nvPr>
        </p:nvGraphicFramePr>
        <p:xfrm>
          <a:off x="1175352" y="2767519"/>
          <a:ext cx="9720446" cy="185858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82934"/>
                <a:gridCol w="2470362"/>
                <a:gridCol w="5467150"/>
              </a:tblGrid>
              <a:tr h="462672">
                <a:tc>
                  <a:txBody>
                    <a:bodyPr/>
                    <a:lstStyle/>
                    <a:p>
                      <a:pPr algn="ctr">
                        <a:lnSpc>
                          <a:spcPts val="34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不定代词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4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相同点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4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不同点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658969">
                <a:tc>
                  <a:txBody>
                    <a:bodyPr/>
                    <a:lstStyle/>
                    <a:p>
                      <a:pPr algn="ctr">
                        <a:lnSpc>
                          <a:spcPts val="34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many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ts val="34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意思均为“很多”，均可与 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of 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搭配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4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修饰或代替可数名词复数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676373">
                <a:tc>
                  <a:txBody>
                    <a:bodyPr/>
                    <a:lstStyle/>
                    <a:p>
                      <a:pPr algn="ctr">
                        <a:lnSpc>
                          <a:spcPts val="34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much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4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修饰或代替不可数名词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547377" y="4637000"/>
            <a:ext cx="108200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little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little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few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few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。（详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见“七年级上册 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Units 1~4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”部分）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9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other(s)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other(s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another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（详见“七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年级下册 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Units 1~4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”部分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17256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例题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588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7378" y="1658916"/>
            <a:ext cx="1082005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   it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一般用法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作主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语，表时间、距离、天气、温度和地点等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可以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指代上文提到的可数名词单数或不可数名词，也可以指代整个句子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形式主语或形式宾语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4.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不明身份时，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可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指人。</a:t>
            </a:r>
            <a:endParaRPr lang="zh-CN" altLang="en-US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17256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例题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0621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7378" y="1737433"/>
            <a:ext cx="1082005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solidFill>
                  <a:srgbClr val="2A85C3"/>
                </a:solidFill>
                <a:latin typeface="+mn-ea"/>
                <a:cs typeface="Times New Roman" panose="02020603050405020304" pitchFamily="18" charset="0"/>
              </a:rPr>
              <a:t>·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常见错误分析</a:t>
            </a:r>
            <a:r>
              <a:rPr lang="en-US" altLang="zh-CN" sz="2200" b="1" dirty="0">
                <a:solidFill>
                  <a:srgbClr val="2A85C3"/>
                </a:solidFill>
                <a:latin typeface="+mn-ea"/>
                <a:cs typeface="Times New Roman" panose="02020603050405020304" pitchFamily="18" charset="0"/>
              </a:rPr>
              <a:t>·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人称代词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主格和宾格、物主代词和宾格混用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指示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代词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those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用于指代上文所讲的事物时，两者经常误用。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16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41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7280" y="2208311"/>
            <a:ext cx="1096341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一、单项选择</a:t>
            </a:r>
            <a:endParaRPr lang="en-US" altLang="zh-CN" sz="2200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Look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! The boys are making the model boat by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 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himself          B. themselves          C. ourselves          D. yourselves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Did you do the homework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______?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—Yes,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finished it on my own last night.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you          B. your          C. yours          D. yourself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Look at the umbrella. Whose 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may be Millie’s.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umbrella is the same as this one.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She          B. Her          C. Hers          D. Herself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05" y="1371768"/>
            <a:ext cx="3942385" cy="85591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20858" y="1676275"/>
            <a:ext cx="19109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</a:t>
            </a:r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素养提升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17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1787" y="2731194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10959" y="3652351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10959" y="5018512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5351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588168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771047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1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50693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核心语法概述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588168" y="3651258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771047" y="3703478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2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50693" y="3703477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语法知识导览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870834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053713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3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33359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语法精讲精练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870834" y="3651258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053713" y="3703478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4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833359" y="3703477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核心素养提升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34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2" y="1762381"/>
            <a:ext cx="1042278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—Mum, Sally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coming for dinner this evening.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There’s only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beef in the fridge. Let’s buy some more meat and vegetables.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a few             B. few              C. a little                   D. little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You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ask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some questions by telephone.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he               B. him                C. his                D. himself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—Susan, is that watch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the desk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______?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—No, it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isn’t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watch. It must be Brian’s.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yours;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my             B. your;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mine             C. your;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my              D. yours;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mine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18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849373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5330" y="3206314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5329" y="4098990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047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2" y="1556002"/>
            <a:ext cx="1123130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school offers two courses on computer technology. One is for beginners and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for those who already have some basic knowledge.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other              B. another               C. the other               D. others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family photos aren’t in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room. It must be in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my;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his             B. his;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my               C. his;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                D. me;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you like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English?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—Yes, but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think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a great challenge to learn the language well.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that              B. this              C. it                D. one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Mr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Jackson is a popular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writer, and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all like reading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books.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his              B. her               C. their               D. your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19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618365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5330" y="2998777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5329" y="3911053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3007" y="5284268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9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2" y="1835135"/>
            <a:ext cx="1044025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Now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many school uniforms in China are not very different from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in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UK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 the USA.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this               B. that                C. those              D. these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12. This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my pet dog.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name is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Dingding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Its               B. It’s                C. It                D. Itself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13. —______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in charge of the summer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concert?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Jessie. She has a lot of experience.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Where               B. Why               C. What                 D. Who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20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907123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5329" y="3278833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5329" y="4190775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5863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2" y="1575255"/>
            <a:ext cx="1044025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Most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parents think it’s the happiest thing to spend time with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children.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his                  B. our                  C. your                   D. their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this hat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______?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—No,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red one 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Lucy’s;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her           B. Lucy;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her            C. Lucy’s;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hers             D. Lucy;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hers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bought a present for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hope you like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your;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           B. yours;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that             C. you;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             D. you;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—Jenny, is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cat?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white.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you;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My             B. your;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Mine            C. your;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My             D. yours;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Mine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647243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5329" y="2566568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5329" y="3929857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5329" y="4843424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6035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9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2" y="1671507"/>
            <a:ext cx="1044025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President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Xi Jinping wrote a letter to the Young Pioneers of China 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celebrate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______ 70th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anniversary(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周年纪念日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their              B. them               C. theirs                D. they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are in times of difficulty at present.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long as we pull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together, success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must belong 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us              B. we              C. our               D. ours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you like rock music or country music?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like Beijing Opera.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Either.            B. None.              C. Both.             D. Neither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743495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5329" y="3124831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5329" y="4497745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4258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7538" y="1620549"/>
            <a:ext cx="1088111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二、单词拼写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根据括号内所给的中文提示，正确拼写单词。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Parents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should teach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they) children to do homework.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Don’t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always make decisions for your daughter. The choice 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her).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Something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wrong with my father’s new computer. It always turns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it) off.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Great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changes have taken place in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we) home town.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boy started to live in school and learn to manage time by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__________(he).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动作按钮: 后退或前一项 12">
            <a:hlinkClick r:id="" action="ppaction://hlinkshowjump?jump=endshow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773104" y="2604807"/>
            <a:ext cx="88552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603381" y="3045319"/>
            <a:ext cx="88552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333297" y="3506808"/>
            <a:ext cx="88552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itself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452712" y="3954606"/>
            <a:ext cx="88552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365958" y="4423993"/>
            <a:ext cx="112294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himself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233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76" y="1653270"/>
            <a:ext cx="9474622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例题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49125" y="2154561"/>
            <a:ext cx="88937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English teacher has a good sense of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humour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We all like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she  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B. her          C. hers          D. herself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9360" y="2227644"/>
            <a:ext cx="5197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90861" y="3776264"/>
            <a:ext cx="9452008" cy="239529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分析与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    本题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考查人称代词。句意：我的英语老师很有幽默感。我们都喜欢她。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she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意为“她”，人称代词主格；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her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意为“她”，人称代词宾格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形容词性物主代词；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hers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意为“她的”，名词性物主代词；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herself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意为“她自己”，反身代词。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like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是动词，后接人称代词宾格作宾语，所以空格处填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her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781591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831" y="1633060"/>
            <a:ext cx="9636145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人称代词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1090671" y="2332656"/>
            <a:ext cx="9968755" cy="305749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6578" y="2589189"/>
            <a:ext cx="896933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Though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man is not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handsome, ______ is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very clever.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its          B. it          C. she          D. he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Simon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 quite sad about the exam. Let’s cheer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she          B. him          C. you          D. its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28287" y="3134547"/>
            <a:ext cx="4427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28287" y="4042602"/>
            <a:ext cx="4427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74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76" y="1653270"/>
            <a:ext cx="9474622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例题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49125" y="2154561"/>
            <a:ext cx="8893743" cy="966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Nancy, carrots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good for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eyes. Eat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some, please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My          B. your          C. her          D. his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9360" y="2227644"/>
            <a:ext cx="5197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90861" y="3372004"/>
            <a:ext cx="9452008" cy="239529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分析与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    本题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考查物主代词。句意：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Nancy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，胡萝卜对你的眼睛有好处。请吃一些。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my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意为“我的”；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your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意为“你的”；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her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意为“她的”；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his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意为“他的”。根据空格前的“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Nancy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carrots are good for…”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可知，这是对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Nancy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所说的话；再结合空格后的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eyes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可知，此处应该用形容词性物主代词，即“对你的眼睛有好处”。</a:t>
            </a:r>
          </a:p>
        </p:txBody>
      </p:sp>
    </p:spTree>
    <p:extLst>
      <p:ext uri="{BB962C8B-B14F-4D97-AF65-F5344CB8AC3E}">
        <p14:creationId xmlns:p14="http://schemas.microsoft.com/office/powerpoint/2010/main" val="288679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831" y="1556060"/>
            <a:ext cx="9636145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物主代词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1090671" y="2293916"/>
            <a:ext cx="9968755" cy="318949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6578" y="2695068"/>
            <a:ext cx="834369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Their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plants don’t grow very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well, but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look really good.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we          B. our          C. ours          D. ourselves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 chopsticks every day and it 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Chinese tradition.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his          B. our          C. your          D. their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28287" y="3230799"/>
            <a:ext cx="4427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28287" y="4138855"/>
            <a:ext cx="4427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728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79004"/>
            <a:ext cx="3955984" cy="8214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58779" y="1742698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核心语法概述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动作按钮: 后退或前一项 12">
            <a:hlinkClick r:id="rId5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33108" y="2527224"/>
            <a:ext cx="10125777" cy="1886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中考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对代词的考查主要集中在不定代词、人称代词及物主代词的用法上。考查代词的题型有很多，常见的是单项选择、完形填空、单词拼写、词形变换以及选词填空。单项选择和完形填空主要从辨人称、辨形式和混合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角度进行考查，词形变换主要考查辨形式，单词拼写和选词填空主要考查辨人称。</a:t>
            </a:r>
          </a:p>
        </p:txBody>
      </p:sp>
    </p:spTree>
    <p:extLst>
      <p:ext uri="{BB962C8B-B14F-4D97-AF65-F5344CB8AC3E}">
        <p14:creationId xmlns:p14="http://schemas.microsoft.com/office/powerpoint/2010/main" val="339918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76" y="1653270"/>
            <a:ext cx="9474622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例题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49125" y="2154561"/>
            <a:ext cx="889374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Don’t ask what this country can do for you. Ask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you can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country.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yourselves          B. you          C. themselves          D. them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9360" y="2227644"/>
            <a:ext cx="5197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991402" y="3718509"/>
            <a:ext cx="9731141" cy="239529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分析与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    本题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考查反身代词。句意：不要问国家可以为你们做些什么，要问你们自己能给国家做些什么。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yourselves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意为“你们自己”；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you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意为“你，你们”；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themselves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意为“他们自己”；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them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意为“他们”。此处用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ask oneself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表示自问；根据“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what you can do”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可知此处用反身代词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yourselves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54259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831" y="1556060"/>
            <a:ext cx="9636145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反身代词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1090671" y="2159162"/>
            <a:ext cx="9968755" cy="393363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6577" y="2387058"/>
            <a:ext cx="8699831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Nobody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teaches Mary English. She teaches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her          B. hers          C. herself          D. she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Take care while walking along the wet hill path. You may fall and 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hurt ______. 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OK. Thanks for reminding me.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it          B. you          C. yourself          D. yourselves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28287" y="2922789"/>
            <a:ext cx="4427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28287" y="3840467"/>
            <a:ext cx="4427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92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76" y="1460770"/>
            <a:ext cx="9474622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例题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49125" y="1904311"/>
            <a:ext cx="889374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—Why do you live so far from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school?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—The cost of renting(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租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houses in central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Huhhot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is higher than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any other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area of the city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 that          B. those          C. it          D. one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1013857" y="3840254"/>
            <a:ext cx="9731141" cy="239529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分析与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     </a:t>
            </a: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that 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为“那个”，用于代替前文出现的同类名词，相当于“</a:t>
            </a: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the +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不可数名词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可数名词单数”；</a:t>
            </a: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those 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为“那些”。代替前文出现的同类名词，相当于“</a:t>
            </a: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the +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可数名词复数”；</a:t>
            </a: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it 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为“它”，指上文提到的单数可数名词，同名同物；</a:t>
            </a: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one 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是同名异物，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the one 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相当于 </a:t>
            </a: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that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。根据题干，可知空格处代替的是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名词 </a:t>
            </a: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cost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，此处是不可数名词，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 </a:t>
            </a: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that 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代替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215988" y="1962061"/>
            <a:ext cx="43313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4013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831" y="1430935"/>
            <a:ext cx="9636145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 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指示代词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1100296" y="2034038"/>
            <a:ext cx="9968755" cy="404284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37703" y="2156057"/>
            <a:ext cx="920996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Mr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Green,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the weather in Nanning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now, please?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—Actually, it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cooler than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Changsha.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it          B. that          C. this          D. those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After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new high-speed railway line began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operations,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time on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trip from Lianyungang to Qingdao now is much less than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past.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one          B. this          C. that          D. it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339321" y="2691921"/>
            <a:ext cx="5005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39320" y="4072510"/>
            <a:ext cx="5005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0656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5276" y="1480020"/>
            <a:ext cx="9474622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例题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49125" y="1885057"/>
            <a:ext cx="8893743" cy="1889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father took part in the charity activity in the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neighbourhood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yesterday?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—Peter’s.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Whose          B. What          C. Which          D. Who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991402" y="3979639"/>
            <a:ext cx="9731141" cy="197053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分析与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    此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题考查疑问代词。结合答语“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Peter’s”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可推断问句表示“昨天谁的爸爸参加了社区里的慈善活动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”，故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所缺的词是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Whose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254490" y="1981311"/>
            <a:ext cx="39463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2336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831" y="1556060"/>
            <a:ext cx="9636145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疑问代词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1004046" y="2236162"/>
            <a:ext cx="9968755" cy="371559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51078" y="2367815"/>
            <a:ext cx="8468821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—______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you looking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for, Madam?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think everyone is here.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don’t think so. Where’s David?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Who          B. What          C. When          D. Where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—______ did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write to last night?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pen pal.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Where          B. Who          C. What          D. Which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209376" y="2896833"/>
            <a:ext cx="4716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09376" y="4287048"/>
            <a:ext cx="4716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2275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5276" y="1480020"/>
            <a:ext cx="9474622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例题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49125" y="2154557"/>
            <a:ext cx="88937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tried many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ways, but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them worked.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all          B. both          C. neither          D. none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991402" y="3420471"/>
            <a:ext cx="9731141" cy="252970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分析与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    此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题考查不定代词。句意：我试了很多方法，但都不管用。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all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意为“三者或三者以上都”；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both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意为“两者都”；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neither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意为“两者都不”；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none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意为“三者或三者以上都不”。分析词意“我试了很多方法”可知，句中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but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表转折，“所以都不管用”，排除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选项。由句中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many ways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可知，此处应用代词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none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54490" y="2231562"/>
            <a:ext cx="39463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1177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831" y="1556060"/>
            <a:ext cx="96361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不定代词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04046" y="2236162"/>
            <a:ext cx="9968755" cy="371559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51078" y="2367815"/>
            <a:ext cx="9094463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do we know about the next Olympic Games?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Very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only news is that they won’t cancel it.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few          B. a few          C. little          D. a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little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It’s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 either-or situation—we can buy a camera this year or we can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on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holiday but we can’t do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other          B. either          C. all          D. both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209376" y="2896833"/>
            <a:ext cx="4716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09376" y="4277423"/>
            <a:ext cx="4716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0392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5276" y="1480020"/>
            <a:ext cx="9474622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例题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49125" y="2154557"/>
            <a:ext cx="88937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found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difficult for me to finish the work on time.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 that          B. it          C. this          D. one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991402" y="3420471"/>
            <a:ext cx="9731141" cy="252970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分析与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    </a:t>
            </a: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that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意为“那个”，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it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意为“它”，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this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意为“这个”，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one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意为“一个”。本题主要考查“</a:t>
            </a: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find + it +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形容词</a:t>
            </a: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 to 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do </a:t>
            </a:r>
            <a:r>
              <a:rPr lang="en-US" altLang="zh-CN" sz="2200" b="1" dirty="0" err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sth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en-US" altLang="zh-CN" sz="2200" b="1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”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的用法，本句中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 </a:t>
            </a: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it 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代替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动词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不定式 </a:t>
            </a: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to 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finish the work on time.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作形式宾语。</a:t>
            </a:r>
            <a:endParaRPr lang="zh-CN" altLang="en-US" sz="22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54490" y="2231562"/>
            <a:ext cx="39463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5739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831" y="1556060"/>
            <a:ext cx="96361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   it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的一般用法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04046" y="2236162"/>
            <a:ext cx="9968755" cy="371559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51078" y="2367815"/>
            <a:ext cx="909446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found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had changed a lot when I went to my home town again.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there          B. it          C. he          D. this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this iPad yours?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Yes. I bought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language learning.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it          B. one          C. other          D. another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209376" y="2896833"/>
            <a:ext cx="4716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09376" y="3825037"/>
            <a:ext cx="4716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3338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1" y="1231657"/>
            <a:ext cx="3955984" cy="8214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24881" y="1495351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语法知识导览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48413" y="577516"/>
            <a:ext cx="1925052" cy="61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24" name="动作按钮: 后退或前一项 23">
            <a:hlinkClick r:id="rId6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38217" y="2022227"/>
            <a:ext cx="7082785" cy="4344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525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00956" y="1777443"/>
            <a:ext cx="963614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知识拓展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）询问他人职业的句型（以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he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为例）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）注意区别询问外貌或性格的句型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what 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没有选择范围，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which 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在具体的范围内进行选择。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570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96607" y="2222871"/>
            <a:ext cx="11018955" cy="962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人称代词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人称代词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不仅可指代人，也可指代物，有人称、数和格的变化。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07" y="1512214"/>
            <a:ext cx="3670585" cy="67064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22872" y="1715979"/>
            <a:ext cx="20601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语法精讲精练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0750983"/>
              </p:ext>
            </p:extLst>
          </p:nvPr>
        </p:nvGraphicFramePr>
        <p:xfrm>
          <a:off x="1842084" y="3368943"/>
          <a:ext cx="8128000" cy="2743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25600"/>
                <a:gridCol w="1625600"/>
                <a:gridCol w="1625600"/>
                <a:gridCol w="1625600"/>
                <a:gridCol w="1625600"/>
              </a:tblGrid>
              <a:tr h="370840">
                <a:tc rowSpan="2"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单数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复数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主格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宾格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主格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宾格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第一人称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we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us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第二人称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you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you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you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you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第三人称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he, she, it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him, her, it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they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them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450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589031"/>
            <a:ext cx="1072380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人称代词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的主格在句中只能充当主语。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人称代词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的宾格在句中作宾语或表语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）当第一人称代词与第二、第三人称代词并列时，通常的语序是第二、第三人称代词在前，第一人称代词在后，即“你、他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她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它（们）、我”的顺序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注意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承认错误时，第一人称代词放在其他人称代词的前面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+mn-ea"/>
                <a:cs typeface="Times New Roman" panose="02020603050405020304" pitchFamily="18" charset="0"/>
              </a:rPr>
              <a:t>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）当人称代词用在动词短语中时，应置于动词与副词的中间。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17256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例题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9102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685279"/>
            <a:ext cx="107238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物主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代词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物主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代词是表示所有关系的代词，包括形容词性物主代词和名词性物主代词。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6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8116141"/>
              </p:ext>
            </p:extLst>
          </p:nvPr>
        </p:nvGraphicFramePr>
        <p:xfrm>
          <a:off x="1876164" y="2892219"/>
          <a:ext cx="8128000" cy="2743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25600"/>
                <a:gridCol w="1625600"/>
                <a:gridCol w="1625600"/>
                <a:gridCol w="1625600"/>
                <a:gridCol w="1625600"/>
              </a:tblGrid>
              <a:tr h="370840">
                <a:tc rowSpan="2"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单数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复数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形容词性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名词性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形容词性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名词性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第一人称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my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mine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our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ours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第二人称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your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yours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your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yours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第三人称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his, her, its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him, hers, its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their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theirs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2706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685273"/>
            <a:ext cx="10723801" cy="2809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latin typeface="+mn-ea"/>
                <a:cs typeface="Times New Roman" panose="02020603050405020304" pitchFamily="18" charset="0"/>
              </a:rPr>
              <a:t>形容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词性物主代词只能作定语，修饰名词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位于名词之前</a:t>
            </a:r>
            <a:r>
              <a:rPr lang="zh-CN" altLang="en-US" sz="2200" b="1" dirty="0" smtClean="0">
                <a:latin typeface="+mn-ea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+mn-ea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2. </a:t>
            </a:r>
            <a:r>
              <a:rPr lang="zh-CN" altLang="en-US" sz="2200" b="1" dirty="0" smtClean="0">
                <a:latin typeface="+mn-ea"/>
                <a:cs typeface="Times New Roman" panose="02020603050405020304" pitchFamily="18" charset="0"/>
              </a:rPr>
              <a:t>名词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性物主代词在句中作主语、宾语和表语，相当于“形容词性物主代词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名词”</a:t>
            </a:r>
            <a:r>
              <a:rPr lang="zh-CN" altLang="en-US" sz="2200" b="1" dirty="0" smtClean="0">
                <a:latin typeface="+mn-ea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+mn-ea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注意：汉语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中有不用物主代词的习惯，英语中某些词组则要使用。下列短语中的物主代词都不可省略：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all one’s life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change one’s mind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do one’s best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come into one’s mind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do one’s homework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follow one’s example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make up one’s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mind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7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7256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例题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5521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5642" y="1691203"/>
            <a:ext cx="1083804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反身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代词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反身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代词由第一、第二人称形容词性物主代词和第三人称代词宾格加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后缀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–self 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或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–selves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构成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8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4321996"/>
              </p:ext>
            </p:extLst>
          </p:nvPr>
        </p:nvGraphicFramePr>
        <p:xfrm>
          <a:off x="1876164" y="3328174"/>
          <a:ext cx="8128000" cy="1645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25600"/>
                <a:gridCol w="1625600"/>
                <a:gridCol w="1625600"/>
                <a:gridCol w="3251200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第一人称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第二人称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第三人称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单数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myself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yourself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himself, herself, itself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复数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ourselves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yourselves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themselves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0661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8754</TotalTime>
  <Words>3678</Words>
  <Application>Microsoft Office PowerPoint</Application>
  <PresentationFormat>宽屏</PresentationFormat>
  <Paragraphs>397</Paragraphs>
  <Slides>40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9" baseType="lpstr">
      <vt:lpstr>黑体</vt:lpstr>
      <vt:lpstr>华文中宋</vt:lpstr>
      <vt:lpstr>楷体</vt:lpstr>
      <vt:lpstr>宋体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DELL</cp:lastModifiedBy>
  <cp:revision>654</cp:revision>
  <dcterms:created xsi:type="dcterms:W3CDTF">2021-01-09T07:33:53Z</dcterms:created>
  <dcterms:modified xsi:type="dcterms:W3CDTF">2021-01-31T10:18:49Z</dcterms:modified>
</cp:coreProperties>
</file>